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heLj6Q59yTIRYmAPesEqxSVYh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BB3C843-E09D-4AF8-8031-C7897322B96F}">
  <a:tblStyle styleId="{7BB3C843-E09D-4AF8-8031-C7897322B96F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6E6E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6E6E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rsraksts un satur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āmas attēls ar parakstu">
  <p:cSld name="Panorāmas attēls ar parakstu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>
            <a:spLocks noGrp="1"/>
          </p:cNvSpPr>
          <p:nvPr>
            <p:ph type="pic" idx="2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1154956" y="5367325"/>
            <a:ext cx="8825656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rsraksts un paraksts">
  <p:cSld name="Virsraksts un paraks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1154954" y="3657600"/>
            <a:ext cx="8825659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āts ar parakstu">
  <p:cSld name="Citāts ar parakstu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1930400" y="3771174"/>
            <a:ext cx="7279649" cy="34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 b="0" i="0" cap="small">
                <a:solidFill>
                  <a:srgbClr val="86D1D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2"/>
          </p:nvPr>
        </p:nvSpPr>
        <p:spPr>
          <a:xfrm>
            <a:off x="1154954" y="4350657"/>
            <a:ext cx="8825659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  <p:sp>
        <p:nvSpPr>
          <p:cNvPr id="94" name="Google Shape;94;p17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200" b="0" i="0" u="none" strike="noStrike" cap="none">
                <a:solidFill>
                  <a:srgbClr val="86D1D8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5" name="Google Shape;95;p17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200" b="0" i="0" u="none" strike="noStrike" cap="none">
                <a:solidFill>
                  <a:srgbClr val="86D1D8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zītkarte">
  <p:cSld name="Vizītkart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kolonnas">
  <p:cSld name="3 kolonna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2"/>
          </p:nvPr>
        </p:nvSpPr>
        <p:spPr>
          <a:xfrm>
            <a:off x="652463" y="2667000"/>
            <a:ext cx="2927350" cy="358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3"/>
          </p:nvPr>
        </p:nvSpPr>
        <p:spPr>
          <a:xfrm>
            <a:off x="3883659" y="1981200"/>
            <a:ext cx="293624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4"/>
          </p:nvPr>
        </p:nvSpPr>
        <p:spPr>
          <a:xfrm>
            <a:off x="3873106" y="2667000"/>
            <a:ext cx="2946794" cy="358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5"/>
          </p:nvPr>
        </p:nvSpPr>
        <p:spPr>
          <a:xfrm>
            <a:off x="7124700" y="1981200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6"/>
          </p:nvPr>
        </p:nvSpPr>
        <p:spPr>
          <a:xfrm>
            <a:off x="7124700" y="2667000"/>
            <a:ext cx="2932113" cy="358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cxnSp>
        <p:nvCxnSpPr>
          <p:cNvPr id="110" name="Google Shape;110;p19"/>
          <p:cNvCxnSpPr/>
          <p:nvPr/>
        </p:nvCxnSpPr>
        <p:spPr>
          <a:xfrm>
            <a:off x="3726142" y="2133600"/>
            <a:ext cx="0" cy="3962400"/>
          </a:xfrm>
          <a:prstGeom prst="straightConnector1">
            <a:avLst/>
          </a:prstGeom>
          <a:noFill/>
          <a:ln w="12700" cap="flat" cmpd="sng">
            <a:solidFill>
              <a:srgbClr val="86D1D8">
                <a:alpha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9"/>
          <p:cNvCxnSpPr/>
          <p:nvPr/>
        </p:nvCxnSpPr>
        <p:spPr>
          <a:xfrm>
            <a:off x="6962227" y="2133600"/>
            <a:ext cx="0" cy="3966882"/>
          </a:xfrm>
          <a:prstGeom prst="straightConnector1">
            <a:avLst/>
          </a:prstGeom>
          <a:noFill/>
          <a:ln w="12700" cap="flat" cmpd="sng">
            <a:solidFill>
              <a:srgbClr val="86D1D8">
                <a:alpha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2" name="Google Shape;112;p19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attēlu kolonna">
  <p:cSld name="3 attēlu kolonna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0"/>
          <p:cNvSpPr>
            <a:spLocks noGrp="1"/>
          </p:cNvSpPr>
          <p:nvPr>
            <p:ph type="pic" idx="2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19" name="Google Shape;119;p20"/>
          <p:cNvSpPr txBox="1">
            <a:spLocks noGrp="1"/>
          </p:cNvSpPr>
          <p:nvPr>
            <p:ph type="body" idx="3"/>
          </p:nvPr>
        </p:nvSpPr>
        <p:spPr>
          <a:xfrm>
            <a:off x="652463" y="4827211"/>
            <a:ext cx="2940050" cy="659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4"/>
          </p:nvPr>
        </p:nvSpPr>
        <p:spPr>
          <a:xfrm>
            <a:off x="3889375" y="4250949"/>
            <a:ext cx="293052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21" name="Google Shape;121;p20"/>
          <p:cNvSpPr>
            <a:spLocks noGrp="1"/>
          </p:cNvSpPr>
          <p:nvPr>
            <p:ph type="pic" idx="5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22" name="Google Shape;122;p20"/>
          <p:cNvSpPr txBox="1">
            <a:spLocks noGrp="1"/>
          </p:cNvSpPr>
          <p:nvPr>
            <p:ph type="body" idx="6"/>
          </p:nvPr>
        </p:nvSpPr>
        <p:spPr>
          <a:xfrm>
            <a:off x="3888022" y="4827210"/>
            <a:ext cx="2934406" cy="659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7"/>
          </p:nvPr>
        </p:nvSpPr>
        <p:spPr>
          <a:xfrm>
            <a:off x="7124700" y="4250949"/>
            <a:ext cx="29321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20"/>
          <p:cNvSpPr>
            <a:spLocks noGrp="1"/>
          </p:cNvSpPr>
          <p:nvPr>
            <p:ph type="pic" idx="8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25" name="Google Shape;125;p20"/>
          <p:cNvSpPr txBox="1">
            <a:spLocks noGrp="1"/>
          </p:cNvSpPr>
          <p:nvPr>
            <p:ph type="body" idx="9"/>
          </p:nvPr>
        </p:nvSpPr>
        <p:spPr>
          <a:xfrm>
            <a:off x="7124575" y="4827208"/>
            <a:ext cx="2935997" cy="659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cxnSp>
        <p:nvCxnSpPr>
          <p:cNvPr id="126" name="Google Shape;126;p20"/>
          <p:cNvCxnSpPr/>
          <p:nvPr/>
        </p:nvCxnSpPr>
        <p:spPr>
          <a:xfrm>
            <a:off x="3726142" y="2133600"/>
            <a:ext cx="0" cy="3962400"/>
          </a:xfrm>
          <a:prstGeom prst="straightConnector1">
            <a:avLst/>
          </a:prstGeom>
          <a:noFill/>
          <a:ln w="12700" cap="flat" cmpd="sng">
            <a:solidFill>
              <a:srgbClr val="86D1D8">
                <a:alpha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7" name="Google Shape;127;p20"/>
          <p:cNvCxnSpPr/>
          <p:nvPr/>
        </p:nvCxnSpPr>
        <p:spPr>
          <a:xfrm>
            <a:off x="6962227" y="2133600"/>
            <a:ext cx="0" cy="3966882"/>
          </a:xfrm>
          <a:prstGeom prst="straightConnector1">
            <a:avLst/>
          </a:prstGeom>
          <a:noFill/>
          <a:ln w="12700" cap="flat" cmpd="sng">
            <a:solidFill>
              <a:srgbClr val="86D1D8">
                <a:alpha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8" name="Google Shape;128;p20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rsraksts un vertikāls teksts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 rot="5400000">
            <a:off x="3478842" y="-322612"/>
            <a:ext cx="4195481" cy="8946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āls virsraksts un teksts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 rot="5400000">
            <a:off x="6267450" y="2466975"/>
            <a:ext cx="5826125" cy="175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 rot="5400000">
            <a:off x="1679576" y="-139699"/>
            <a:ext cx="5368924" cy="742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rsraksta slaids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Century Gothic"/>
              <a:buNone/>
              <a:defRPr sz="7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cap="none">
                <a:solidFill>
                  <a:srgbClr val="86D1D8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aļas galven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 satura bloki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1103312" y="2060575"/>
            <a:ext cx="4396339" cy="419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5654493" y="2056092"/>
            <a:ext cx="4396341" cy="4200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īdzinājums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1103312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3"/>
          </p:nvPr>
        </p:nvSpPr>
        <p:spPr>
          <a:xfrm>
            <a:off x="5654495" y="1905000"/>
            <a:ext cx="4396339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>
                <a:solidFill>
                  <a:srgbClr val="86D1D8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4"/>
          </p:nvPr>
        </p:nvSpPr>
        <p:spPr>
          <a:xfrm>
            <a:off x="5654495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kai virsraksts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kšs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turs ar parakstu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4784616" y="1447800"/>
            <a:ext cx="5195997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0200" algn="l">
              <a:spcBef>
                <a:spcPts val="1000"/>
              </a:spcBef>
              <a:spcAft>
                <a:spcPts val="0"/>
              </a:spcAft>
              <a:buSzPts val="1600"/>
              <a:buChar char="►"/>
              <a:defRPr sz="2000"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marL="1371600" lvl="2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3pPr>
            <a:lvl4pPr marL="1828800" lvl="3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4pPr>
            <a:lvl5pPr marL="2286000" lvl="4" indent="-29972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5pPr>
            <a:lvl6pPr marL="2743200" lvl="5" indent="-29972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6pPr>
            <a:lvl7pPr marL="3200400" lvl="6" indent="-29972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7pPr>
            <a:lvl8pPr marL="3657600" lvl="7" indent="-29972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8pPr>
            <a:lvl9pPr marL="4114800" lvl="8" indent="-29972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1154953" y="3129280"/>
            <a:ext cx="3401063" cy="289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ttēls ar parakstu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entury Gothic"/>
              <a:buNone/>
              <a:defRPr sz="36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>
            <a:spLocks noGrp="1"/>
          </p:cNvSpPr>
          <p:nvPr>
            <p:ph type="pic" idx="2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1154954" y="3657600"/>
            <a:ext cx="5084979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B55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/>
          <p:cNvPicPr preferRelativeResize="0"/>
          <p:nvPr/>
        </p:nvPicPr>
        <p:blipFill rotWithShape="1">
          <a:blip r:embed="rId19">
            <a:alphaModFix/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5"/>
          <p:cNvPicPr preferRelativeResize="0"/>
          <p:nvPr/>
        </p:nvPicPr>
        <p:blipFill rotWithShape="1">
          <a:blip r:embed="rId20">
            <a:alphaModFix/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Google Shape;9;p5"/>
          <p:cNvPicPr preferRelativeResize="0"/>
          <p:nvPr/>
        </p:nvPicPr>
        <p:blipFill rotWithShape="1">
          <a:blip r:embed="rId21">
            <a:alphaModFix/>
          </a:blip>
          <a:srcRect t="28812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5"/>
          <p:cNvPicPr preferRelativeResize="0"/>
          <p:nvPr/>
        </p:nvPicPr>
        <p:blipFill rotWithShape="1">
          <a:blip r:embed="rId22">
            <a:alphaModFix/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020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600"/>
              <a:buFont typeface="Noto Sans Symbols"/>
              <a:buChar char="►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>
            <a:spLocks noGrp="1"/>
          </p:cNvSpPr>
          <p:nvPr>
            <p:ph type="title"/>
          </p:nvPr>
        </p:nvSpPr>
        <p:spPr>
          <a:xfrm>
            <a:off x="571466" y="294098"/>
            <a:ext cx="9404723" cy="993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F320F"/>
              </a:buClr>
              <a:buSzPts val="2400"/>
              <a:buFont typeface="Calibri"/>
              <a:buNone/>
            </a:pPr>
            <a:r>
              <a:rPr lang="lv-LV" sz="2400" b="1" i="0" dirty="0">
                <a:solidFill>
                  <a:srgbClr val="DF320F"/>
                </a:solidFill>
                <a:latin typeface="Calibri"/>
                <a:ea typeface="Calibri"/>
                <a:cs typeface="Calibri"/>
                <a:sym typeface="Calibri"/>
              </a:rPr>
              <a:t>Informācija par Gulbenes novada izglītības iestāžu interešu izglītības kolektīviem 2023./2024. mācību gadā</a:t>
            </a:r>
            <a:endParaRPr sz="2400" dirty="0">
              <a:solidFill>
                <a:srgbClr val="DF320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8" name="Google Shape;148;p1"/>
          <p:cNvGraphicFramePr/>
          <p:nvPr>
            <p:extLst>
              <p:ext uri="{D42A27DB-BD31-4B8C-83A1-F6EECF244321}">
                <p14:modId xmlns:p14="http://schemas.microsoft.com/office/powerpoint/2010/main" val="1931932804"/>
              </p:ext>
            </p:extLst>
          </p:nvPr>
        </p:nvGraphicFramePr>
        <p:xfrm>
          <a:off x="495558" y="1287625"/>
          <a:ext cx="11353800" cy="4664656"/>
        </p:xfrm>
        <a:graphic>
          <a:graphicData uri="http://schemas.openxmlformats.org/drawingml/2006/table">
            <a:tbl>
              <a:tblPr firstRow="1" firstCol="1" bandRow="1">
                <a:noFill/>
                <a:tableStyleId>{7BB3C843-E09D-4AF8-8031-C7897322B96F}</a:tableStyleId>
              </a:tblPr>
              <a:tblGrid>
                <a:gridCol w="33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74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u="none" strike="noStrike" cap="none" dirty="0">
                          <a:solidFill>
                            <a:srgbClr val="DF320F"/>
                          </a:solidFill>
                        </a:rPr>
                        <a:t>Mūzikas joma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9 kori 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4 vokālie ansambļi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2 vokālās studijas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2 vokāli instrumentālie ansambļi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2 pulciņi  «Mazā mūzikas skoliņa», «</a:t>
                      </a:r>
                      <a:r>
                        <a:rPr lang="lv-LV" sz="1400" u="none" strike="noStrike" cap="none" dirty="0" err="1">
                          <a:solidFill>
                            <a:schemeClr val="dk1"/>
                          </a:solidFill>
                        </a:rPr>
                        <a:t>Zindaris</a:t>
                      </a: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»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1 ritmikas pulciņš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050" u="none" strike="noStrike" cap="none" dirty="0"/>
                        <a:t> </a:t>
                      </a:r>
                      <a:endParaRPr sz="105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7000" marR="57000" marT="0" marB="0">
                    <a:lnL w="12700" cap="flat" cmpd="sng">
                      <a:solidFill>
                        <a:srgbClr val="1D76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1D76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D76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D76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Gulbenes novada vidusskolā 2. – 4. kl. koris, 1.– 4.kl. ansamblis, 5. – 9. kl. koris, vokālā studija “Staro” 1. – 12. kl., bērnu un jauniešu vokāli instrumentālā grupa 1. – 12.kl.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Gulbīša pamatskolā 1. – 4. kl. koris, 5. - 9. kl. kora grupa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Stāķu pamatskolā 1. – 4. kl. koris, 5. - 9. kl. kora grupa, 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Tirzas pamatskolā 1. – 4. kl. koris, 5. - 9. kl. kora grupa      (apvienots kolektīvs – Stāķu, Tirzas, Gulbīša pamatskolas 5. – 9.kl. koris), vokālais ansamblis 1. – 4.kl., ritmikas pulciņš 2. – 6.kl.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Lejasciema pamatskolā – 1. – 4. kl. koris, VIA “STAYCOOL” 4. – 7. kl., VIA 2. – 6.kl. 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Lizuma pamatskolā – 1. – 4. kl. koris, 5. – 9. kl. koris, meiteņu vokālais ansamblis 5. – 6.kl.,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Rankas pamatskolā – mūzikas pulciņš «</a:t>
                      </a:r>
                      <a:r>
                        <a:rPr lang="lv-LV" sz="1400" u="none" strike="noStrike" cap="none" dirty="0" err="1">
                          <a:solidFill>
                            <a:schemeClr val="dk1"/>
                          </a:solidFill>
                        </a:rPr>
                        <a:t>Zindaris</a:t>
                      </a: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» pirmsskolā, vokālais ansamblis 2. – 8. kl.,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u="none" strike="noStrike" cap="none" dirty="0">
                          <a:solidFill>
                            <a:schemeClr val="dk1"/>
                          </a:solidFill>
                        </a:rPr>
                        <a:t>Gulbenes Mūzikas skolā – «Mazā mūzikas skoliņa» pirmsskolas vecuma bērniem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dirty="0"/>
                    </a:p>
                  </a:txBody>
                  <a:tcPr marL="57000" marR="57000" marT="0" marB="0">
                    <a:lnL w="12700" cap="flat" cmpd="sng">
                      <a:solidFill>
                        <a:srgbClr val="1D76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u="none" strike="noStrike" cap="none" dirty="0">
                          <a:solidFill>
                            <a:srgbClr val="DF320F"/>
                          </a:solidFill>
                        </a:rPr>
                        <a:t>Folkloras joma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u="none" strike="noStrike" cap="none" dirty="0"/>
                        <a:t>3 pulciņi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050" u="none" strike="noStrike" cap="none" dirty="0"/>
                        <a:t> </a:t>
                      </a:r>
                      <a:endParaRPr sz="105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7000" marR="57000" marT="0" marB="0">
                    <a:lnT w="12700" cap="flat" cmpd="sng">
                      <a:solidFill>
                        <a:srgbClr val="1D76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i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sym typeface="Arial"/>
                        </a:rPr>
                        <a:t>Rankas pamatskolā  - “Dzīpariņi” 1. – 8. 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i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sym typeface="Arial"/>
                        </a:rPr>
                        <a:t>Stāķu pamatskolā – folkloras pulciņš 1. – 9.kl. 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entury Gothic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i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sym typeface="Arial"/>
                        </a:rPr>
                        <a:t>Sveķu pamatskolā – “</a:t>
                      </a:r>
                      <a:r>
                        <a:rPr lang="lv-LV" sz="1400" b="1" i="0" u="none" strike="noStrike" cap="none" dirty="0" err="1">
                          <a:solidFill>
                            <a:schemeClr val="dk1"/>
                          </a:solidFill>
                          <a:latin typeface="Century Gothic"/>
                          <a:sym typeface="Arial"/>
                        </a:rPr>
                        <a:t>Sveķelītis</a:t>
                      </a:r>
                      <a:r>
                        <a:rPr lang="lv-LV" sz="1400" b="1" i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sym typeface="Arial"/>
                        </a:rPr>
                        <a:t>” 9 - 17 gadi 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entury Gothic"/>
                        <a:sym typeface="Arial"/>
                      </a:endParaRPr>
                    </a:p>
                  </a:txBody>
                  <a:tcPr marL="57000" marR="570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>
            <a:spLocks noGrp="1"/>
          </p:cNvSpPr>
          <p:nvPr>
            <p:ph type="title"/>
          </p:nvPr>
        </p:nvSpPr>
        <p:spPr>
          <a:xfrm>
            <a:off x="459499" y="228783"/>
            <a:ext cx="9404723" cy="935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F320F"/>
              </a:buClr>
              <a:buSzPts val="2400"/>
              <a:buFont typeface="Arial"/>
              <a:buNone/>
            </a:pPr>
            <a:r>
              <a:rPr lang="lv-LV" sz="2400" b="1" i="0" dirty="0">
                <a:solidFill>
                  <a:srgbClr val="DF320F"/>
                </a:solidFill>
                <a:latin typeface="Arial"/>
                <a:ea typeface="Arial"/>
                <a:cs typeface="Arial"/>
                <a:sym typeface="Arial"/>
              </a:rPr>
              <a:t>Informācija par Gulbenes novada izglītības iestāžu interešu izglītības kolektīviem 2023./2024. mācību gadā</a:t>
            </a:r>
            <a:endParaRPr sz="2400" dirty="0">
              <a:solidFill>
                <a:srgbClr val="DF320F"/>
              </a:solidFill>
            </a:endParaRPr>
          </a:p>
        </p:txBody>
      </p:sp>
      <p:graphicFrame>
        <p:nvGraphicFramePr>
          <p:cNvPr id="154" name="Google Shape;154;p2"/>
          <p:cNvGraphicFramePr/>
          <p:nvPr>
            <p:extLst>
              <p:ext uri="{D42A27DB-BD31-4B8C-83A1-F6EECF244321}">
                <p14:modId xmlns:p14="http://schemas.microsoft.com/office/powerpoint/2010/main" val="2271055938"/>
              </p:ext>
            </p:extLst>
          </p:nvPr>
        </p:nvGraphicFramePr>
        <p:xfrm>
          <a:off x="537633" y="1265184"/>
          <a:ext cx="11116725" cy="5565331"/>
        </p:xfrm>
        <a:graphic>
          <a:graphicData uri="http://schemas.openxmlformats.org/drawingml/2006/table">
            <a:tbl>
              <a:tblPr firstRow="1" firstCol="1" bandRow="1">
                <a:noFill/>
                <a:tableStyleId>{7BB3C843-E09D-4AF8-8031-C7897322B96F}</a:tableStyleId>
              </a:tblPr>
              <a:tblGrid>
                <a:gridCol w="242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 dirty="0">
                          <a:solidFill>
                            <a:srgbClr val="DF320F"/>
                          </a:solidFill>
                        </a:rPr>
                        <a:t>Deju joma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20 tautisko deju kolektīvi skolās </a:t>
                      </a: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dirty="0"/>
                        <a:t>Tautisko deju nodarbības pirmsskolu grupās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 </a:t>
                      </a:r>
                      <a:endParaRPr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525" marR="45525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novada vidusskolā 6 kolektīvi – tautiskās dejas 1.kl. (divas grupas), 2.kl. (divas grupas),  “</a:t>
                      </a:r>
                      <a:r>
                        <a:rPr lang="lv-LV" sz="1400" b="1" u="none" strike="noStrike" cap="none" dirty="0" err="1"/>
                        <a:t>Liedariņš</a:t>
                      </a:r>
                      <a:r>
                        <a:rPr lang="lv-LV" sz="1400" b="1" u="none" strike="noStrike" cap="none" dirty="0"/>
                        <a:t>” 3.kl., tautiskās dejas 4.kl., “</a:t>
                      </a:r>
                      <a:r>
                        <a:rPr lang="lv-LV" sz="1400" b="1" u="none" strike="noStrike" cap="none" dirty="0" err="1"/>
                        <a:t>Spārēni</a:t>
                      </a:r>
                      <a:r>
                        <a:rPr lang="lv-LV" sz="1400" b="1" u="none" strike="noStrike" cap="none" dirty="0"/>
                        <a:t>” 6. – 7.kl., “</a:t>
                      </a:r>
                      <a:r>
                        <a:rPr lang="lv-LV" sz="1400" b="1" u="none" strike="noStrike" cap="none" dirty="0" err="1"/>
                        <a:t>Kostiņš</a:t>
                      </a:r>
                      <a:r>
                        <a:rPr lang="lv-LV" sz="1400" b="1" u="none" strike="noStrike" cap="none" dirty="0"/>
                        <a:t>” 10. – 12.kl. </a:t>
                      </a:r>
                      <a:endParaRPr dirty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Tirzas pamatskolā 3 kolektīvi – tautisko deju kolektīvs «</a:t>
                      </a:r>
                      <a:r>
                        <a:rPr lang="lv-LV" sz="1400" b="1" u="none" strike="noStrike" cap="none" dirty="0" err="1"/>
                        <a:t>Dzadzulēni</a:t>
                      </a:r>
                      <a:r>
                        <a:rPr lang="lv-LV" sz="1400" b="1" u="none" strike="noStrike" cap="none" dirty="0"/>
                        <a:t>» (pirmsskolā), “</a:t>
                      </a:r>
                      <a:r>
                        <a:rPr lang="lv-LV" sz="1400" b="1" u="none" strike="noStrike" cap="none" dirty="0" err="1"/>
                        <a:t>Dzadzulīte</a:t>
                      </a:r>
                      <a:r>
                        <a:rPr lang="lv-LV" sz="1400" b="1" u="none" strike="noStrike" cap="none" dirty="0"/>
                        <a:t>” 1. – 4. kl., “ Tirzas </a:t>
                      </a:r>
                      <a:r>
                        <a:rPr lang="lv-LV" sz="1400" b="1" u="none" strike="noStrike" cap="none" dirty="0" err="1"/>
                        <a:t>tūdaliņš</a:t>
                      </a:r>
                      <a:r>
                        <a:rPr lang="lv-LV" sz="1400" b="1" u="none" strike="noStrike" cap="none" dirty="0"/>
                        <a:t>” 5. – 9. kl.,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Lejasciema pamatskolā  3 kolektīvi – 1. kl., 2. – 3. kl., 4. – 8. kl.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Lizuma pamatskolā 3 kolektīvi – 1. – 2. kl. (ritmika), 2. – 3. kl., 4. – 5.kl., </a:t>
                      </a:r>
                      <a:endParaRPr dirty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Stāķu pamatskolā 3 kolektīvi – 1. – 2. kl., 3. – 4. kl., 5. – 9. kl. </a:t>
                      </a:r>
                      <a:endParaRPr dirty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Sveķu pamatskolā 2 kolektīvi – “Ābolīši” 1. – 4. kl., “</a:t>
                      </a:r>
                      <a:r>
                        <a:rPr lang="lv-LV" sz="1400" b="1" u="none" strike="noStrike" cap="none" dirty="0" err="1"/>
                        <a:t>Zeltābols</a:t>
                      </a:r>
                      <a:r>
                        <a:rPr lang="lv-LV" sz="1400" b="1" u="none" strike="noStrike" cap="none" dirty="0"/>
                        <a:t>”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Tautisko deju nodarbības Gulbenes 3. pirmsskolā «Auseklītis», Rankas pamatskolas pirmsskolas grupās, Lizuma pamatskolas pirmsskolas grupās</a:t>
                      </a:r>
                      <a:endParaRPr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525" marR="455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>
                          <a:solidFill>
                            <a:srgbClr val="DF320F"/>
                          </a:solidFill>
                        </a:rPr>
                        <a:t>Teātra joma  </a:t>
                      </a:r>
                      <a:endParaRPr sz="1400" b="1" u="none" strike="noStrike" cap="none">
                        <a:solidFill>
                          <a:srgbClr val="DF320F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/>
                        <a:t> 6  pulciņi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/>
                        <a:t> </a:t>
                      </a:r>
                      <a:endParaRPr sz="14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525" marR="45525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novada vidusskolā  - teātra pulciņš – 1. – 6. kl., 7. – 12.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Lejasciema pamatskolā -  teātra pulciņš – 9.kl.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Rankas pamatskolā  - teātra  pulciņš   – 1. – 8.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Stāķu pamatskolā-  teātra pulciņš   – 1. – 9.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Sveķu pamatskolā -  teātra pulciņš  “Puķuzirnis” – 9 – 17 gadi </a:t>
                      </a:r>
                      <a:endParaRPr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525" marR="455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 dirty="0">
                          <a:solidFill>
                            <a:srgbClr val="DF320F"/>
                          </a:solidFill>
                        </a:rPr>
                        <a:t>Vizuālās mākslas joma </a:t>
                      </a:r>
                      <a:endParaRPr sz="1400" b="1" u="none" strike="noStrike" cap="none" dirty="0">
                        <a:solidFill>
                          <a:srgbClr val="DF320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7 pulciņi </a:t>
                      </a:r>
                      <a:endParaRPr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525" marR="45525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novada vidusskolā – vizuāli plastiskās mākslas pulciņš  1. – 5. kl.,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Lejasciema pamatskolā – vizuālās un vizuāli plastiskās mākslas pulciņš  4. – 9.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Stāķu pamatskolā – “Mazā Mākslas skola” 1. – 4. kl., “Jaunais mākslinieks” – 5. – 9.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Tirzas pamatskolā –  vizuālās un vizuāli plastiskās mākslas pulciņš 1. – 3.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Sveķu pamatskolā  - vizuālās mākslas pulciņš “Jautrās krāsas”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Mākslas skolā –zīmēšana, gleznošana, kompozīcija</a:t>
                      </a:r>
                      <a:endParaRPr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5525" marR="455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>
            <a:spLocks noGrp="1"/>
          </p:cNvSpPr>
          <p:nvPr>
            <p:ph type="title"/>
          </p:nvPr>
        </p:nvSpPr>
        <p:spPr>
          <a:xfrm>
            <a:off x="468311" y="274918"/>
            <a:ext cx="9404723" cy="96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F320F"/>
              </a:buClr>
              <a:buSzPts val="2400"/>
              <a:buFont typeface="Arial"/>
              <a:buNone/>
            </a:pPr>
            <a:r>
              <a:rPr lang="lv-LV" sz="2400" b="1">
                <a:solidFill>
                  <a:srgbClr val="DF320F"/>
                </a:solidFill>
                <a:latin typeface="Arial"/>
                <a:ea typeface="Arial"/>
                <a:cs typeface="Arial"/>
                <a:sym typeface="Arial"/>
              </a:rPr>
              <a:t>Informācija par Gulbenes novada izglītības iestāžu interešu izglītības kolektīviem 2022./2023. mācību gadā</a:t>
            </a:r>
            <a:endParaRPr/>
          </a:p>
        </p:txBody>
      </p:sp>
      <p:graphicFrame>
        <p:nvGraphicFramePr>
          <p:cNvPr id="160" name="Google Shape;160;p3"/>
          <p:cNvGraphicFramePr/>
          <p:nvPr>
            <p:extLst>
              <p:ext uri="{D42A27DB-BD31-4B8C-83A1-F6EECF244321}">
                <p14:modId xmlns:p14="http://schemas.microsoft.com/office/powerpoint/2010/main" val="3545274073"/>
              </p:ext>
            </p:extLst>
          </p:nvPr>
        </p:nvGraphicFramePr>
        <p:xfrm>
          <a:off x="474137" y="1236133"/>
          <a:ext cx="11243725" cy="5422253"/>
        </p:xfrm>
        <a:graphic>
          <a:graphicData uri="http://schemas.openxmlformats.org/drawingml/2006/table">
            <a:tbl>
              <a:tblPr firstRow="1" firstCol="1" bandRow="1">
                <a:noFill/>
                <a:tableStyleId>{7BB3C843-E09D-4AF8-8031-C7897322B96F}</a:tableStyleId>
              </a:tblPr>
              <a:tblGrid>
                <a:gridCol w="290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3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 dirty="0">
                          <a:solidFill>
                            <a:srgbClr val="DF320F"/>
                          </a:solidFill>
                        </a:rPr>
                        <a:t>Radošo industriju joma  </a:t>
                      </a:r>
                      <a:endParaRPr sz="1400" b="1" u="none" strike="noStrike" cap="none" dirty="0">
                        <a:solidFill>
                          <a:srgbClr val="DF320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 7 pulciņi </a:t>
                      </a:r>
                      <a:endParaRPr sz="14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Rankas pamatskolā – pulciņš “Stila un modes aksesuāri” 1. – 9. 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novada vidusskolā – radošie rokdarbi 1. – 4.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Mākslas skolā – “Datorgrafika un produktu dizains”, «Apģērbu dizains un mode», «Mākslas projekti un tehnikas»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 Sveķu pamatskolā – pulciņš “Dari, veido, iepriecini” 2. – 5. kl., foto un video montāžas pulciņš </a:t>
                      </a:r>
                      <a:endParaRPr dirty="0"/>
                    </a:p>
                  </a:txBody>
                  <a:tcPr marL="33150" marR="331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 dirty="0">
                          <a:solidFill>
                            <a:srgbClr val="DF320F"/>
                          </a:solidFill>
                        </a:rPr>
                        <a:t>Vides joma </a:t>
                      </a:r>
                      <a:endParaRPr sz="1400" b="1" u="none" strike="noStrike" cap="none" dirty="0">
                        <a:solidFill>
                          <a:srgbClr val="DF320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8 pulciņi </a:t>
                      </a:r>
                      <a:endParaRPr sz="14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Lizuma pamatskolā – Iemaņas izdzīvošanai brīvā dabā 4. – 9.kl.,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Lejasciema pamatskolā – </a:t>
                      </a:r>
                      <a:r>
                        <a:rPr lang="lv-LV" sz="1400" b="1" u="none" strike="noStrike" cap="none" dirty="0" err="1"/>
                        <a:t>dabaszinību</a:t>
                      </a:r>
                      <a:r>
                        <a:rPr lang="lv-LV" sz="1400" b="1" u="none" strike="noStrike" cap="none" dirty="0"/>
                        <a:t> pulciņš 4. – 9.kl., sporta tūrisms 3. – 6.kl.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Stāķu pamatskolā –  vides pulciņš “Zaļums” 1. – 4. kl., vides pētnieki 5. – 9. kl.,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Rankas pamatskolā –  vides pētnieki (četrās pirmsskolas grupās), </a:t>
                      </a:r>
                      <a:r>
                        <a:rPr lang="lv-LV" b="1" dirty="0"/>
                        <a:t>“</a:t>
                      </a:r>
                      <a:r>
                        <a:rPr lang="lv-LV" sz="1400" b="1" u="none" strike="noStrike" cap="none" dirty="0"/>
                        <a:t>Vides draugi</a:t>
                      </a:r>
                      <a:r>
                        <a:rPr lang="lv-LV" b="1" dirty="0"/>
                        <a:t>” </a:t>
                      </a:r>
                      <a:r>
                        <a:rPr lang="lv-LV" sz="1400" b="1" u="none" strike="noStrike" cap="none" dirty="0"/>
                        <a:t>5. – 9.kl.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1. pirmsskolā  – «Mazā </a:t>
                      </a:r>
                      <a:r>
                        <a:rPr lang="lv-LV" sz="1400" b="1" u="none" strike="noStrike" cap="none" dirty="0" err="1"/>
                        <a:t>ekopadome</a:t>
                      </a:r>
                      <a:r>
                        <a:rPr lang="lv-LV" sz="1400" b="1" u="none" strike="noStrike" cap="none" dirty="0"/>
                        <a:t>»  </a:t>
                      </a:r>
                      <a:endParaRPr sz="14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3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 dirty="0">
                          <a:solidFill>
                            <a:srgbClr val="DF320F"/>
                          </a:solidFill>
                        </a:rPr>
                        <a:t>Tehniskās jaunrades joma  </a:t>
                      </a:r>
                      <a:endParaRPr sz="1400" b="1" u="none" strike="noStrike" cap="none" dirty="0">
                        <a:solidFill>
                          <a:srgbClr val="DF320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6 pulciņi </a:t>
                      </a:r>
                      <a:endParaRPr sz="14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novada vidusskolā – Tehniskās jaunrades centrs (robotika 2. – 9. kl., programmēšana 6. – 12. kl.), </a:t>
                      </a:r>
                      <a:r>
                        <a:rPr lang="lv-LV" sz="1400" b="1" u="none" strike="noStrike" cap="none" dirty="0" err="1"/>
                        <a:t>lego</a:t>
                      </a:r>
                      <a:r>
                        <a:rPr lang="lv-LV" sz="1400" b="1" u="none" strike="noStrike" cap="none" dirty="0"/>
                        <a:t> robotika 1. – 3. kl. 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Lizuma pamatskolā – robotika 5. – 9.kl.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Tirzas pamatskolā – programmēšanas pulciņš 4. – 9.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Stāķu pamatskolā – robotika 1. – 3. kl., 4. – 7. kl.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Gulbīša pamatskolā – kokapstrāde 3. – 6.kl.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i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Arial"/>
                          <a:cs typeface="Arial"/>
                          <a:sym typeface="Arial"/>
                        </a:rPr>
                        <a:t>Sveķu pamatskolā – kokapstrāde – 13  - 18 gadi</a:t>
                      </a: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>
            <a:spLocks noGrp="1"/>
          </p:cNvSpPr>
          <p:nvPr>
            <p:ph type="title"/>
          </p:nvPr>
        </p:nvSpPr>
        <p:spPr>
          <a:xfrm>
            <a:off x="468311" y="274918"/>
            <a:ext cx="9404723" cy="96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F320F"/>
              </a:buClr>
              <a:buSzPts val="2400"/>
              <a:buFont typeface="Arial"/>
              <a:buNone/>
            </a:pPr>
            <a:r>
              <a:rPr lang="lv-LV" sz="2400" b="1">
                <a:solidFill>
                  <a:srgbClr val="DF320F"/>
                </a:solidFill>
                <a:latin typeface="Arial"/>
                <a:ea typeface="Arial"/>
                <a:cs typeface="Arial"/>
                <a:sym typeface="Arial"/>
              </a:rPr>
              <a:t>Informācija par Gulbenes novada izglītības iestāžu interešu izglītības kolektīviem 2022./2023. mācību gadā</a:t>
            </a:r>
            <a:endParaRPr/>
          </a:p>
        </p:txBody>
      </p:sp>
      <p:graphicFrame>
        <p:nvGraphicFramePr>
          <p:cNvPr id="166" name="Google Shape;166;p4"/>
          <p:cNvGraphicFramePr/>
          <p:nvPr>
            <p:extLst>
              <p:ext uri="{D42A27DB-BD31-4B8C-83A1-F6EECF244321}">
                <p14:modId xmlns:p14="http://schemas.microsoft.com/office/powerpoint/2010/main" val="490951516"/>
              </p:ext>
            </p:extLst>
          </p:nvPr>
        </p:nvGraphicFramePr>
        <p:xfrm>
          <a:off x="380004" y="1236133"/>
          <a:ext cx="11243725" cy="5623370"/>
        </p:xfrm>
        <a:graphic>
          <a:graphicData uri="http://schemas.openxmlformats.org/drawingml/2006/table">
            <a:tbl>
              <a:tblPr firstRow="1" firstCol="1" bandRow="1">
                <a:noFill/>
                <a:tableStyleId>{7BB3C843-E09D-4AF8-8031-C7897322B96F}</a:tableStyleId>
              </a:tblPr>
              <a:tblGrid>
                <a:gridCol w="396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 dirty="0">
                          <a:solidFill>
                            <a:srgbClr val="DF320F"/>
                          </a:solidFill>
                        </a:rPr>
                        <a:t>Sporta joma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6 vispārējās fiziskās sagatavotības (VFS) pulciņi,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400" b="1" u="none" strike="noStrike" cap="none" dirty="0"/>
                        <a:t>7 konkrētu sporta veidu pulciņi (velosipēdistu pulciņš, BMX, dambrete, šahs, sporta spēles, tautas bumba, brīvā cīņa)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100" b="1" u="none" strike="noStrike" cap="none" dirty="0"/>
                        <a:t> </a:t>
                      </a:r>
                      <a:endParaRPr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novada vidusskolā – velosipēdistu pulciņš 1. – 6.kl. , BMX 1. – 9. kl. (trīs grupas), dambrete 1. – 4. kl. (divas grupas), šahs 1. – 4. kl., tautas bumba 1. – 4. kl., ekstrēmo sporta veidu apmācība 7. – 11.kl.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Gulbīša pamatskolā – dambrete 1. – 4. kl., VFS 1. – 6.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Lizuma pamatskolā –  sporta pulciņš pirmsskolā, VFS 1. – 4.kl., 5. – 7.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Lejasciema pamatskolā – VFS 4. – 6. kl., 7. – 9.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Stāķu pamatskolā –  VFS (</a:t>
                      </a:r>
                      <a:r>
                        <a:rPr lang="lv-LV" sz="1400" b="1" u="none" strike="noStrike" cap="none" dirty="0" err="1"/>
                        <a:t>fitness</a:t>
                      </a:r>
                      <a:r>
                        <a:rPr lang="lv-LV" sz="1400" b="1" u="none" strike="noStrike" cap="none" dirty="0"/>
                        <a:t>) 4. – 9. kl., sporta spēles 1. – 4. kl., 5. – 9.kl. ,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Tirzas pamatskolā – VFS pirmsskolā, komandu sports (futbols 1. – 2.kl.). VFS 4. – 6. 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Sveķu pamatskolā – dambretes pulciņš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Gulbenes novada Bērnu un </a:t>
                      </a:r>
                      <a:r>
                        <a:rPr lang="lv-LV" dirty="0"/>
                        <a:t>jaunatnes</a:t>
                      </a:r>
                      <a:r>
                        <a:rPr lang="lv-LV" sz="1400" b="1" u="none" strike="noStrike" cap="none" dirty="0"/>
                        <a:t> sporta skolā  - VFS pirmsskolas vecuma bērniem, orientēšanās 6. – 9.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Biedrībā “Gulbene </a:t>
                      </a:r>
                      <a:r>
                        <a:rPr lang="lv-LV" sz="1400" b="1" u="none" strike="noStrike" cap="none" dirty="0" err="1"/>
                        <a:t>wrestling</a:t>
                      </a:r>
                      <a:r>
                        <a:rPr lang="lv-LV" sz="1400" b="1" u="none" strike="noStrike" cap="none" dirty="0"/>
                        <a:t>” – brīvā cīņa 5. – 9. kl., 7. – 9.kl. </a:t>
                      </a:r>
                      <a:endParaRPr dirty="0"/>
                    </a:p>
                  </a:txBody>
                  <a:tcPr marL="33150" marR="331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800" b="1" u="none" strike="noStrike" cap="none" dirty="0">
                          <a:solidFill>
                            <a:srgbClr val="DF320F"/>
                          </a:solidFill>
                        </a:rPr>
                        <a:t>Cita joma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100" b="1" u="none" strike="noStrike" cap="none" dirty="0"/>
                        <a:t> </a:t>
                      </a:r>
                      <a:r>
                        <a:rPr lang="lv-LV" sz="1400" b="1" u="none" strike="noStrike" cap="none" dirty="0"/>
                        <a:t> 6 pulciņi</a:t>
                      </a:r>
                      <a:endParaRPr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Gulbīša pamatskolā – Radošais literāts  1. – 9. kl. 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/>
                        <a:t>Rankas pamatskolā – Vācu valodas apguve 4. – 9. 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Lizuma pamatskolā – Franču valodas apguve 5. – 8.kl.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Lejasciema pamatskolā – </a:t>
                      </a:r>
                      <a:r>
                        <a:rPr lang="lv-LV" sz="1400" b="1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Montesori</a:t>
                      </a:r>
                      <a:r>
                        <a:rPr lang="lv-LV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matemātika 2.kl.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Rankas pamatskolā – Karjeras izglītība un finanšu </a:t>
                      </a:r>
                      <a:r>
                        <a:rPr lang="lv-LV" sz="1400" b="1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pratība</a:t>
                      </a:r>
                      <a:r>
                        <a:rPr lang="lv-LV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4. – 9.kl.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lv-LV" sz="14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Jaungulbenes pirmsskolā «Pienenīte» - Angļu valodas apguve</a:t>
                      </a:r>
                      <a:endParaRPr sz="14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3150" marR="331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Jons">
  <a:themeElements>
    <a:clrScheme name="I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1381</Words>
  <Application>Microsoft Office PowerPoint</Application>
  <PresentationFormat>Platekrāna</PresentationFormat>
  <Paragraphs>95</Paragraphs>
  <Slides>4</Slides>
  <Notes>4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9" baseType="lpstr">
      <vt:lpstr>Calibri</vt:lpstr>
      <vt:lpstr>Noto Sans Symbols</vt:lpstr>
      <vt:lpstr>Arial</vt:lpstr>
      <vt:lpstr>Century Gothic</vt:lpstr>
      <vt:lpstr>Jons</vt:lpstr>
      <vt:lpstr>Informācija par Gulbenes novada izglītības iestāžu interešu izglītības kolektīviem 2023./2024. mācību gadā</vt:lpstr>
      <vt:lpstr>Informācija par Gulbenes novada izglītības iestāžu interešu izglītības kolektīviem 2023./2024. mācību gadā</vt:lpstr>
      <vt:lpstr>Informācija par Gulbenes novada izglītības iestāžu interešu izglītības kolektīviem 2022./2023. mācību gadā</vt:lpstr>
      <vt:lpstr>Informācija par Gulbenes novada izglītības iestāžu interešu izglītības kolektīviem 2022./2023. mācību gadā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Informācija par Gulbenes novada izglītības iestāžu interešu izglītības kolektīviem 2023./2024. mācību gadā</dc:title>
  <dc:creator>Aiga Vagule</dc:creator>
  <cp:lastModifiedBy>Maija Skopāne</cp:lastModifiedBy>
  <cp:revision>23</cp:revision>
  <dcterms:created xsi:type="dcterms:W3CDTF">2022-11-08T07:29:43Z</dcterms:created>
  <dcterms:modified xsi:type="dcterms:W3CDTF">2023-11-10T13:12:04Z</dcterms:modified>
</cp:coreProperties>
</file>