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75" d="100"/>
          <a:sy n="75" d="100"/>
        </p:scale>
        <p:origin x="46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Pabalsti, 2023.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3917-4728-B568-A55BD7FCA73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3917-4728-B568-A55BD7FCA73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3917-4728-B568-A55BD7FCA73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3917-4728-B568-A55BD7FCA73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3917-4728-B568-A55BD7FCA73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B-3917-4728-B568-A55BD7FCA73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D-3917-4728-B568-A55BD7FCA737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F-3917-4728-B568-A55BD7FCA737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11-3917-4728-B568-A55BD7FCA737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13-3917-4728-B568-A55BD7FCA737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15-3917-4728-B568-A55BD7FCA737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17-3917-4728-B568-A55BD7FCA737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19-3917-4728-B568-A55BD7FCA737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1B-3917-4728-B568-A55BD7FCA737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1D-3917-4728-B568-A55BD7FCA737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1F-3917-4728-B568-A55BD7FCA737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21-3917-4728-B568-A55BD7FCA737}"/>
              </c:ext>
            </c:extLst>
          </c:dPt>
          <c:dPt>
            <c:idx val="17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23-3917-4728-B568-A55BD7FCA737}"/>
              </c:ext>
            </c:extLst>
          </c:dPt>
          <c:dPt>
            <c:idx val="18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25-3917-4728-B568-A55BD7FCA737}"/>
              </c:ext>
            </c:extLst>
          </c:dPt>
          <c:dPt>
            <c:idx val="19"/>
            <c:bubble3D val="0"/>
            <c:spPr>
              <a:solidFill>
                <a:schemeClr val="accent2">
                  <a:lumMod val="8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27-3917-4728-B568-A55BD7FCA737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eparator> </c:separator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Lapa1!$B$30:$B$49</c:f>
              <c:strCache>
                <c:ptCount val="20"/>
                <c:pt idx="0">
                  <c:v>Mājokļa pabalsts</c:v>
                </c:pt>
                <c:pt idx="1">
                  <c:v>Garantētā minimāla ienākuma pabalsts</c:v>
                </c:pt>
                <c:pt idx="2">
                  <c:v>Sociālās garantijas audžuģimenēm</c:v>
                </c:pt>
                <c:pt idx="3">
                  <c:v>Bērna piedzimšanas pabalsts</c:v>
                </c:pt>
                <c:pt idx="4">
                  <c:v>Pabalsts veselības aprūpei</c:v>
                </c:pt>
                <c:pt idx="5">
                  <c:v>Materiālā palīdz.nozīmīgā dzīves jubilejā</c:v>
                </c:pt>
                <c:pt idx="6">
                  <c:v>ikmēneša pabalsts</c:v>
                </c:pt>
                <c:pt idx="7">
                  <c:v>Apbedīšanas pabalsts</c:v>
                </c:pt>
                <c:pt idx="8">
                  <c:v>Pabalsts ēdināšanai</c:v>
                </c:pt>
                <c:pt idx="9">
                  <c:v>Mater. Pal.pol.represētajiem</c:v>
                </c:pt>
                <c:pt idx="10">
                  <c:v>sadzīves priekšmetiem mīkstajam inventāram</c:v>
                </c:pt>
                <c:pt idx="11">
                  <c:v>Mater pal. Laulību jubilejās</c:v>
                </c:pt>
                <c:pt idx="12">
                  <c:v>Pabalsts krīzes situācijā stih.s nelaimes gadījumā</c:v>
                </c:pt>
                <c:pt idx="13">
                  <c:v>Dzīvokļa pabalsts bērnam bārenim</c:v>
                </c:pt>
                <c:pt idx="14">
                  <c:v>Pabalsts skolas piederumu iegādei</c:v>
                </c:pt>
                <c:pt idx="15">
                  <c:v>Pabalsts krīzes situācijā pamatv.nodrošināšanai</c:v>
                </c:pt>
                <c:pt idx="16">
                  <c:v>Sociālās garantijas bērniem bāreņiem</c:v>
                </c:pt>
                <c:pt idx="17">
                  <c:v>ČAES</c:v>
                </c:pt>
                <c:pt idx="18">
                  <c:v>Atbalsts krīzes audžuģimenei</c:v>
                </c:pt>
                <c:pt idx="19">
                  <c:v>Pabalsts rehabilitācijas mērķu sasniegšanai</c:v>
                </c:pt>
              </c:strCache>
            </c:strRef>
          </c:cat>
          <c:val>
            <c:numRef>
              <c:f>Lapa1!$C$30:$C$49</c:f>
              <c:numCache>
                <c:formatCode>0.00</c:formatCode>
                <c:ptCount val="20"/>
                <c:pt idx="0">
                  <c:v>489510.03</c:v>
                </c:pt>
                <c:pt idx="1">
                  <c:v>162855.19</c:v>
                </c:pt>
                <c:pt idx="2">
                  <c:v>137066.5</c:v>
                </c:pt>
                <c:pt idx="3">
                  <c:v>97340</c:v>
                </c:pt>
                <c:pt idx="4">
                  <c:v>30977.63</c:v>
                </c:pt>
                <c:pt idx="5">
                  <c:v>28900</c:v>
                </c:pt>
                <c:pt idx="6">
                  <c:v>23570.83</c:v>
                </c:pt>
                <c:pt idx="7">
                  <c:v>12477.43</c:v>
                </c:pt>
                <c:pt idx="8">
                  <c:v>6773.1</c:v>
                </c:pt>
                <c:pt idx="9">
                  <c:v>6650</c:v>
                </c:pt>
                <c:pt idx="10">
                  <c:v>6230.7</c:v>
                </c:pt>
                <c:pt idx="11">
                  <c:v>4750</c:v>
                </c:pt>
                <c:pt idx="12">
                  <c:v>4497.17</c:v>
                </c:pt>
                <c:pt idx="13">
                  <c:v>4051.21</c:v>
                </c:pt>
                <c:pt idx="14">
                  <c:v>2460</c:v>
                </c:pt>
                <c:pt idx="15">
                  <c:v>1717.08</c:v>
                </c:pt>
                <c:pt idx="16">
                  <c:v>1701</c:v>
                </c:pt>
                <c:pt idx="17">
                  <c:v>1450</c:v>
                </c:pt>
                <c:pt idx="18">
                  <c:v>1250</c:v>
                </c:pt>
                <c:pt idx="19">
                  <c:v>486.03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8-3917-4728-B568-A55BD7FCA73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14369BA-8C2C-A4F3-054C-A80A6C3D1D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32D1B5C2-F6B3-FF8E-31CD-E506679B0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51517FD3-BC0A-7C2F-F30E-F58A5694F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DB99-7C5F-4093-9753-D972BCF1E0CE}" type="datetimeFigureOut">
              <a:rPr lang="lv-LV" smtClean="0"/>
              <a:t>17.01.2024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C5054F4-9BED-099F-1267-FBE5E1954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2B8A1E5E-E7AA-0678-9C6C-F766D4BB9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FF5D-802D-455C-A7CF-4882BE194B5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33681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FB59192-2BD5-3137-C7B6-21EC495CD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03E2125B-6B64-EAF9-6376-084439758B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6233ACD-8EE9-34AA-BD6E-8EE68B3F8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DB99-7C5F-4093-9753-D972BCF1E0CE}" type="datetimeFigureOut">
              <a:rPr lang="lv-LV" smtClean="0"/>
              <a:t>17.01.2024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E310E2D-0AF9-B189-48AD-3A2444A39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A04AEB9-370E-F6D4-2DE5-097AC3DE1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FF5D-802D-455C-A7CF-4882BE194B5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98342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19397AE8-5E7C-E9E2-FF1D-D28727138E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67A77E1D-F26E-E1EE-F3FF-9CA21BE152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B3EEDC25-1D26-F2DD-7B2B-E0FE42D57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DB99-7C5F-4093-9753-D972BCF1E0CE}" type="datetimeFigureOut">
              <a:rPr lang="lv-LV" smtClean="0"/>
              <a:t>17.01.2024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54B9478-8F79-0167-B642-AECC50135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ED9141A5-A12C-4569-A4D7-D528D37FC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FF5D-802D-455C-A7CF-4882BE194B5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7606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EDAE3A6-49C7-8FBB-4875-5500B7508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AEA6BA3-C060-D444-B715-53E14DC279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A4871E8-60D3-1AD9-7904-A8ED79647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DB99-7C5F-4093-9753-D972BCF1E0CE}" type="datetimeFigureOut">
              <a:rPr lang="lv-LV" smtClean="0"/>
              <a:t>17.01.2024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5CAA311C-B49E-055D-CB17-74F8621A1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161F6407-4645-1B8B-15A2-A7137F39C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FF5D-802D-455C-A7CF-4882BE194B5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02434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6A02CF0-AC43-9C42-A650-FF4EF26AA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C2531968-BAB7-598F-406E-DD03026714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AE7FD9C-64FE-3EDB-5C04-FB20CD4A6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DB99-7C5F-4093-9753-D972BCF1E0CE}" type="datetimeFigureOut">
              <a:rPr lang="lv-LV" smtClean="0"/>
              <a:t>17.01.2024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FF9775A-18DA-A7C0-9A3E-07C6C355E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A7E47ADD-3E4C-581D-B03D-20374DF87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FF5D-802D-455C-A7CF-4882BE194B5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98614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0F62085-DFA2-0981-B247-23652024E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CCE5C60-76E4-3780-B4E8-6D47769A24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3FD96CAA-7361-1CC8-4514-464B2EB1FD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72F9172A-D0FD-CAF2-77DE-F40BDFB87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DB99-7C5F-4093-9753-D972BCF1E0CE}" type="datetimeFigureOut">
              <a:rPr lang="lv-LV" smtClean="0"/>
              <a:t>17.01.2024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9D66E855-F4E0-3DB9-BA1A-DEFA5D79E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D9C22707-CCE0-84DE-8DDC-87754B709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FF5D-802D-455C-A7CF-4882BE194B5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35561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63B5126-B874-5898-87B2-6B54A9A85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B55FE9DC-5848-FB63-AD2E-273AD4141B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FE943F17-58CE-3AA4-00D9-5377B22A3E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FD4ED98B-7991-F8C4-8103-A6F80E268E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CC07A67F-08CA-44C1-8E78-17F8248273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5C57B536-6FBD-02B9-777E-3854D7D2B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DB99-7C5F-4093-9753-D972BCF1E0CE}" type="datetimeFigureOut">
              <a:rPr lang="lv-LV" smtClean="0"/>
              <a:t>17.01.2024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59018C57-5A1F-230C-2467-957F33E76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FD6E38EB-4EE1-CDBC-FFC3-F6F18C4AC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FF5D-802D-455C-A7CF-4882BE194B5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2651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C77A8DB-AA48-2186-BA43-51443E5F9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014FC72-AF58-D3D4-CFFA-0C1E200C2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DB99-7C5F-4093-9753-D972BCF1E0CE}" type="datetimeFigureOut">
              <a:rPr lang="lv-LV" smtClean="0"/>
              <a:t>17.01.2024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BF38EB0F-CDA9-F35B-B0A9-2478ADC4C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B8D382C1-B11E-9E0B-9019-1994FBF6E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FF5D-802D-455C-A7CF-4882BE194B5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44914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9ECE913C-299D-BAF7-3780-8C233E901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DB99-7C5F-4093-9753-D972BCF1E0CE}" type="datetimeFigureOut">
              <a:rPr lang="lv-LV" smtClean="0"/>
              <a:t>17.01.2024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F2DDDAD0-281F-097A-10AE-8A4A47B3B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B213461F-48CD-F3FC-1CAE-8FFEFFD75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FF5D-802D-455C-A7CF-4882BE194B5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63905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D857923-B299-486B-AC28-C6998C009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414A060-0DA1-8903-C78C-75A8B75207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FA8A58C9-56CB-B275-A230-76CEC095D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A7129D99-98D1-EEF8-E706-74677648E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DB99-7C5F-4093-9753-D972BCF1E0CE}" type="datetimeFigureOut">
              <a:rPr lang="lv-LV" smtClean="0"/>
              <a:t>17.01.2024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83B62700-977D-78A4-65A3-FF5087A45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BF37B9DD-205F-A7AA-1DF6-312A466AB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FF5D-802D-455C-A7CF-4882BE194B5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3020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9396964-5AB0-C3B6-D33C-5F747CA19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465348AA-A0F5-6777-AACE-FB29340F05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2B7006DF-7651-FC2B-1E37-DD2818FE9E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D40E8B5C-ECDA-B6BE-7E97-A631CAC93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DB99-7C5F-4093-9753-D972BCF1E0CE}" type="datetimeFigureOut">
              <a:rPr lang="lv-LV" smtClean="0"/>
              <a:t>17.01.2024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BB35429F-A753-989D-EBDD-B3769AACD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D28376A2-65B4-187E-64D8-023F00A93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FF5D-802D-455C-A7CF-4882BE194B5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62785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B47737F8-BF26-0579-A9A7-98D026C5A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AD351439-0B34-BE3A-7C99-B5E44A5A14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BB2AD19-26CF-8412-7BB8-18D780F844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5DB99-7C5F-4093-9753-D972BCF1E0CE}" type="datetimeFigureOut">
              <a:rPr lang="lv-LV" smtClean="0"/>
              <a:t>17.01.2024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F7D16243-00F0-D9EA-362A-F2623D2D24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9D27C1A-543E-D4A0-096D-0A3389F64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7FFF5D-802D-455C-A7CF-4882BE194B5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62775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D39A773-49E6-E3DF-A66C-FB162DF04B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Sociālais dienests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9153A69A-29B5-3584-11AE-2C62A7A2F4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/>
              <a:t>Pabalsti 2023.</a:t>
            </a:r>
          </a:p>
        </p:txBody>
      </p:sp>
    </p:spTree>
    <p:extLst>
      <p:ext uri="{BB962C8B-B14F-4D97-AF65-F5344CB8AC3E}">
        <p14:creationId xmlns:p14="http://schemas.microsoft.com/office/powerpoint/2010/main" val="3337877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a 1">
            <a:extLst>
              <a:ext uri="{FF2B5EF4-FFF2-40B4-BE49-F238E27FC236}">
                <a16:creationId xmlns:a16="http://schemas.microsoft.com/office/drawing/2014/main" id="{FFDA61D7-40E0-FA04-E4BF-545AD3E65A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070101"/>
              </p:ext>
            </p:extLst>
          </p:nvPr>
        </p:nvGraphicFramePr>
        <p:xfrm>
          <a:off x="1057524" y="667910"/>
          <a:ext cx="8017438" cy="55458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8674">
                  <a:extLst>
                    <a:ext uri="{9D8B030D-6E8A-4147-A177-3AD203B41FA5}">
                      <a16:colId xmlns:a16="http://schemas.microsoft.com/office/drawing/2014/main" val="1611065273"/>
                    </a:ext>
                  </a:extLst>
                </a:gridCol>
                <a:gridCol w="828319">
                  <a:extLst>
                    <a:ext uri="{9D8B030D-6E8A-4147-A177-3AD203B41FA5}">
                      <a16:colId xmlns:a16="http://schemas.microsoft.com/office/drawing/2014/main" val="3264274643"/>
                    </a:ext>
                  </a:extLst>
                </a:gridCol>
                <a:gridCol w="693718">
                  <a:extLst>
                    <a:ext uri="{9D8B030D-6E8A-4147-A177-3AD203B41FA5}">
                      <a16:colId xmlns:a16="http://schemas.microsoft.com/office/drawing/2014/main" val="669514377"/>
                    </a:ext>
                  </a:extLst>
                </a:gridCol>
                <a:gridCol w="983628">
                  <a:extLst>
                    <a:ext uri="{9D8B030D-6E8A-4147-A177-3AD203B41FA5}">
                      <a16:colId xmlns:a16="http://schemas.microsoft.com/office/drawing/2014/main" val="1594752737"/>
                    </a:ext>
                  </a:extLst>
                </a:gridCol>
                <a:gridCol w="1770532">
                  <a:extLst>
                    <a:ext uri="{9D8B030D-6E8A-4147-A177-3AD203B41FA5}">
                      <a16:colId xmlns:a16="http://schemas.microsoft.com/office/drawing/2014/main" val="71229389"/>
                    </a:ext>
                  </a:extLst>
                </a:gridCol>
                <a:gridCol w="952567">
                  <a:extLst>
                    <a:ext uri="{9D8B030D-6E8A-4147-A177-3AD203B41FA5}">
                      <a16:colId xmlns:a16="http://schemas.microsoft.com/office/drawing/2014/main" val="653454158"/>
                    </a:ext>
                  </a:extLst>
                </a:gridCol>
              </a:tblGrid>
              <a:tr h="194858"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</a:rPr>
                        <a:t>Pabalsti 2023.gadā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extLst>
                  <a:ext uri="{0D108BD9-81ED-4DB2-BD59-A6C34878D82A}">
                    <a16:rowId xmlns:a16="http://schemas.microsoft.com/office/drawing/2014/main" val="926446518"/>
                  </a:ext>
                </a:extLst>
              </a:tr>
              <a:tr h="41329"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extLst>
                  <a:ext uri="{0D108BD9-81ED-4DB2-BD59-A6C34878D82A}">
                    <a16:rowId xmlns:a16="http://schemas.microsoft.com/office/drawing/2014/main" val="13898997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Pabalsts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Ģimenes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Personas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Summa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Piezīmes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Pabalsta apmērs 2024.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extLst>
                  <a:ext uri="{0D108BD9-81ED-4DB2-BD59-A6C34878D82A}">
                    <a16:rowId xmlns:a16="http://schemas.microsoft.com/office/drawing/2014/main" val="3900212294"/>
                  </a:ext>
                </a:extLst>
              </a:tr>
              <a:tr h="194858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 dirty="0">
                          <a:effectLst/>
                        </a:rPr>
                        <a:t>Garantētā minimāla ienākuma pabalsts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 dirty="0">
                          <a:effectLst/>
                        </a:rPr>
                        <a:t>193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367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162855,19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 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137/96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extLst>
                  <a:ext uri="{0D108BD9-81ED-4DB2-BD59-A6C34878D82A}">
                    <a16:rowId xmlns:a16="http://schemas.microsoft.com/office/drawing/2014/main" val="2628437902"/>
                  </a:ext>
                </a:extLst>
              </a:tr>
              <a:tr h="194858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 dirty="0">
                          <a:effectLst/>
                        </a:rPr>
                        <a:t>Mājokļa pabalsts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679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1068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489510,03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pēc formulas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 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extLst>
                  <a:ext uri="{0D108BD9-81ED-4DB2-BD59-A6C34878D82A}">
                    <a16:rowId xmlns:a16="http://schemas.microsoft.com/office/drawing/2014/main" val="1864906281"/>
                  </a:ext>
                </a:extLst>
              </a:tr>
              <a:tr h="194858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 dirty="0">
                          <a:effectLst/>
                        </a:rPr>
                        <a:t>Pabalsts veselības aprūpei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 dirty="0">
                          <a:effectLst/>
                        </a:rPr>
                        <a:t>478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508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30977,63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 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50/100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extLst>
                  <a:ext uri="{0D108BD9-81ED-4DB2-BD59-A6C34878D82A}">
                    <a16:rowId xmlns:a16="http://schemas.microsoft.com/office/drawing/2014/main" val="3309556884"/>
                  </a:ext>
                </a:extLst>
              </a:tr>
              <a:tr h="194858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 dirty="0">
                          <a:effectLst/>
                        </a:rPr>
                        <a:t>Pabalsts rehabilitācijas mērķu sasniegšanai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 dirty="0">
                          <a:effectLst/>
                        </a:rPr>
                        <a:t>9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9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486,03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 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140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extLst>
                  <a:ext uri="{0D108BD9-81ED-4DB2-BD59-A6C34878D82A}">
                    <a16:rowId xmlns:a16="http://schemas.microsoft.com/office/drawing/2014/main" val="1622419592"/>
                  </a:ext>
                </a:extLst>
              </a:tr>
              <a:tr h="194858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 dirty="0">
                          <a:effectLst/>
                        </a:rPr>
                        <a:t>Pabalsts skolas piederumu iegādei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 dirty="0">
                          <a:effectLst/>
                        </a:rPr>
                        <a:t>44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82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2460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 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30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extLst>
                  <a:ext uri="{0D108BD9-81ED-4DB2-BD59-A6C34878D82A}">
                    <a16:rowId xmlns:a16="http://schemas.microsoft.com/office/drawing/2014/main" val="1052246516"/>
                  </a:ext>
                </a:extLst>
              </a:tr>
              <a:tr h="352693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Pabalsts krīzes situācijā stihis. nelaimes gadījumā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 dirty="0">
                          <a:effectLst/>
                        </a:rPr>
                        <a:t>9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 dirty="0">
                          <a:effectLst/>
                        </a:rPr>
                        <a:t>17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4497,17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 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700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extLst>
                  <a:ext uri="{0D108BD9-81ED-4DB2-BD59-A6C34878D82A}">
                    <a16:rowId xmlns:a16="http://schemas.microsoft.com/office/drawing/2014/main" val="2846989884"/>
                  </a:ext>
                </a:extLst>
              </a:tr>
              <a:tr h="352693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Pabalsts krīzes situācijā pamatv.nodrošināšanai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 dirty="0">
                          <a:effectLst/>
                        </a:rPr>
                        <a:t>8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 dirty="0">
                          <a:effectLst/>
                        </a:rPr>
                        <a:t>10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1717,08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 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280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extLst>
                  <a:ext uri="{0D108BD9-81ED-4DB2-BD59-A6C34878D82A}">
                    <a16:rowId xmlns:a16="http://schemas.microsoft.com/office/drawing/2014/main" val="708012127"/>
                  </a:ext>
                </a:extLst>
              </a:tr>
              <a:tr h="194858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Apbedīšanas pabalsts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 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 dirty="0">
                          <a:effectLst/>
                        </a:rPr>
                        <a:t>36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 dirty="0">
                          <a:effectLst/>
                        </a:rPr>
                        <a:t>12477,43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 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700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extLst>
                  <a:ext uri="{0D108BD9-81ED-4DB2-BD59-A6C34878D82A}">
                    <a16:rowId xmlns:a16="http://schemas.microsoft.com/office/drawing/2014/main" val="1612446698"/>
                  </a:ext>
                </a:extLst>
              </a:tr>
              <a:tr h="352693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Sociālās garantijas audžuģimenēm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 dirty="0">
                          <a:effectLst/>
                        </a:rPr>
                        <a:t>24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 dirty="0">
                          <a:effectLst/>
                        </a:rPr>
                        <a:t>32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 dirty="0">
                          <a:effectLst/>
                        </a:rPr>
                        <a:t>137066,5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135643,65+ 1422,85 (</a:t>
                      </a:r>
                      <a:r>
                        <a:rPr lang="lv-LV" sz="1200" b="1" u="none" strike="noStrike" dirty="0" err="1">
                          <a:effectLst/>
                        </a:rPr>
                        <a:t>m.inv</a:t>
                      </a:r>
                      <a:r>
                        <a:rPr lang="lv-LV" sz="1200" b="1" u="none" strike="noStrike" dirty="0">
                          <a:effectLst/>
                        </a:rPr>
                        <a:t>.)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455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extLst>
                  <a:ext uri="{0D108BD9-81ED-4DB2-BD59-A6C34878D82A}">
                    <a16:rowId xmlns:a16="http://schemas.microsoft.com/office/drawing/2014/main" val="3629370134"/>
                  </a:ext>
                </a:extLst>
              </a:tr>
              <a:tr h="194858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Atbalsts krīzes audžuģimenei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1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 dirty="0">
                          <a:effectLst/>
                        </a:rPr>
                        <a:t> 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 dirty="0">
                          <a:effectLst/>
                        </a:rPr>
                        <a:t>1250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5 </a:t>
                      </a:r>
                      <a:r>
                        <a:rPr lang="lv-LV" sz="1200" b="1" u="none" strike="noStrike" dirty="0" err="1">
                          <a:effectLst/>
                        </a:rPr>
                        <a:t>mēn</a:t>
                      </a:r>
                      <a:r>
                        <a:rPr lang="lv-LV" sz="1200" b="1" u="none" strike="noStrike" dirty="0">
                          <a:effectLst/>
                        </a:rPr>
                        <a:t>.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0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extLst>
                  <a:ext uri="{0D108BD9-81ED-4DB2-BD59-A6C34878D82A}">
                    <a16:rowId xmlns:a16="http://schemas.microsoft.com/office/drawing/2014/main" val="1905945733"/>
                  </a:ext>
                </a:extLst>
              </a:tr>
              <a:tr h="194858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Sociālās garantijas bērniem bāreņiem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 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 dirty="0">
                          <a:effectLst/>
                        </a:rPr>
                        <a:t>7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 dirty="0">
                          <a:effectLst/>
                        </a:rPr>
                        <a:t>1701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 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274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extLst>
                  <a:ext uri="{0D108BD9-81ED-4DB2-BD59-A6C34878D82A}">
                    <a16:rowId xmlns:a16="http://schemas.microsoft.com/office/drawing/2014/main" val="765073123"/>
                  </a:ext>
                </a:extLst>
              </a:tr>
              <a:tr h="352693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sadzīves priekšmetiem mīkstajam inventāram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 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 dirty="0">
                          <a:effectLst/>
                        </a:rPr>
                        <a:t>7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 dirty="0">
                          <a:effectLst/>
                        </a:rPr>
                        <a:t>6230,7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 dirty="0">
                          <a:effectLst/>
                        </a:rPr>
                        <a:t> 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 dirty="0">
                          <a:effectLst/>
                        </a:rPr>
                        <a:t>1166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extLst>
                  <a:ext uri="{0D108BD9-81ED-4DB2-BD59-A6C34878D82A}">
                    <a16:rowId xmlns:a16="http://schemas.microsoft.com/office/drawing/2014/main" val="3829171151"/>
                  </a:ext>
                </a:extLst>
              </a:tr>
              <a:tr h="194858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ikmēneša pabalsts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 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 dirty="0">
                          <a:effectLst/>
                        </a:rPr>
                        <a:t>24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23570,83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 dirty="0">
                          <a:effectLst/>
                        </a:rPr>
                        <a:t> 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 dirty="0">
                          <a:effectLst/>
                        </a:rPr>
                        <a:t>137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extLst>
                  <a:ext uri="{0D108BD9-81ED-4DB2-BD59-A6C34878D82A}">
                    <a16:rowId xmlns:a16="http://schemas.microsoft.com/office/drawing/2014/main" val="1533210914"/>
                  </a:ext>
                </a:extLst>
              </a:tr>
              <a:tr h="194858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Dzīvokļa pabalsts bērnam bārenim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 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4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4051,21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 dirty="0">
                          <a:effectLst/>
                        </a:rPr>
                        <a:t> 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 dirty="0">
                          <a:effectLst/>
                        </a:rPr>
                        <a:t> 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extLst>
                  <a:ext uri="{0D108BD9-81ED-4DB2-BD59-A6C34878D82A}">
                    <a16:rowId xmlns:a16="http://schemas.microsoft.com/office/drawing/2014/main" val="679291893"/>
                  </a:ext>
                </a:extLst>
              </a:tr>
              <a:tr h="194858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Bērna piedzimšanas pabalsts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 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 dirty="0">
                          <a:effectLst/>
                        </a:rPr>
                        <a:t>157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97340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 dirty="0">
                          <a:effectLst/>
                        </a:rPr>
                        <a:t> 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 dirty="0">
                          <a:effectLst/>
                        </a:rPr>
                        <a:t>700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extLst>
                  <a:ext uri="{0D108BD9-81ED-4DB2-BD59-A6C34878D82A}">
                    <a16:rowId xmlns:a16="http://schemas.microsoft.com/office/drawing/2014/main" val="1712131180"/>
                  </a:ext>
                </a:extLst>
              </a:tr>
              <a:tr h="194858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Materiālā palīdz.nozīmīgā dzīves jubilejā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 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286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 dirty="0">
                          <a:effectLst/>
                        </a:rPr>
                        <a:t>28900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 dirty="0">
                          <a:effectLst/>
                        </a:rPr>
                        <a:t> 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 dirty="0">
                          <a:effectLst/>
                        </a:rPr>
                        <a:t>100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extLst>
                  <a:ext uri="{0D108BD9-81ED-4DB2-BD59-A6C34878D82A}">
                    <a16:rowId xmlns:a16="http://schemas.microsoft.com/office/drawing/2014/main" val="1083826355"/>
                  </a:ext>
                </a:extLst>
              </a:tr>
              <a:tr h="194858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ČAES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 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29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 dirty="0">
                          <a:effectLst/>
                        </a:rPr>
                        <a:t>1450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 dirty="0">
                          <a:effectLst/>
                        </a:rPr>
                        <a:t> 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 dirty="0">
                          <a:effectLst/>
                        </a:rPr>
                        <a:t>50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extLst>
                  <a:ext uri="{0D108BD9-81ED-4DB2-BD59-A6C34878D82A}">
                    <a16:rowId xmlns:a16="http://schemas.microsoft.com/office/drawing/2014/main" val="3283598652"/>
                  </a:ext>
                </a:extLst>
              </a:tr>
              <a:tr h="194858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Mater. Pal.pol.represētajiem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 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133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 dirty="0">
                          <a:effectLst/>
                        </a:rPr>
                        <a:t>6650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 dirty="0">
                          <a:effectLst/>
                        </a:rPr>
                        <a:t> 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 dirty="0">
                          <a:effectLst/>
                        </a:rPr>
                        <a:t>50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extLst>
                  <a:ext uri="{0D108BD9-81ED-4DB2-BD59-A6C34878D82A}">
                    <a16:rowId xmlns:a16="http://schemas.microsoft.com/office/drawing/2014/main" val="3557696059"/>
                  </a:ext>
                </a:extLst>
              </a:tr>
              <a:tr h="194858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Mater pal. Laulību jubilejās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70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 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4750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 dirty="0">
                          <a:effectLst/>
                        </a:rPr>
                        <a:t> 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 dirty="0">
                          <a:effectLst/>
                        </a:rPr>
                        <a:t>50-150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extLst>
                  <a:ext uri="{0D108BD9-81ED-4DB2-BD59-A6C34878D82A}">
                    <a16:rowId xmlns:a16="http://schemas.microsoft.com/office/drawing/2014/main" val="1849149021"/>
                  </a:ext>
                </a:extLst>
              </a:tr>
              <a:tr h="194858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Pabalsts ēdināšanai (d.b. ģim., tps)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 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27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6773,1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 dirty="0">
                          <a:effectLst/>
                        </a:rPr>
                        <a:t> 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 dirty="0">
                          <a:effectLst/>
                        </a:rPr>
                        <a:t> 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extLst>
                  <a:ext uri="{0D108BD9-81ED-4DB2-BD59-A6C34878D82A}">
                    <a16:rowId xmlns:a16="http://schemas.microsoft.com/office/drawing/2014/main" val="2547367609"/>
                  </a:ext>
                </a:extLst>
              </a:tr>
              <a:tr h="194858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 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 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 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200" b="1" u="none" strike="noStrike">
                          <a:effectLst/>
                        </a:rPr>
                        <a:t>1024713,90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>
                          <a:effectLst/>
                        </a:rPr>
                        <a:t> 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u="none" strike="noStrike" dirty="0">
                          <a:effectLst/>
                        </a:rPr>
                        <a:t> 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04" marR="7704" marT="7704" marB="0" anchor="b"/>
                </a:tc>
                <a:extLst>
                  <a:ext uri="{0D108BD9-81ED-4DB2-BD59-A6C34878D82A}">
                    <a16:rowId xmlns:a16="http://schemas.microsoft.com/office/drawing/2014/main" val="1435227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0527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a 1">
            <a:extLst>
              <a:ext uri="{FF2B5EF4-FFF2-40B4-BE49-F238E27FC236}">
                <a16:creationId xmlns:a16="http://schemas.microsoft.com/office/drawing/2014/main" id="{6F0BB850-FD56-81EF-0E36-22375C11DB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6745354"/>
              </p:ext>
            </p:extLst>
          </p:nvPr>
        </p:nvGraphicFramePr>
        <p:xfrm>
          <a:off x="1152939" y="1009816"/>
          <a:ext cx="6795452" cy="53715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4083">
                  <a:extLst>
                    <a:ext uri="{9D8B030D-6E8A-4147-A177-3AD203B41FA5}">
                      <a16:colId xmlns:a16="http://schemas.microsoft.com/office/drawing/2014/main" val="1348722338"/>
                    </a:ext>
                  </a:extLst>
                </a:gridCol>
                <a:gridCol w="1344963">
                  <a:extLst>
                    <a:ext uri="{9D8B030D-6E8A-4147-A177-3AD203B41FA5}">
                      <a16:colId xmlns:a16="http://schemas.microsoft.com/office/drawing/2014/main" val="2360732411"/>
                    </a:ext>
                  </a:extLst>
                </a:gridCol>
                <a:gridCol w="1126406">
                  <a:extLst>
                    <a:ext uri="{9D8B030D-6E8A-4147-A177-3AD203B41FA5}">
                      <a16:colId xmlns:a16="http://schemas.microsoft.com/office/drawing/2014/main" val="3448443340"/>
                    </a:ext>
                  </a:extLst>
                </a:gridCol>
              </a:tblGrid>
              <a:tr h="211509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u="none" strike="noStrike" dirty="0">
                          <a:effectLst/>
                        </a:rPr>
                        <a:t>Pabalsti 2023.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extLst>
                  <a:ext uri="{0D108BD9-81ED-4DB2-BD59-A6C34878D82A}">
                    <a16:rowId xmlns:a16="http://schemas.microsoft.com/office/drawing/2014/main" val="1263337932"/>
                  </a:ext>
                </a:extLst>
              </a:tr>
              <a:tr h="211509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</a:rPr>
                        <a:t>Mājokļa pabalsts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</a:rPr>
                        <a:t>489510,03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</a:rPr>
                        <a:t>47,77%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extLst>
                  <a:ext uri="{0D108BD9-81ED-4DB2-BD59-A6C34878D82A}">
                    <a16:rowId xmlns:a16="http://schemas.microsoft.com/office/drawing/2014/main" val="4246713598"/>
                  </a:ext>
                </a:extLst>
              </a:tr>
              <a:tr h="211509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</a:rPr>
                        <a:t>Garantētā minimāla ienākuma pabalsts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</a:rPr>
                        <a:t>162855,19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</a:rPr>
                        <a:t>15,89%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extLst>
                  <a:ext uri="{0D108BD9-81ED-4DB2-BD59-A6C34878D82A}">
                    <a16:rowId xmlns:a16="http://schemas.microsoft.com/office/drawing/2014/main" val="1611104101"/>
                  </a:ext>
                </a:extLst>
              </a:tr>
              <a:tr h="211509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</a:rPr>
                        <a:t>Sociālās garantijas audžuģimenēm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</a:rPr>
                        <a:t>137066,50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</a:rPr>
                        <a:t>13,38%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extLst>
                  <a:ext uri="{0D108BD9-81ED-4DB2-BD59-A6C34878D82A}">
                    <a16:rowId xmlns:a16="http://schemas.microsoft.com/office/drawing/2014/main" val="3156291075"/>
                  </a:ext>
                </a:extLst>
              </a:tr>
              <a:tr h="211509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</a:rPr>
                        <a:t>Bērna piedzimšanas pabalsts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</a:rPr>
                        <a:t>97340,00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</a:rPr>
                        <a:t>9,50%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extLst>
                  <a:ext uri="{0D108BD9-81ED-4DB2-BD59-A6C34878D82A}">
                    <a16:rowId xmlns:a16="http://schemas.microsoft.com/office/drawing/2014/main" val="1547256859"/>
                  </a:ext>
                </a:extLst>
              </a:tr>
              <a:tr h="211509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</a:rPr>
                        <a:t>Pabalsts veselības aprūpei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</a:rPr>
                        <a:t>30977,63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</a:rPr>
                        <a:t>3,02%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extLst>
                  <a:ext uri="{0D108BD9-81ED-4DB2-BD59-A6C34878D82A}">
                    <a16:rowId xmlns:a16="http://schemas.microsoft.com/office/drawing/2014/main" val="387389372"/>
                  </a:ext>
                </a:extLst>
              </a:tr>
              <a:tr h="211509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</a:rPr>
                        <a:t>Materiālā palīdz.nozīmīgā dzīves jubilejā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</a:rPr>
                        <a:t>28900,00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</a:rPr>
                        <a:t>2,82%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extLst>
                  <a:ext uri="{0D108BD9-81ED-4DB2-BD59-A6C34878D82A}">
                    <a16:rowId xmlns:a16="http://schemas.microsoft.com/office/drawing/2014/main" val="2136090099"/>
                  </a:ext>
                </a:extLst>
              </a:tr>
              <a:tr h="211509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</a:rPr>
                        <a:t>ikmēneša pabalsts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</a:rPr>
                        <a:t>23570,83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</a:rPr>
                        <a:t>2,30%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extLst>
                  <a:ext uri="{0D108BD9-81ED-4DB2-BD59-A6C34878D82A}">
                    <a16:rowId xmlns:a16="http://schemas.microsoft.com/office/drawing/2014/main" val="414684509"/>
                  </a:ext>
                </a:extLst>
              </a:tr>
              <a:tr h="211509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</a:rPr>
                        <a:t>Apbedīšanas pabalsts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</a:rPr>
                        <a:t>12477,43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</a:rPr>
                        <a:t>1,22%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extLst>
                  <a:ext uri="{0D108BD9-81ED-4DB2-BD59-A6C34878D82A}">
                    <a16:rowId xmlns:a16="http://schemas.microsoft.com/office/drawing/2014/main" val="2027650337"/>
                  </a:ext>
                </a:extLst>
              </a:tr>
              <a:tr h="211509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</a:rPr>
                        <a:t>Pabalsts ēdināšanai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</a:rPr>
                        <a:t>6773,10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</a:rPr>
                        <a:t>0,66%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extLst>
                  <a:ext uri="{0D108BD9-81ED-4DB2-BD59-A6C34878D82A}">
                    <a16:rowId xmlns:a16="http://schemas.microsoft.com/office/drawing/2014/main" val="4260002490"/>
                  </a:ext>
                </a:extLst>
              </a:tr>
              <a:tr h="211509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</a:rPr>
                        <a:t>Mater. Pal.pol.represētajiem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</a:rPr>
                        <a:t>6650,00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</a:rPr>
                        <a:t>0,65%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extLst>
                  <a:ext uri="{0D108BD9-81ED-4DB2-BD59-A6C34878D82A}">
                    <a16:rowId xmlns:a16="http://schemas.microsoft.com/office/drawing/2014/main" val="426912376"/>
                  </a:ext>
                </a:extLst>
              </a:tr>
              <a:tr h="382829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</a:rPr>
                        <a:t>sadzīves priekšmetiem mīkstajam inventāram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</a:rPr>
                        <a:t>6230,70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</a:rPr>
                        <a:t>0,61%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extLst>
                  <a:ext uri="{0D108BD9-81ED-4DB2-BD59-A6C34878D82A}">
                    <a16:rowId xmlns:a16="http://schemas.microsoft.com/office/drawing/2014/main" val="124058588"/>
                  </a:ext>
                </a:extLst>
              </a:tr>
              <a:tr h="211509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</a:rPr>
                        <a:t>Mater pal. Laulību jubilejās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</a:rPr>
                        <a:t>4750,00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</a:rPr>
                        <a:t>0,46%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extLst>
                  <a:ext uri="{0D108BD9-81ED-4DB2-BD59-A6C34878D82A}">
                    <a16:rowId xmlns:a16="http://schemas.microsoft.com/office/drawing/2014/main" val="1571088670"/>
                  </a:ext>
                </a:extLst>
              </a:tr>
              <a:tr h="382829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</a:rPr>
                        <a:t>Pabalsts krīzes situācijā stih.s nelaimes gadījumā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</a:rPr>
                        <a:t>4497,17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</a:rPr>
                        <a:t>0,44%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extLst>
                  <a:ext uri="{0D108BD9-81ED-4DB2-BD59-A6C34878D82A}">
                    <a16:rowId xmlns:a16="http://schemas.microsoft.com/office/drawing/2014/main" val="1849101927"/>
                  </a:ext>
                </a:extLst>
              </a:tr>
              <a:tr h="211509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</a:rPr>
                        <a:t>Dzīvokļa pabalsts bērnam bārenim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</a:rPr>
                        <a:t>4051,21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</a:rPr>
                        <a:t>0,40%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extLst>
                  <a:ext uri="{0D108BD9-81ED-4DB2-BD59-A6C34878D82A}">
                    <a16:rowId xmlns:a16="http://schemas.microsoft.com/office/drawing/2014/main" val="3909883257"/>
                  </a:ext>
                </a:extLst>
              </a:tr>
              <a:tr h="211509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</a:rPr>
                        <a:t>Pabalsts skolas piederumu iegādei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</a:rPr>
                        <a:t>2460,00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</a:rPr>
                        <a:t>0,24%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extLst>
                  <a:ext uri="{0D108BD9-81ED-4DB2-BD59-A6C34878D82A}">
                    <a16:rowId xmlns:a16="http://schemas.microsoft.com/office/drawing/2014/main" val="1054926262"/>
                  </a:ext>
                </a:extLst>
              </a:tr>
              <a:tr h="382829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</a:rPr>
                        <a:t>Pabalsts krīzes situācijā pamatv.nodrošināšanai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</a:rPr>
                        <a:t>1717,08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</a:rPr>
                        <a:t>0,17%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extLst>
                  <a:ext uri="{0D108BD9-81ED-4DB2-BD59-A6C34878D82A}">
                    <a16:rowId xmlns:a16="http://schemas.microsoft.com/office/drawing/2014/main" val="486862094"/>
                  </a:ext>
                </a:extLst>
              </a:tr>
              <a:tr h="211509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</a:rPr>
                        <a:t>Sociālās garantijas bērniem bāreņiem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</a:rPr>
                        <a:t>1701,00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</a:rPr>
                        <a:t>0,17%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extLst>
                  <a:ext uri="{0D108BD9-81ED-4DB2-BD59-A6C34878D82A}">
                    <a16:rowId xmlns:a16="http://schemas.microsoft.com/office/drawing/2014/main" val="3756860561"/>
                  </a:ext>
                </a:extLst>
              </a:tr>
              <a:tr h="211509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</a:rPr>
                        <a:t>ČAES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</a:rPr>
                        <a:t>1450,00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</a:rPr>
                        <a:t>0,14%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extLst>
                  <a:ext uri="{0D108BD9-81ED-4DB2-BD59-A6C34878D82A}">
                    <a16:rowId xmlns:a16="http://schemas.microsoft.com/office/drawing/2014/main" val="1558037149"/>
                  </a:ext>
                </a:extLst>
              </a:tr>
              <a:tr h="211509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</a:rPr>
                        <a:t>Atbalsts krīzes audžuģimenei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</a:rPr>
                        <a:t>1250,00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</a:rPr>
                        <a:t>0,12%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extLst>
                  <a:ext uri="{0D108BD9-81ED-4DB2-BD59-A6C34878D82A}">
                    <a16:rowId xmlns:a16="http://schemas.microsoft.com/office/drawing/2014/main" val="678817631"/>
                  </a:ext>
                </a:extLst>
              </a:tr>
              <a:tr h="211509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</a:rPr>
                        <a:t>Pabalsts rehabilitācijas mērķu sasniegšanai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</a:rPr>
                        <a:t>486,03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</a:rPr>
                        <a:t>0,05%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extLst>
                  <a:ext uri="{0D108BD9-81ED-4DB2-BD59-A6C34878D82A}">
                    <a16:rowId xmlns:a16="http://schemas.microsoft.com/office/drawing/2014/main" val="3008978828"/>
                  </a:ext>
                </a:extLst>
              </a:tr>
              <a:tr h="211509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</a:rPr>
                        <a:t>KOPĀ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</a:rPr>
                        <a:t>1024713,9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06" marR="8906" marT="8906" marB="0" anchor="b"/>
                </a:tc>
                <a:extLst>
                  <a:ext uri="{0D108BD9-81ED-4DB2-BD59-A6C34878D82A}">
                    <a16:rowId xmlns:a16="http://schemas.microsoft.com/office/drawing/2014/main" val="3497414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1239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79515569-F423-12F6-CBB1-FAA2DA3B3F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9568200"/>
              </p:ext>
            </p:extLst>
          </p:nvPr>
        </p:nvGraphicFramePr>
        <p:xfrm>
          <a:off x="2962274" y="1564481"/>
          <a:ext cx="6267451" cy="3729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36457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5E6748D-0A77-F4F7-E926-38C80F537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678" y="1280367"/>
            <a:ext cx="10515600" cy="1017559"/>
          </a:xfrm>
        </p:spPr>
        <p:txBody>
          <a:bodyPr>
            <a:normAutofit/>
          </a:bodyPr>
          <a:lstStyle/>
          <a:p>
            <a:r>
              <a:rPr lang="lv-LV" sz="2400" dirty="0">
                <a:latin typeface="Arial Narrow" panose="020B0606020202030204" pitchFamily="34" charset="0"/>
              </a:rPr>
              <a:t>2024.gadā trūcīgas personas/mājsaimniecības slieksnis 50 % no minimālā ienākuma līmeņa (MIL) mediānas – 343/240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D6390672-FED9-5023-83BA-98464F7FCC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6678" y="2719346"/>
            <a:ext cx="10515600" cy="1598213"/>
          </a:xfrm>
        </p:spPr>
        <p:txBody>
          <a:bodyPr>
            <a:noAutofit/>
          </a:bodyPr>
          <a:lstStyle/>
          <a:p>
            <a:r>
              <a:rPr lang="lv-LV" dirty="0">
                <a:solidFill>
                  <a:schemeClr val="tx1"/>
                </a:solidFill>
                <a:latin typeface="Arial Narrow" panose="020B0606020202030204" pitchFamily="34" charset="0"/>
              </a:rPr>
              <a:t>2024.gadā maznodrošinātas personas/mājsaimniecības slieksnis 60 % no minimālā ienākuma līmeņa (MIL) mediānas – 411/288</a:t>
            </a:r>
          </a:p>
          <a:p>
            <a:r>
              <a:rPr lang="lv-LV" dirty="0">
                <a:solidFill>
                  <a:schemeClr val="tx1"/>
                </a:solidFill>
                <a:latin typeface="Arial Narrow" panose="020B0606020202030204" pitchFamily="34" charset="0"/>
              </a:rPr>
              <a:t>MIL- 685,78 (pēc CSP datiem)</a:t>
            </a:r>
          </a:p>
        </p:txBody>
      </p:sp>
    </p:spTree>
    <p:extLst>
      <p:ext uri="{BB962C8B-B14F-4D97-AF65-F5344CB8AC3E}">
        <p14:creationId xmlns:p14="http://schemas.microsoft.com/office/powerpoint/2010/main" val="3371866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412</Words>
  <Application>Microsoft Office PowerPoint</Application>
  <PresentationFormat>Platekrāna</PresentationFormat>
  <Paragraphs>202</Paragraphs>
  <Slides>5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5</vt:i4>
      </vt:variant>
    </vt:vector>
  </HeadingPairs>
  <TitlesOfParts>
    <vt:vector size="10" baseType="lpstr">
      <vt:lpstr>Arial</vt:lpstr>
      <vt:lpstr>Arial Narrow</vt:lpstr>
      <vt:lpstr>Calibri</vt:lpstr>
      <vt:lpstr>Calibri Light</vt:lpstr>
      <vt:lpstr>Office dizains</vt:lpstr>
      <vt:lpstr>Sociālais dienests</vt:lpstr>
      <vt:lpstr>PowerPoint prezentācija</vt:lpstr>
      <vt:lpstr>PowerPoint prezentācija</vt:lpstr>
      <vt:lpstr>PowerPoint prezentācija</vt:lpstr>
      <vt:lpstr>2024.gadā trūcīgas personas/mājsaimniecības slieksnis 50 % no minimālā ienākuma līmeņa (MIL) mediānas – 343/240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Sociālais dienests</dc:title>
  <dc:creator>Anita</dc:creator>
  <cp:lastModifiedBy>Vita Bašķere</cp:lastModifiedBy>
  <cp:revision>4</cp:revision>
  <cp:lastPrinted>2024-01-16T09:32:05Z</cp:lastPrinted>
  <dcterms:created xsi:type="dcterms:W3CDTF">2024-01-16T09:18:29Z</dcterms:created>
  <dcterms:modified xsi:type="dcterms:W3CDTF">2024-01-17T13:52:27Z</dcterms:modified>
</cp:coreProperties>
</file>