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4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Pabalsti, 2023.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917-4728-B568-A55BD7FCA73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917-4728-B568-A55BD7FCA73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3917-4728-B568-A55BD7FCA73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917-4728-B568-A55BD7FCA73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3917-4728-B568-A55BD7FCA73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3917-4728-B568-A55BD7FCA73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3917-4728-B568-A55BD7FCA73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3917-4728-B568-A55BD7FCA73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3917-4728-B568-A55BD7FCA73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3917-4728-B568-A55BD7FCA73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3917-4728-B568-A55BD7FCA73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3917-4728-B568-A55BD7FCA73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9-3917-4728-B568-A55BD7FCA737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B-3917-4728-B568-A55BD7FCA737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D-3917-4728-B568-A55BD7FCA737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F-3917-4728-B568-A55BD7FCA737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1-3917-4728-B568-A55BD7FCA737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3-3917-4728-B568-A55BD7FCA737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5-3917-4728-B568-A55BD7FCA737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7-3917-4728-B568-A55BD7FCA73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eparator> 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Lapa1!$B$30:$B$49</c:f>
              <c:strCache>
                <c:ptCount val="20"/>
                <c:pt idx="0">
                  <c:v>Mājokļa pabalsts</c:v>
                </c:pt>
                <c:pt idx="1">
                  <c:v>Garantētā minimāla ienākuma pabalsts</c:v>
                </c:pt>
                <c:pt idx="2">
                  <c:v>Sociālās garantijas audžuģimenēm</c:v>
                </c:pt>
                <c:pt idx="3">
                  <c:v>Bērna piedzimšanas pabalsts</c:v>
                </c:pt>
                <c:pt idx="4">
                  <c:v>Pabalsts veselības aprūpei</c:v>
                </c:pt>
                <c:pt idx="5">
                  <c:v>Materiālā palīdz.nozīmīgā dzīves jubilejā</c:v>
                </c:pt>
                <c:pt idx="6">
                  <c:v>ikmēneša pabalsts</c:v>
                </c:pt>
                <c:pt idx="7">
                  <c:v>Apbedīšanas pabalsts</c:v>
                </c:pt>
                <c:pt idx="8">
                  <c:v>Pabalsts ēdināšanai</c:v>
                </c:pt>
                <c:pt idx="9">
                  <c:v>Mater. Pal.pol.represētajiem</c:v>
                </c:pt>
                <c:pt idx="10">
                  <c:v>sadzīves priekšmetiem mīkstajam inventāram</c:v>
                </c:pt>
                <c:pt idx="11">
                  <c:v>Mater pal. Laulību jubilejās</c:v>
                </c:pt>
                <c:pt idx="12">
                  <c:v>Pabalsts krīzes situācijā stih.s nelaimes gadījumā</c:v>
                </c:pt>
                <c:pt idx="13">
                  <c:v>Dzīvokļa pabalsts bērnam bārenim</c:v>
                </c:pt>
                <c:pt idx="14">
                  <c:v>Pabalsts skolas piederumu iegādei</c:v>
                </c:pt>
                <c:pt idx="15">
                  <c:v>Pabalsts krīzes situācijā pamatv.nodrošināšanai</c:v>
                </c:pt>
                <c:pt idx="16">
                  <c:v>Sociālās garantijas bērniem bāreņiem</c:v>
                </c:pt>
                <c:pt idx="17">
                  <c:v>ČAES</c:v>
                </c:pt>
                <c:pt idx="18">
                  <c:v>Atbalsts krīzes audžuģimenei</c:v>
                </c:pt>
                <c:pt idx="19">
                  <c:v>Pabalsts rehabilitācijas mērķu sasniegšanai</c:v>
                </c:pt>
              </c:strCache>
            </c:strRef>
          </c:cat>
          <c:val>
            <c:numRef>
              <c:f>Lapa1!$C$30:$C$49</c:f>
              <c:numCache>
                <c:formatCode>0.00</c:formatCode>
                <c:ptCount val="20"/>
                <c:pt idx="0">
                  <c:v>489510.03</c:v>
                </c:pt>
                <c:pt idx="1">
                  <c:v>162855.19</c:v>
                </c:pt>
                <c:pt idx="2">
                  <c:v>137066.5</c:v>
                </c:pt>
                <c:pt idx="3">
                  <c:v>97340</c:v>
                </c:pt>
                <c:pt idx="4">
                  <c:v>30977.63</c:v>
                </c:pt>
                <c:pt idx="5">
                  <c:v>28900</c:v>
                </c:pt>
                <c:pt idx="6">
                  <c:v>23570.83</c:v>
                </c:pt>
                <c:pt idx="7">
                  <c:v>12477.43</c:v>
                </c:pt>
                <c:pt idx="8">
                  <c:v>6773.1</c:v>
                </c:pt>
                <c:pt idx="9">
                  <c:v>6650</c:v>
                </c:pt>
                <c:pt idx="10">
                  <c:v>6230.7</c:v>
                </c:pt>
                <c:pt idx="11">
                  <c:v>4750</c:v>
                </c:pt>
                <c:pt idx="12">
                  <c:v>4497.17</c:v>
                </c:pt>
                <c:pt idx="13">
                  <c:v>4051.21</c:v>
                </c:pt>
                <c:pt idx="14">
                  <c:v>2460</c:v>
                </c:pt>
                <c:pt idx="15">
                  <c:v>1717.08</c:v>
                </c:pt>
                <c:pt idx="16">
                  <c:v>1701</c:v>
                </c:pt>
                <c:pt idx="17">
                  <c:v>1450</c:v>
                </c:pt>
                <c:pt idx="18">
                  <c:v>1250</c:v>
                </c:pt>
                <c:pt idx="19">
                  <c:v>486.03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3917-4728-B568-A55BD7FCA73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14369BA-8C2C-A4F3-054C-A80A6C3D1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2D1B5C2-F6B3-FF8E-31CD-E506679B0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1517FD3-BC0A-7C2F-F30E-F58A5694F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C5054F4-9BED-099F-1267-FBE5E1954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B8A1E5E-E7AA-0678-9C6C-F766D4BB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368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FB59192-2BD5-3137-C7B6-21EC495CD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3E2125B-6B64-EAF9-6376-084439758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6233ACD-8EE9-34AA-BD6E-8EE68B3F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E310E2D-0AF9-B189-48AD-3A2444A39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A04AEB9-370E-F6D4-2DE5-097AC3DE1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834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19397AE8-5E7C-E9E2-FF1D-D28727138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7A77E1D-F26E-E1EE-F3FF-9CA21BE15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3EEDC25-1D26-F2DD-7B2B-E0FE42D5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54B9478-8F79-0167-B642-AECC50135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D9141A5-A12C-4569-A4D7-D528D37FC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760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EDAE3A6-49C7-8FBB-4875-5500B7508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AEA6BA3-C060-D444-B715-53E14DC27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A4871E8-60D3-1AD9-7904-A8ED79647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CAA311C-B49E-055D-CB17-74F8621A1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61F6407-4645-1B8B-15A2-A7137F39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243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6A02CF0-AC43-9C42-A650-FF4EF26AA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2531968-BAB7-598F-406E-DD0302671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AE7FD9C-64FE-3EDB-5C04-FB20CD4A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FF9775A-18DA-A7C0-9A3E-07C6C355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7E47ADD-3E4C-581D-B03D-20374DF87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861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F62085-DFA2-0981-B247-23652024E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CCE5C60-76E4-3780-B4E8-6D47769A2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FD96CAA-7361-1CC8-4514-464B2EB1F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2F9172A-D0FD-CAF2-77DE-F40BDFB87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D66E855-F4E0-3DB9-BA1A-DEFA5D79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9C22707-CCE0-84DE-8DDC-87754B70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3556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63B5126-B874-5898-87B2-6B54A9A85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B55FE9DC-5848-FB63-AD2E-273AD4141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E943F17-58CE-3AA4-00D9-5377B22A3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D4ED98B-7991-F8C4-8103-A6F80E268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CC07A67F-08CA-44C1-8E78-17F824827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5C57B536-6FBD-02B9-777E-3854D7D2B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9018C57-5A1F-230C-2467-957F33E76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FD6E38EB-4EE1-CDBC-FFC3-F6F18C4AC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265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C77A8DB-AA48-2186-BA43-51443E5F9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014FC72-AF58-D3D4-CFFA-0C1E200C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F38EB0F-CDA9-F35B-B0A9-2478ADC4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B8D382C1-B11E-9E0B-9019-1994FBF6E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491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9ECE913C-299D-BAF7-3780-8C233E90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F2DDDAD0-281F-097A-10AE-8A4A47B3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B213461F-48CD-F3FC-1CAE-8FFEFFD75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390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D857923-B299-486B-AC28-C6998C009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414A060-0DA1-8903-C78C-75A8B7520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A8A58C9-56CB-B275-A230-76CEC095D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7129D99-98D1-EEF8-E706-74677648E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3B62700-977D-78A4-65A3-FF5087A4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F37B9DD-205F-A7AA-1DF6-312A466AB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302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396964-5AB0-C3B6-D33C-5F747CA19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465348AA-A0F5-6777-AACE-FB29340F0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B7006DF-7651-FC2B-1E37-DD2818FE9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40E8B5C-ECDA-B6BE-7E97-A631CAC93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B35429F-A753-989D-EBDD-B3769AACD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28376A2-65B4-187E-64D8-023F00A9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278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B47737F8-BF26-0579-A9A7-98D026C5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D351439-0B34-BE3A-7C99-B5E44A5A1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BB2AD19-26CF-8412-7BB8-18D780F844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5DB99-7C5F-4093-9753-D972BCF1E0CE}" type="datetimeFigureOut">
              <a:rPr lang="lv-LV" smtClean="0"/>
              <a:t>17.01.2024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7D16243-00F0-D9EA-362A-F2623D2D24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9D27C1A-543E-D4A0-096D-0A3389F64D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FFF5D-802D-455C-A7CF-4882BE194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6277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D39A773-49E6-E3DF-A66C-FB162DF04B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Sociālais dienests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153A69A-29B5-3584-11AE-2C62A7A2F4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Pabalsti 2023.</a:t>
            </a:r>
          </a:p>
        </p:txBody>
      </p:sp>
    </p:spTree>
    <p:extLst>
      <p:ext uri="{BB962C8B-B14F-4D97-AF65-F5344CB8AC3E}">
        <p14:creationId xmlns:p14="http://schemas.microsoft.com/office/powerpoint/2010/main" val="3337877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FFDA61D7-40E0-FA04-E4BF-545AD3E65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70101"/>
              </p:ext>
            </p:extLst>
          </p:nvPr>
        </p:nvGraphicFramePr>
        <p:xfrm>
          <a:off x="1057524" y="667910"/>
          <a:ext cx="8017438" cy="5545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8674">
                  <a:extLst>
                    <a:ext uri="{9D8B030D-6E8A-4147-A177-3AD203B41FA5}">
                      <a16:colId xmlns:a16="http://schemas.microsoft.com/office/drawing/2014/main" val="1611065273"/>
                    </a:ext>
                  </a:extLst>
                </a:gridCol>
                <a:gridCol w="828319">
                  <a:extLst>
                    <a:ext uri="{9D8B030D-6E8A-4147-A177-3AD203B41FA5}">
                      <a16:colId xmlns:a16="http://schemas.microsoft.com/office/drawing/2014/main" val="3264274643"/>
                    </a:ext>
                  </a:extLst>
                </a:gridCol>
                <a:gridCol w="693718">
                  <a:extLst>
                    <a:ext uri="{9D8B030D-6E8A-4147-A177-3AD203B41FA5}">
                      <a16:colId xmlns:a16="http://schemas.microsoft.com/office/drawing/2014/main" val="669514377"/>
                    </a:ext>
                  </a:extLst>
                </a:gridCol>
                <a:gridCol w="983628">
                  <a:extLst>
                    <a:ext uri="{9D8B030D-6E8A-4147-A177-3AD203B41FA5}">
                      <a16:colId xmlns:a16="http://schemas.microsoft.com/office/drawing/2014/main" val="1594752737"/>
                    </a:ext>
                  </a:extLst>
                </a:gridCol>
                <a:gridCol w="1770532">
                  <a:extLst>
                    <a:ext uri="{9D8B030D-6E8A-4147-A177-3AD203B41FA5}">
                      <a16:colId xmlns:a16="http://schemas.microsoft.com/office/drawing/2014/main" val="71229389"/>
                    </a:ext>
                  </a:extLst>
                </a:gridCol>
                <a:gridCol w="952567">
                  <a:extLst>
                    <a:ext uri="{9D8B030D-6E8A-4147-A177-3AD203B41FA5}">
                      <a16:colId xmlns:a16="http://schemas.microsoft.com/office/drawing/2014/main" val="653454158"/>
                    </a:ext>
                  </a:extLst>
                </a:gridCol>
              </a:tblGrid>
              <a:tr h="194858"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dirty="0">
                          <a:effectLst/>
                        </a:rPr>
                        <a:t>Pabalsti 2023.gadā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926446518"/>
                  </a:ext>
                </a:extLst>
              </a:tr>
              <a:tr h="41329"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389899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Pabalsts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Ģimenes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Personas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Summa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</a:rPr>
                        <a:t>Piezīmes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Pabalsta apmērs 2024.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3900212294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Garantētā minimāla ienākuma pabalsts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193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367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162855,19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137/96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2628437902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Mājokļa pabalsts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679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1068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489510,03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pēc formulas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864906281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Pabalsts veselības aprūpei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478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508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30977,63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50/100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3309556884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Pabalsts rehabilitācijas mērķu sasniegšanai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9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486,03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140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622419592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Pabalsts skolas piederumu iegādei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44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82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2460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30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052246516"/>
                  </a:ext>
                </a:extLst>
              </a:tr>
              <a:tr h="352693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Pabalsts krīzes situācijā stihis. nelaimes gadījumā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4497,17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700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2846989884"/>
                  </a:ext>
                </a:extLst>
              </a:tr>
              <a:tr h="352693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Pabalsts krīzes situācijā pamatv.nodrošināšanai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8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1717,08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280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708012127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Apbedīšanas pabalsts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36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12477,43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700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612446698"/>
                  </a:ext>
                </a:extLst>
              </a:tr>
              <a:tr h="352693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Sociālās garantijas audžuģimenēm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24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32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137066,5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135643,65+ 1422,85 (</a:t>
                      </a:r>
                      <a:r>
                        <a:rPr lang="lv-LV" sz="1200" b="1" u="none" strike="noStrike" dirty="0" err="1">
                          <a:effectLst/>
                        </a:rPr>
                        <a:t>m.inv</a:t>
                      </a:r>
                      <a:r>
                        <a:rPr lang="lv-LV" sz="1200" b="1" u="none" strike="noStrike" dirty="0">
                          <a:effectLst/>
                        </a:rPr>
                        <a:t>.)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455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3629370134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Atbalsts krīzes audžuģimenei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1250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5 </a:t>
                      </a:r>
                      <a:r>
                        <a:rPr lang="lv-LV" sz="1200" b="1" u="none" strike="noStrike" dirty="0" err="1">
                          <a:effectLst/>
                        </a:rPr>
                        <a:t>mēn</a:t>
                      </a:r>
                      <a:r>
                        <a:rPr lang="lv-LV" sz="1200" b="1" u="none" strike="noStrike" dirty="0">
                          <a:effectLst/>
                        </a:rPr>
                        <a:t>.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905945733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Sociālās garantijas bērniem bāreņiem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1701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274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765073123"/>
                  </a:ext>
                </a:extLst>
              </a:tr>
              <a:tr h="352693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sadzīves priekšmetiem mīkstajam inventāram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6230,7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1166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3829171151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ikmēneša pabalsts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24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23570,83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137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533210914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Dzīvokļa pabalsts bērnam bārenim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4051,21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679291893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Bērna piedzimšanas pabalsts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157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97340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700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712131180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Materiālā palīdz.nozīmīgā dzīves jubilejā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286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28900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100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083826355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ČAES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29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1450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3283598652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Mater. Pal.pol.represētajiem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133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6650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 dirty="0">
                          <a:effectLst/>
                        </a:rPr>
                        <a:t>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3557696059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Mater pal. Laulību jubilejās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70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4750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50-150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849149021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Pabalsts ēdināšanai (d.b. ģim., tps)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27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6773,1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2547367609"/>
                  </a:ext>
                </a:extLst>
              </a:tr>
              <a:tr h="194858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200" b="1" u="none" strike="noStrike">
                          <a:effectLst/>
                        </a:rPr>
                        <a:t>1024713,90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</a:rPr>
                        <a:t> 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</a:rPr>
                        <a:t> 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04" marR="7704" marT="7704" marB="0" anchor="b"/>
                </a:tc>
                <a:extLst>
                  <a:ext uri="{0D108BD9-81ED-4DB2-BD59-A6C34878D82A}">
                    <a16:rowId xmlns:a16="http://schemas.microsoft.com/office/drawing/2014/main" val="1435227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52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6F0BB850-FD56-81EF-0E36-22375C11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745354"/>
              </p:ext>
            </p:extLst>
          </p:nvPr>
        </p:nvGraphicFramePr>
        <p:xfrm>
          <a:off x="1152939" y="1009816"/>
          <a:ext cx="6795452" cy="53715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4083">
                  <a:extLst>
                    <a:ext uri="{9D8B030D-6E8A-4147-A177-3AD203B41FA5}">
                      <a16:colId xmlns:a16="http://schemas.microsoft.com/office/drawing/2014/main" val="1348722338"/>
                    </a:ext>
                  </a:extLst>
                </a:gridCol>
                <a:gridCol w="1344963">
                  <a:extLst>
                    <a:ext uri="{9D8B030D-6E8A-4147-A177-3AD203B41FA5}">
                      <a16:colId xmlns:a16="http://schemas.microsoft.com/office/drawing/2014/main" val="2360732411"/>
                    </a:ext>
                  </a:extLst>
                </a:gridCol>
                <a:gridCol w="1126406">
                  <a:extLst>
                    <a:ext uri="{9D8B030D-6E8A-4147-A177-3AD203B41FA5}">
                      <a16:colId xmlns:a16="http://schemas.microsoft.com/office/drawing/2014/main" val="3448443340"/>
                    </a:ext>
                  </a:extLst>
                </a:gridCol>
              </a:tblGrid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b="1" u="none" strike="noStrike" dirty="0">
                          <a:effectLst/>
                        </a:rPr>
                        <a:t>Pabalsti 2023.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263337932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Mājokļa pabalsts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489510,03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47,77%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4246713598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Garantētā minimāla ienākuma pabalsts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162855,19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15,89%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611104101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Sociālās garantijas audžuģimenēm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137066,50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13,38%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3156291075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Bērna piedzimšanas pabalsts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97340,00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9,50%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547256859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dirty="0">
                          <a:effectLst/>
                        </a:rPr>
                        <a:t>Pabalsts veselības aprūpei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30977,63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3,02%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387389372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Materiālā palīdz.nozīmīgā dzīves jubilejā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28900,00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2,82%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2136090099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ikmēneša pabalsts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23570,83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2,30%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414684509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Apbedīšanas pabalsts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12477,43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1,22%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2027650337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Pabalsts ēdināšanai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6773,10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0,66%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4260002490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Mater. Pal.pol.represētajiem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6650,00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0,65%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426912376"/>
                  </a:ext>
                </a:extLst>
              </a:tr>
              <a:tr h="38282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sadzīves priekšmetiem mīkstajam inventāram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6230,70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0,61%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24058588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Mater pal. Laulību jubilejās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4750,00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0,46%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571088670"/>
                  </a:ext>
                </a:extLst>
              </a:tr>
              <a:tr h="38282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Pabalsts krīzes situācijā stih.s nelaimes gadījumā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4497,17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0,44%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849101927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Dzīvokļa pabalsts bērnam bārenim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4051,21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0,40%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3909883257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Pabalsts skolas piederumu iegādei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2460,00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0,24%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054926262"/>
                  </a:ext>
                </a:extLst>
              </a:tr>
              <a:tr h="38282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Pabalsts krīzes situācijā pamatv.nodrošināšanai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1717,08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0,17%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486862094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Sociālās garantijas bērniem bāreņiem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1701,00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0,17%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3756860561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ČAES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1450,00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0,14%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1558037149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Atbalsts krīzes audžuģimenei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1250,00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0,12%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678817631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Pabalsts rehabilitācijas mērķu sasniegšanai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486,03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 dirty="0">
                          <a:effectLst/>
                        </a:rPr>
                        <a:t>0,05%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3008978828"/>
                  </a:ext>
                </a:extLst>
              </a:tr>
              <a:tr h="211509"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KOPĀ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u="none" strike="noStrike">
                          <a:effectLst/>
                        </a:rPr>
                        <a:t>1024713,9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6" marR="8906" marT="8906" marB="0" anchor="b"/>
                </a:tc>
                <a:extLst>
                  <a:ext uri="{0D108BD9-81ED-4DB2-BD59-A6C34878D82A}">
                    <a16:rowId xmlns:a16="http://schemas.microsoft.com/office/drawing/2014/main" val="3497414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239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79515569-F423-12F6-CBB1-FAA2DA3B3F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568200"/>
              </p:ext>
            </p:extLst>
          </p:nvPr>
        </p:nvGraphicFramePr>
        <p:xfrm>
          <a:off x="2962274" y="1564481"/>
          <a:ext cx="6267451" cy="3729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645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5E6748D-0A77-F4F7-E926-38C80F537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78" y="1280367"/>
            <a:ext cx="10515600" cy="1017559"/>
          </a:xfrm>
        </p:spPr>
        <p:txBody>
          <a:bodyPr>
            <a:normAutofit/>
          </a:bodyPr>
          <a:lstStyle/>
          <a:p>
            <a:r>
              <a:rPr lang="lv-LV" sz="2400" dirty="0">
                <a:latin typeface="Arial Narrow" panose="020B0606020202030204" pitchFamily="34" charset="0"/>
              </a:rPr>
              <a:t>2024.gadā trūcīgas personas/mājsaimniecības slieksnis 50 % no minimālā ienākuma līmeņa (MIL) mediānas – 343/240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6390672-FED9-5023-83BA-98464F7FC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6678" y="2719346"/>
            <a:ext cx="10515600" cy="1598213"/>
          </a:xfrm>
        </p:spPr>
        <p:txBody>
          <a:bodyPr>
            <a:noAutofit/>
          </a:bodyPr>
          <a:lstStyle/>
          <a:p>
            <a:r>
              <a:rPr lang="lv-LV" dirty="0">
                <a:solidFill>
                  <a:schemeClr val="tx1"/>
                </a:solidFill>
                <a:latin typeface="Arial Narrow" panose="020B0606020202030204" pitchFamily="34" charset="0"/>
              </a:rPr>
              <a:t>2024.gadā maznodrošinātas personas/mājsaimniecības slieksnis 60 % no minimālā ienākuma līmeņa (MIL) mediānas – 411/288</a:t>
            </a:r>
          </a:p>
          <a:p>
            <a:r>
              <a:rPr lang="lv-LV" dirty="0">
                <a:solidFill>
                  <a:schemeClr val="tx1"/>
                </a:solidFill>
                <a:latin typeface="Arial Narrow" panose="020B0606020202030204" pitchFamily="34" charset="0"/>
              </a:rPr>
              <a:t>MIL- 685,78 (pēc CSP datiem)</a:t>
            </a:r>
          </a:p>
        </p:txBody>
      </p:sp>
    </p:spTree>
    <p:extLst>
      <p:ext uri="{BB962C8B-B14F-4D97-AF65-F5344CB8AC3E}">
        <p14:creationId xmlns:p14="http://schemas.microsoft.com/office/powerpoint/2010/main" val="3371866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412</Words>
  <Application>Microsoft Office PowerPoint</Application>
  <PresentationFormat>Platekrāna</PresentationFormat>
  <Paragraphs>202</Paragraphs>
  <Slides>5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dizains</vt:lpstr>
      <vt:lpstr>Sociālais dienests</vt:lpstr>
      <vt:lpstr>PowerPoint prezentācija</vt:lpstr>
      <vt:lpstr>PowerPoint prezentācija</vt:lpstr>
      <vt:lpstr>PowerPoint prezentācija</vt:lpstr>
      <vt:lpstr>2024.gadā trūcīgas personas/mājsaimniecības slieksnis 50 % no minimālā ienākuma līmeņa (MIL) mediānas – 343/240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Sociālais dienests</dc:title>
  <dc:creator>Anita</dc:creator>
  <cp:lastModifiedBy>Vita Bašķere</cp:lastModifiedBy>
  <cp:revision>4</cp:revision>
  <cp:lastPrinted>2024-01-16T09:32:05Z</cp:lastPrinted>
  <dcterms:created xsi:type="dcterms:W3CDTF">2024-01-16T09:18:29Z</dcterms:created>
  <dcterms:modified xsi:type="dcterms:W3CDTF">2024-01-17T13:52:27Z</dcterms:modified>
</cp:coreProperties>
</file>