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65" r:id="rId5"/>
    <p:sldId id="262" r:id="rId6"/>
    <p:sldId id="263" r:id="rId7"/>
    <p:sldId id="266" r:id="rId8"/>
    <p:sldId id="264" r:id="rId9"/>
    <p:sldId id="267" r:id="rId10"/>
    <p:sldId id="260" r:id="rId11"/>
    <p:sldId id="269" r:id="rId12"/>
    <p:sldId id="268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E310CDB2-ADDC-DA92-B1FF-7C603670D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="" xmlns:a16="http://schemas.microsoft.com/office/drawing/2014/main" id="{EC90D0FD-6ED5-0829-22B8-C3784B28D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="" xmlns:a16="http://schemas.microsoft.com/office/drawing/2014/main" id="{230F6FDD-1646-1F4C-09A3-1F79689E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="" xmlns:a16="http://schemas.microsoft.com/office/drawing/2014/main" id="{2593A11A-AB8F-7489-EA58-9EB63B21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="" xmlns:a16="http://schemas.microsoft.com/office/drawing/2014/main" id="{D7E73B24-05D7-4A87-6E68-4F4C5BC0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566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86B59293-878E-282B-B1D7-A3D1DD82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="" xmlns:a16="http://schemas.microsoft.com/office/drawing/2014/main" id="{B8A08BDA-6075-45A1-30A5-D61865F97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="" xmlns:a16="http://schemas.microsoft.com/office/drawing/2014/main" id="{DF06CD91-C0F5-1970-9B83-49C1548F3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="" xmlns:a16="http://schemas.microsoft.com/office/drawing/2014/main" id="{2CA2D74C-321D-44A5-B437-D8332508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="" xmlns:a16="http://schemas.microsoft.com/office/drawing/2014/main" id="{1778CC6B-A7F8-8E2A-8B38-766607F8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843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="" xmlns:a16="http://schemas.microsoft.com/office/drawing/2014/main" id="{41965B90-3FCC-5B74-78D1-BD72D1D88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="" xmlns:a16="http://schemas.microsoft.com/office/drawing/2014/main" id="{FEB9A2EE-68E6-8147-DC8D-7CCFC36A0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="" xmlns:a16="http://schemas.microsoft.com/office/drawing/2014/main" id="{F1EBC79E-2F7F-CBC0-8704-CF202ACC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="" xmlns:a16="http://schemas.microsoft.com/office/drawing/2014/main" id="{ACDA3FC4-4F0C-0FEB-1EAF-71633B54C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="" xmlns:a16="http://schemas.microsoft.com/office/drawing/2014/main" id="{5CE74D13-66C1-6BC2-59B3-EF8D3A7EF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713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6601112D-ADAF-AD41-B58A-E683B8A7E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83F62C5C-1FA8-CD75-20C2-5847C729B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="" xmlns:a16="http://schemas.microsoft.com/office/drawing/2014/main" id="{C807816C-9B4B-14BE-E053-F74D92EF0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="" xmlns:a16="http://schemas.microsoft.com/office/drawing/2014/main" id="{865EDFEE-2B7B-77F5-CEDD-F519FB3E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="" xmlns:a16="http://schemas.microsoft.com/office/drawing/2014/main" id="{20DD908C-179C-3088-2912-043DF491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200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EA63CABA-6295-3F1B-E844-2E4976ADB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="" xmlns:a16="http://schemas.microsoft.com/office/drawing/2014/main" id="{D700D88D-F7ED-FF40-F92B-C59B08AC1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="" xmlns:a16="http://schemas.microsoft.com/office/drawing/2014/main" id="{EB31640C-9F8C-F211-5417-D64512B50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="" xmlns:a16="http://schemas.microsoft.com/office/drawing/2014/main" id="{C9818D5F-FA7D-50C5-59A2-9C1996E1B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="" xmlns:a16="http://schemas.microsoft.com/office/drawing/2014/main" id="{915F9809-83E9-4A6E-7126-A48BD0CDF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738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EBEBC642-57F4-C654-ED96-63B892EB9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76CD21B3-4D5F-F43B-8BBF-14F0045D1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="" xmlns:a16="http://schemas.microsoft.com/office/drawing/2014/main" id="{9F33144E-76FB-4DE9-8E95-0E53B36F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="" xmlns:a16="http://schemas.microsoft.com/office/drawing/2014/main" id="{3107A6E0-EE1F-A236-99A4-6B74B067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="" xmlns:a16="http://schemas.microsoft.com/office/drawing/2014/main" id="{D930C9E3-3711-F7E1-9D39-4063DEC3E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="" xmlns:a16="http://schemas.microsoft.com/office/drawing/2014/main" id="{9BF30726-5218-F878-30FE-77399DF2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665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BCA390F5-3751-FC5E-540C-E6CDE7936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="" xmlns:a16="http://schemas.microsoft.com/office/drawing/2014/main" id="{5827EEC5-4140-B190-4464-F8A88E4B8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="" xmlns:a16="http://schemas.microsoft.com/office/drawing/2014/main" id="{EE3F03D4-B1BF-DD73-F573-98E1CB63F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="" xmlns:a16="http://schemas.microsoft.com/office/drawing/2014/main" id="{5660336D-6D0F-44E1-FAF7-1714C46116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="" xmlns:a16="http://schemas.microsoft.com/office/drawing/2014/main" id="{2C93CF19-764A-FB88-18F9-7D740F14A8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="" xmlns:a16="http://schemas.microsoft.com/office/drawing/2014/main" id="{A70F2252-AF03-3742-4FF4-19FA1456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="" xmlns:a16="http://schemas.microsoft.com/office/drawing/2014/main" id="{567F3A60-CC2B-25A1-9D3B-8F3D70923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="" xmlns:a16="http://schemas.microsoft.com/office/drawing/2014/main" id="{4C8B9C32-8F47-A193-FF23-7BB26BA42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3141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95B36FD2-26F9-939D-0670-0B1D5962C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="" xmlns:a16="http://schemas.microsoft.com/office/drawing/2014/main" id="{05E59F4C-1A77-1846-50A5-02956E890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="" xmlns:a16="http://schemas.microsoft.com/office/drawing/2014/main" id="{A4245A20-2DC1-2E8D-00B3-7BC85904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="" xmlns:a16="http://schemas.microsoft.com/office/drawing/2014/main" id="{EA686806-2334-E2CC-A83A-EC4D19036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7233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="" xmlns:a16="http://schemas.microsoft.com/office/drawing/2014/main" id="{FA37A559-73CF-9ABB-B5DB-51460E6A5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="" xmlns:a16="http://schemas.microsoft.com/office/drawing/2014/main" id="{FE69F127-40EA-4CE2-BCA2-870FC38F5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="" xmlns:a16="http://schemas.microsoft.com/office/drawing/2014/main" id="{FFD37B31-24B0-C389-CA87-E2F1D955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133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600F3457-E398-3851-C236-77DE3E7C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AEEAB613-081E-7F1F-F788-378E32AC3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="" xmlns:a16="http://schemas.microsoft.com/office/drawing/2014/main" id="{529FA186-B6F4-1BB6-F8D4-69600553A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="" xmlns:a16="http://schemas.microsoft.com/office/drawing/2014/main" id="{0022670B-2656-B441-79BD-91DA2AF5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="" xmlns:a16="http://schemas.microsoft.com/office/drawing/2014/main" id="{AE64C013-4B78-64DE-3F70-78D50D06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="" xmlns:a16="http://schemas.microsoft.com/office/drawing/2014/main" id="{5D5537EE-602D-C85E-FED8-1140615D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9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25D08235-C7A6-5920-615F-7E154A66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="" xmlns:a16="http://schemas.microsoft.com/office/drawing/2014/main" id="{91B25C33-A235-AE25-823B-576694596E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="" xmlns:a16="http://schemas.microsoft.com/office/drawing/2014/main" id="{FC2925F2-7FB9-5453-BD32-392D22578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="" xmlns:a16="http://schemas.microsoft.com/office/drawing/2014/main" id="{ADB603DE-7BAD-13BF-5A89-F3209FF0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="" xmlns:a16="http://schemas.microsoft.com/office/drawing/2014/main" id="{43F0F7B7-167D-D5EC-F8A8-5928BE75B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="" xmlns:a16="http://schemas.microsoft.com/office/drawing/2014/main" id="{F443393A-9835-3A6F-79DC-C544F7C27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776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="" xmlns:a16="http://schemas.microsoft.com/office/drawing/2014/main" id="{CFDDCFBC-B3A4-0E1F-922E-58C2B40B2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="" xmlns:a16="http://schemas.microsoft.com/office/drawing/2014/main" id="{467F1B41-9252-33F6-B794-B2DBADFEE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="" xmlns:a16="http://schemas.microsoft.com/office/drawing/2014/main" id="{9A8C7587-BCAE-9847-966E-D60E8A820C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A335B-439F-42B4-94D0-FD61F7928B2D}" type="datetimeFigureOut">
              <a:rPr lang="lv-LV" smtClean="0"/>
              <a:t>21.08.2024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="" xmlns:a16="http://schemas.microsoft.com/office/drawing/2014/main" id="{9230F225-2A41-9463-7F92-52C9D23AD1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="" xmlns:a16="http://schemas.microsoft.com/office/drawing/2014/main" id="{350BB293-3E20-4594-2DF1-A9C087B67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21641-1CD1-4D31-8492-301417C896C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4491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vidzeme.lv/lv/projekti/baltijas_juras_regiona_kulturas_perles_noturigakam_pilsetam_un_regioniem_bsr_cultural_pearls/noskaidroti_titula_8220bsr_cultural_pearls_20258221_atlases_finalisti_sespadsmit_pretendentu_vidu_tris_pasvaldibas_no_latvijas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AE8EFA81-5612-B636-4BBE-87F2F397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sz="3600" b="0" i="0" dirty="0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Baltijas jūras reģiona kultūras pērles noturīgākām pilsētām un reģioniem (BSR </a:t>
            </a:r>
            <a:r>
              <a:rPr lang="lv-LV" sz="3600" b="0" i="0" dirty="0" err="1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Cultural</a:t>
            </a:r>
            <a:r>
              <a:rPr lang="lv-LV" sz="3600" b="0" i="0" dirty="0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lv-LV" sz="3600" b="0" i="0" dirty="0" err="1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Pearls</a:t>
            </a:r>
            <a:r>
              <a:rPr lang="lv-LV" sz="3600" b="0" i="0" dirty="0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)</a:t>
            </a:r>
            <a:r>
              <a:rPr lang="lv-LV" b="0" i="0" dirty="0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/>
            </a:r>
            <a:br>
              <a:rPr lang="lv-LV" b="0" i="0" dirty="0">
                <a:solidFill>
                  <a:srgbClr val="185488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</a:br>
            <a: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</a:t>
            </a:r>
            <a:b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</a:br>
            <a:endParaRPr lang="lv-LV" dirty="0"/>
          </a:p>
        </p:txBody>
      </p:sp>
      <p:sp>
        <p:nvSpPr>
          <p:cNvPr id="3" name="Apakšvirsraksts 2">
            <a:extLst>
              <a:ext uri="{FF2B5EF4-FFF2-40B4-BE49-F238E27FC236}">
                <a16:creationId xmlns="" xmlns:a16="http://schemas.microsoft.com/office/drawing/2014/main" id="{F15E9992-BD5A-557E-19FE-1404B85EB5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sz="24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Dot iespēju mazākām pilsētām un reģioniem palielināt to sociālo noturību un </a:t>
            </a:r>
            <a:endParaRPr lang="lv-LV" sz="2400" b="1" i="0" dirty="0" smtClean="0">
              <a:solidFill>
                <a:srgbClr val="333333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lv-LV" sz="2400" b="1" i="0" dirty="0" smtClean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inovatīvā </a:t>
            </a:r>
            <a:r>
              <a:rPr lang="lv-LV" sz="24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veidā, izmantojot vietējos resursus, saglabāt sabiedrības dzīves kvalitāti. 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9833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19A74473-7CDE-FCAF-6B61-3492C7183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Komanda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0E50E092-A223-47A8-3380-E79D86D3D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sz="2400" dirty="0"/>
          </a:p>
          <a:p>
            <a:r>
              <a:rPr lang="lv-LV" sz="2400" dirty="0"/>
              <a:t>Aģentūra (pārstāv projektu vadības līmenī – deputāti, budžets, sadarbība ar administrācijas speciālistiem);</a:t>
            </a:r>
          </a:p>
          <a:p>
            <a:r>
              <a:rPr lang="lv-LV" sz="2400" dirty="0"/>
              <a:t>Stāmerienas pagasta darbinieki (kultūra, bibliotēka, sociālais darbinieks – komunikācija ar kopienu, kopīgi plānoti pasākumi;</a:t>
            </a:r>
          </a:p>
          <a:p>
            <a:r>
              <a:rPr lang="lv-LV" sz="2400" dirty="0"/>
              <a:t>GNKC (kultūras pasākumu plāni, budžeti, juridiskais pārstāvis ar LKA, zināšanu un pieredzes nodošana novada kultūras darbiniekiem);</a:t>
            </a:r>
          </a:p>
          <a:p>
            <a:r>
              <a:rPr lang="lv-LV" sz="2400" dirty="0"/>
              <a:t>Projektu un attīstības nodaļa (ilgtspēja, jauni </a:t>
            </a:r>
            <a:r>
              <a:rPr lang="lv-LV" sz="2400" dirty="0" smtClean="0"/>
              <a:t>projekti </a:t>
            </a:r>
            <a:r>
              <a:rPr lang="lv-LV" sz="2400" dirty="0"/>
              <a:t>zināšanu </a:t>
            </a:r>
            <a:r>
              <a:rPr lang="lv-LV" sz="2400" dirty="0" err="1"/>
              <a:t>pārnesei</a:t>
            </a:r>
            <a:r>
              <a:rPr lang="lv-LV" sz="2400" dirty="0"/>
              <a:t>)</a:t>
            </a:r>
          </a:p>
          <a:p>
            <a:r>
              <a:rPr lang="lv-LV" sz="2400" dirty="0"/>
              <a:t>Visa pils komanda – aktivitāšu plāns, īstenošana, </a:t>
            </a:r>
            <a:r>
              <a:rPr lang="lv-LV" sz="2400" dirty="0" smtClean="0"/>
              <a:t>dokumentēšana</a:t>
            </a:r>
          </a:p>
          <a:p>
            <a:r>
              <a:rPr lang="lv-LV" sz="2400" dirty="0" smtClean="0"/>
              <a:t>Bibliotēka, </a:t>
            </a:r>
            <a:r>
              <a:rPr lang="lv-LV" sz="2400" dirty="0" smtClean="0"/>
              <a:t>novadpētniecība </a:t>
            </a:r>
            <a:endParaRPr lang="lv-LV" sz="2400" dirty="0"/>
          </a:p>
          <a:p>
            <a:endParaRPr lang="lv-LV" sz="2400" dirty="0"/>
          </a:p>
          <a:p>
            <a:endParaRPr lang="lv-LV" sz="2400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395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C764144C-9A7C-4694-5119-F1EFCA52B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1" dirty="0"/>
              <a:t>Komandas dalība </a:t>
            </a:r>
            <a:r>
              <a:rPr lang="lv-LV" sz="2800" b="1" dirty="0" err="1"/>
              <a:t>vebināros</a:t>
            </a:r>
            <a:r>
              <a:rPr lang="lv-LV" sz="2800" b="1" dirty="0"/>
              <a:t> – </a:t>
            </a:r>
            <a:r>
              <a:rPr lang="lv-LV" sz="2800" b="1" dirty="0" err="1"/>
              <a:t>tīmekļsemināros</a:t>
            </a:r>
            <a:r>
              <a:rPr lang="lv-LV" sz="2800" b="1" dirty="0"/>
              <a:t>. Angļu valodā.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E4156ED2-CCAB-F538-AA5C-D37C0C124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2000" b="1" dirty="0"/>
              <a:t>4.septembris, plkst.11.00 </a:t>
            </a:r>
            <a:r>
              <a:rPr lang="lv-LV" sz="2000" dirty="0"/>
              <a:t>(LV laiks) - </a:t>
            </a:r>
            <a:r>
              <a:rPr lang="en-US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Introductory Webinar “Culture and Resilience Action Plan: Introduction step by step”.  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Ievada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vebinārs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“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Kultūras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un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noturības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rīcības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plāns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: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ievads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soli pa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solim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”.</a:t>
            </a:r>
            <a:endParaRPr lang="lv-LV" b="1" dirty="0">
              <a:solidFill>
                <a:srgbClr val="222222"/>
              </a:solidFill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endParaRPr lang="lv-LV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r>
              <a:rPr lang="lv-LV" sz="2000" b="1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12.septembris, plkst. 11.00 </a:t>
            </a:r>
            <a:r>
              <a:rPr lang="lv-LV" sz="20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- </a:t>
            </a:r>
            <a:r>
              <a:rPr lang="en-US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webinar “How can </a:t>
            </a:r>
            <a:r>
              <a:rPr lang="en-US" sz="20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yo</a:t>
            </a:r>
            <a:r>
              <a:rPr lang="lv-LV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sz="20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ur</a:t>
            </a:r>
            <a:r>
              <a:rPr lang="en-US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community be engaged?”</a:t>
            </a:r>
            <a:r>
              <a:rPr lang="lv-LV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. </a:t>
            </a:r>
            <a:r>
              <a:rPr lang="lv-LV" sz="20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</a:t>
            </a:r>
            <a:r>
              <a:rPr lang="lv-LV" sz="20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īmekļseminārs</a:t>
            </a:r>
            <a:r>
              <a:rPr lang="lv-LV" sz="2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lv-LV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“Kā jūsu kopiena var iesaistīties?”</a:t>
            </a:r>
          </a:p>
          <a:p>
            <a:endParaRPr lang="lv-LV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r>
              <a:rPr lang="lv-LV" sz="2000" b="1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25.septembris, plkst. 11.00</a:t>
            </a:r>
            <a:r>
              <a:rPr lang="lv-LV" sz="20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- </a:t>
            </a:r>
            <a:r>
              <a:rPr lang="en-US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webinar “How does culture build social resilience?” </a:t>
            </a:r>
            <a:r>
              <a:rPr lang="lv-LV" sz="20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V</a:t>
            </a:r>
            <a:r>
              <a:rPr lang="en-US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ebinārs</a:t>
            </a:r>
            <a:r>
              <a:rPr lang="en-US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“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Kā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kultūra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veido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sociālo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noturību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?”</a:t>
            </a:r>
            <a:endParaRPr lang="lv-LV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endParaRPr lang="lv-LV" sz="2000" b="1" i="0" dirty="0">
              <a:solidFill>
                <a:srgbClr val="222222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r>
              <a:rPr lang="lv-LV" sz="2000" b="1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8.oktobris, plkst. 14.00 </a:t>
            </a:r>
            <a:r>
              <a:rPr lang="lv-LV" sz="20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- </a:t>
            </a:r>
            <a:r>
              <a:rPr lang="en-US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webinar “What can you learn from BSR Cultural Pearls 2024?” </a:t>
            </a:r>
            <a:r>
              <a:rPr lang="en-US" sz="20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vebinārs</a:t>
            </a:r>
            <a:r>
              <a:rPr lang="en-US" sz="20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“Ko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jūs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varat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mācīties</a:t>
            </a:r>
            <a:r>
              <a:rPr lang="en-U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 no BSR Cultural Pearls 2024?”</a:t>
            </a: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37216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C7B30A57-FFEA-E68A-D705-9C8A15FA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Sadarbības partneri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7AA035BA-EB9B-D82A-3837-E3770CD3D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Latvijas kultūras akadēmija  (pētniecība, jaunrade, kultūras pasākumi);</a:t>
            </a:r>
          </a:p>
          <a:p>
            <a:r>
              <a:rPr lang="lv-LV" dirty="0"/>
              <a:t>Biedrība «KAPO» - kopienas iesaiste;</a:t>
            </a:r>
          </a:p>
          <a:p>
            <a:r>
              <a:rPr lang="lv-LV" dirty="0"/>
              <a:t>Biedrība «Taburete» – jaunās paaudzes </a:t>
            </a:r>
            <a:r>
              <a:rPr lang="lv-LV" dirty="0" smtClean="0"/>
              <a:t>iesaiste;</a:t>
            </a:r>
          </a:p>
          <a:p>
            <a:r>
              <a:rPr lang="lv-LV" dirty="0" smtClean="0"/>
              <a:t>Biedrība «</a:t>
            </a:r>
            <a:r>
              <a:rPr lang="lv-LV" dirty="0" err="1" smtClean="0"/>
              <a:t>Dēms</a:t>
            </a:r>
            <a:r>
              <a:rPr lang="lv-LV" dirty="0" smtClean="0"/>
              <a:t>» - starptautiski projekti, projekti.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4433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71D165E2-35C9-F84D-EC78-FB35DFDA1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Rīcības plāna sagatavošana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416659B6-38CC-853A-0BC5-AE4BDB49F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v-LV" b="1" dirty="0"/>
              <a:t>Vispārējā pieeja - ATSLĒGAS VĀRDI:</a:t>
            </a:r>
          </a:p>
          <a:p>
            <a:pPr marL="0" indent="0">
              <a:buNone/>
            </a:pPr>
            <a:r>
              <a:rPr lang="lv-LV" dirty="0"/>
              <a:t>1. Pētniecība (stāsti)</a:t>
            </a:r>
          </a:p>
          <a:p>
            <a:pPr marL="0" indent="0">
              <a:buNone/>
            </a:pPr>
            <a:r>
              <a:rPr lang="lv-LV" dirty="0"/>
              <a:t>2. Jaunrade un radošums (pētniecībā balstīta mākslas pieeja)</a:t>
            </a:r>
          </a:p>
          <a:p>
            <a:pPr marL="0" indent="0">
              <a:buNone/>
            </a:pPr>
            <a:r>
              <a:rPr lang="lv-LV" dirty="0"/>
              <a:t>3. Jaunās paaudzes </a:t>
            </a:r>
            <a:r>
              <a:rPr lang="lv-LV" dirty="0" smtClean="0"/>
              <a:t>iesaistīšana vēsturisko stāstu radošajām interpretācijām mūsdienīgai zināšanu nodošanai</a:t>
            </a: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b="1" dirty="0"/>
              <a:t>Iesaistāmās sociālās grupas (sadarbības partneri):</a:t>
            </a:r>
          </a:p>
          <a:p>
            <a:pPr marL="0" indent="0">
              <a:buNone/>
            </a:pPr>
            <a:r>
              <a:rPr lang="lv-LV" dirty="0"/>
              <a:t>Pagasta iedzīvotāji (</a:t>
            </a:r>
            <a:r>
              <a:rPr lang="lv-LV" dirty="0" err="1"/>
              <a:t>Kapo</a:t>
            </a:r>
            <a:r>
              <a:rPr lang="lv-LV" dirty="0"/>
              <a:t>, LKA, pagasts);</a:t>
            </a:r>
          </a:p>
          <a:p>
            <a:pPr marL="0" indent="0">
              <a:buNone/>
            </a:pPr>
            <a:r>
              <a:rPr lang="lv-LV" dirty="0"/>
              <a:t>Novada kultūras un atmiņu institūciju darbinieki (GNKC);</a:t>
            </a:r>
          </a:p>
          <a:p>
            <a:pPr marL="0" indent="0">
              <a:buNone/>
            </a:pPr>
            <a:r>
              <a:rPr lang="lv-LV" dirty="0"/>
              <a:t>Jaunās paaudzes un vietējo iesaiste radošajās interpretācijās (LKA, GNKC, </a:t>
            </a:r>
            <a:r>
              <a:rPr lang="lv-LV" dirty="0" smtClean="0"/>
              <a:t>Taburete, </a:t>
            </a:r>
            <a:r>
              <a:rPr lang="lv-LV" dirty="0" err="1" smtClean="0"/>
              <a:t>Kapo</a:t>
            </a:r>
            <a:r>
              <a:rPr lang="lv-LV" dirty="0" smtClean="0"/>
              <a:t>)</a:t>
            </a: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b="1" dirty="0" smtClean="0"/>
              <a:t>SVARĪGI:</a:t>
            </a:r>
            <a:endParaRPr lang="lv-LV" b="1" dirty="0"/>
          </a:p>
          <a:p>
            <a:r>
              <a:rPr lang="lv-LV" dirty="0"/>
              <a:t>Likt reālos eksistējošos pasākumus</a:t>
            </a:r>
          </a:p>
          <a:p>
            <a:r>
              <a:rPr lang="lv-LV" dirty="0"/>
              <a:t>5 000 </a:t>
            </a:r>
            <a:r>
              <a:rPr lang="lv-LV" dirty="0" err="1"/>
              <a:t>eur</a:t>
            </a:r>
            <a:r>
              <a:rPr lang="lv-LV" dirty="0"/>
              <a:t>, kas tiek nodoti </a:t>
            </a:r>
            <a:r>
              <a:rPr lang="lv-LV" dirty="0" smtClean="0"/>
              <a:t>ekspertiem </a:t>
            </a:r>
            <a:r>
              <a:rPr lang="lv-LV" dirty="0"/>
              <a:t>(LKA)</a:t>
            </a:r>
          </a:p>
        </p:txBody>
      </p:sp>
    </p:spTree>
    <p:extLst>
      <p:ext uri="{BB962C8B-B14F-4D97-AF65-F5344CB8AC3E}">
        <p14:creationId xmlns:p14="http://schemas.microsoft.com/office/powerpoint/2010/main" val="232226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2526E7EC-B34D-5739-C66C-26396E06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Aktivitātes </a:t>
            </a:r>
            <a:r>
              <a:rPr lang="lv-LV" dirty="0"/>
              <a:t>rīcības plānam 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EF99047D-F966-B8C8-46F9-3E1FD78B6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dirty="0"/>
              <a:t>6.janvāris Zvaigznes diena. Tēma – Te rodas </a:t>
            </a:r>
            <a:r>
              <a:rPr lang="lv-LV" dirty="0" smtClean="0"/>
              <a:t>(dara, rada</a:t>
            </a:r>
            <a:r>
              <a:rPr lang="lv-LV" dirty="0"/>
              <a:t>, </a:t>
            </a:r>
            <a:r>
              <a:rPr lang="lv-LV" dirty="0" smtClean="0"/>
              <a:t>ražo, audzē…)</a:t>
            </a:r>
            <a:endParaRPr lang="lv-LV" dirty="0"/>
          </a:p>
          <a:p>
            <a:r>
              <a:rPr lang="lv-LV" dirty="0"/>
              <a:t>Marts – LKA radošās dienas, jauno lugu lasījumi….</a:t>
            </a:r>
          </a:p>
          <a:p>
            <a:r>
              <a:rPr lang="lv-LV" dirty="0"/>
              <a:t>Marts/aprīlis – kultūras darbinieku konference/seminārs…. Kultūra, kopiena, sociālā </a:t>
            </a:r>
            <a:r>
              <a:rPr lang="lv-LV" dirty="0" smtClean="0"/>
              <a:t>noturība, pētniecība;</a:t>
            </a:r>
            <a:endParaRPr lang="lv-LV" dirty="0"/>
          </a:p>
          <a:p>
            <a:r>
              <a:rPr lang="lv-LV" dirty="0"/>
              <a:t>Aprīlis - Kopienas talkas;</a:t>
            </a:r>
          </a:p>
          <a:p>
            <a:r>
              <a:rPr lang="lv-LV" dirty="0" smtClean="0"/>
              <a:t>Dalība </a:t>
            </a:r>
            <a:r>
              <a:rPr lang="lv-LV" dirty="0"/>
              <a:t>līdzdalības budžeta </a:t>
            </a:r>
            <a:r>
              <a:rPr lang="lv-LV" dirty="0" smtClean="0"/>
              <a:t>projektā sadarbībā ar Stāmerienas kopienu (?)</a:t>
            </a:r>
            <a:endParaRPr lang="lv-LV" dirty="0"/>
          </a:p>
          <a:p>
            <a:r>
              <a:rPr lang="lv-LV" dirty="0" smtClean="0"/>
              <a:t>Dalība </a:t>
            </a:r>
            <a:r>
              <a:rPr lang="lv-LV" dirty="0"/>
              <a:t>LEADER projektu konkursos, sabiedrības </a:t>
            </a:r>
            <a:r>
              <a:rPr lang="lv-LV" dirty="0" smtClean="0"/>
              <a:t>aptaujas (stāvlaukums, klēts uzlabošana, jauniešu projekts ar Tabureti un </a:t>
            </a:r>
            <a:r>
              <a:rPr lang="lv-LV" dirty="0" err="1" smtClean="0"/>
              <a:t>Kapo</a:t>
            </a:r>
            <a:r>
              <a:rPr lang="lv-LV" dirty="0" smtClean="0"/>
              <a:t>, meistarklašu projekts ar LKA)</a:t>
            </a:r>
          </a:p>
          <a:p>
            <a:r>
              <a:rPr lang="lv-LV" dirty="0" smtClean="0"/>
              <a:t>Skolas somas konkurss  KKF kopā ar Taburete un LKA</a:t>
            </a:r>
          </a:p>
          <a:p>
            <a:r>
              <a:rPr lang="lv-LV" dirty="0" smtClean="0"/>
              <a:t>Projektu sagatavošana iesniegšanai ERASMUS+ programmā kopā ar Taburete, </a:t>
            </a:r>
            <a:r>
              <a:rPr lang="lv-LV" dirty="0" err="1" smtClean="0"/>
              <a:t>Dēms</a:t>
            </a:r>
            <a:endParaRPr lang="lv-LV" dirty="0"/>
          </a:p>
          <a:p>
            <a:r>
              <a:rPr lang="lv-LV" dirty="0"/>
              <a:t>Aprīlis – Stāmerienas uzņēmēju un tūrisma pakalpojuma sniedzēju sanāksme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8196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2526E7EC-B34D-5739-C66C-26396E06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Aktivitātes, rīcības plānam II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EF99047D-F966-B8C8-46F9-3E1FD78B6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Jūnijs/jūlijs – Stāmerienas tehnikuma salidojums </a:t>
            </a:r>
            <a:r>
              <a:rPr lang="lv-LV" dirty="0" smtClean="0"/>
              <a:t>(integrējot pētniecības aspektu - intervijas </a:t>
            </a:r>
            <a:r>
              <a:rPr lang="lv-LV" dirty="0"/>
              <a:t>ar dalībniekiem)</a:t>
            </a:r>
          </a:p>
          <a:p>
            <a:r>
              <a:rPr lang="lv-LV" dirty="0" smtClean="0"/>
              <a:t>LKA </a:t>
            </a:r>
            <a:r>
              <a:rPr lang="lv-LV" dirty="0"/>
              <a:t>rezidences ar novada jauniešu līdzdalību (marts, septembris)</a:t>
            </a:r>
          </a:p>
          <a:p>
            <a:r>
              <a:rPr lang="lv-LV" dirty="0" smtClean="0"/>
              <a:t>Leģendu </a:t>
            </a:r>
            <a:r>
              <a:rPr lang="lv-LV" dirty="0"/>
              <a:t>nakts</a:t>
            </a:r>
          </a:p>
          <a:p>
            <a:r>
              <a:rPr lang="lv-LV" dirty="0"/>
              <a:t>Izrādes «Mistērija pilī»</a:t>
            </a:r>
          </a:p>
          <a:p>
            <a:r>
              <a:rPr lang="lv-LV" dirty="0"/>
              <a:t>Jauno lugu iestudēšana</a:t>
            </a:r>
          </a:p>
          <a:p>
            <a:r>
              <a:rPr lang="lv-LV" dirty="0" smtClean="0"/>
              <a:t>Stāmerienas </a:t>
            </a:r>
            <a:r>
              <a:rPr lang="lv-LV" dirty="0"/>
              <a:t>pagasta iedzīvotāju </a:t>
            </a:r>
            <a:r>
              <a:rPr lang="lv-LV" dirty="0" smtClean="0"/>
              <a:t>sapulce/forums/diskusija</a:t>
            </a:r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315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2526E7EC-B34D-5739-C66C-26396E06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Aktivitātes, rīcības plānam III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EF99047D-F966-B8C8-46F9-3E1FD78B6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CITS?????- idejas, ierosinājumi, ieteikumi</a:t>
            </a:r>
            <a:r>
              <a:rPr lang="lv-LV" dirty="0" smtClean="0"/>
              <a:t>?????</a:t>
            </a:r>
          </a:p>
          <a:p>
            <a:pPr marL="0" indent="0">
              <a:buNone/>
            </a:pPr>
            <a:endParaRPr lang="lv-LV" dirty="0" smtClean="0"/>
          </a:p>
          <a:p>
            <a:r>
              <a:rPr lang="lv-LV" dirty="0" smtClean="0"/>
              <a:t>Gulbenes novada teātra kolektīvu festivāls ar jaunajām lugām (izrādes </a:t>
            </a:r>
            <a:r>
              <a:rPr lang="lv-LV" smtClean="0"/>
              <a:t>un meistarklases)</a:t>
            </a:r>
          </a:p>
          <a:p>
            <a:pPr marL="0" indent="0">
              <a:buNone/>
            </a:pPr>
            <a:endParaRPr lang="lv-LV" dirty="0" smtClean="0"/>
          </a:p>
          <a:p>
            <a:r>
              <a:rPr lang="lv-LV" dirty="0" smtClean="0"/>
              <a:t>Kalnienas paaudžu vakars.</a:t>
            </a:r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2405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Interreg Baltijas jūras reģiona programma 2020.-2027. gadam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lv-LV" dirty="0" smtClean="0"/>
              <a:t>Baltijas </a:t>
            </a:r>
            <a:r>
              <a:rPr lang="lv-LV" dirty="0"/>
              <a:t>jūras valstu padomes sekretariāts (Zviedrija) - vadošais partneris</a:t>
            </a:r>
          </a:p>
          <a:p>
            <a:r>
              <a:rPr lang="lv-LV" dirty="0" err="1"/>
              <a:t>Ostrobotnijas</a:t>
            </a:r>
            <a:r>
              <a:rPr lang="lv-LV" dirty="0"/>
              <a:t> reģionālā padome (Somija)</a:t>
            </a:r>
          </a:p>
          <a:p>
            <a:r>
              <a:rPr lang="lv-LV" dirty="0"/>
              <a:t>Ziemeļu dimensijas Kultūras partnerības sekretariāts (Latvija)</a:t>
            </a:r>
          </a:p>
          <a:p>
            <a:r>
              <a:rPr lang="lv-LV" dirty="0"/>
              <a:t>Dānijas Kultūras institūts (Dānija)</a:t>
            </a:r>
          </a:p>
          <a:p>
            <a:r>
              <a:rPr lang="lv-LV" dirty="0"/>
              <a:t>Vidzemes plānošanas reģions (Latvija)</a:t>
            </a:r>
          </a:p>
          <a:p>
            <a:r>
              <a:rPr lang="lv-LV" dirty="0"/>
              <a:t>Baltijas jūras kultūras centrs (Polija)</a:t>
            </a:r>
          </a:p>
          <a:p>
            <a:r>
              <a:rPr lang="lv-LV" dirty="0" err="1"/>
              <a:t>Šlēsvigas-Holšteinas</a:t>
            </a:r>
            <a:r>
              <a:rPr lang="lv-LV" dirty="0"/>
              <a:t> Heinriha Bola fonds (Vācija)</a:t>
            </a:r>
          </a:p>
          <a:p>
            <a:r>
              <a:rPr lang="lv-LV" dirty="0"/>
              <a:t>"Radošā Igaunija" (Igaunija)</a:t>
            </a:r>
          </a:p>
          <a:p>
            <a:r>
              <a:rPr lang="lv-LV" dirty="0" err="1"/>
              <a:t>Šlēsvigas-Holšteinas</a:t>
            </a:r>
            <a:r>
              <a:rPr lang="lv-LV" dirty="0"/>
              <a:t> federālās zemes Tieslietu, Eiropas lietu un patērētāju aizsardzības ministrija (Vācija);</a:t>
            </a:r>
          </a:p>
          <a:p>
            <a:r>
              <a:rPr lang="lv-LV" dirty="0"/>
              <a:t>Baltijas jūras reģiona valstu </a:t>
            </a:r>
            <a:r>
              <a:rPr lang="lv-LV" dirty="0" err="1"/>
              <a:t>starpkultūru</a:t>
            </a:r>
            <a:r>
              <a:rPr lang="lv-LV" dirty="0"/>
              <a:t> tīkls ARS BALTICA (Vācija);</a:t>
            </a:r>
          </a:p>
          <a:p>
            <a:r>
              <a:rPr lang="lv-LV" dirty="0"/>
              <a:t>Vardes pašvaldība (Dānija);</a:t>
            </a:r>
          </a:p>
          <a:p>
            <a:r>
              <a:rPr lang="lv-LV" dirty="0"/>
              <a:t>Alītas pilsētas pašvaldība (Lietuva).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209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solidFill>
                  <a:srgbClr val="4B4F58"/>
                </a:solidFill>
                <a:highlight>
                  <a:srgbClr val="FFFFFF"/>
                </a:highlight>
                <a:latin typeface="Noto Sans" panose="020B0502040504020204" pitchFamily="34" charset="0"/>
              </a:rPr>
              <a:t>BSR </a:t>
            </a:r>
            <a:r>
              <a:rPr lang="lv-LV" dirty="0" err="1">
                <a:solidFill>
                  <a:srgbClr val="4B4F58"/>
                </a:solidFill>
                <a:highlight>
                  <a:srgbClr val="FFFFFF"/>
                </a:highlight>
                <a:latin typeface="Noto Sans" panose="020B0502040504020204" pitchFamily="34" charset="0"/>
              </a:rPr>
              <a:t>Cultural</a:t>
            </a:r>
            <a:r>
              <a:rPr lang="lv-LV" dirty="0">
                <a:solidFill>
                  <a:srgbClr val="4B4F58"/>
                </a:solidFill>
                <a:highlight>
                  <a:srgbClr val="FFFFFF"/>
                </a:highlight>
                <a:latin typeface="Noto Sans" panose="020B0502040504020204" pitchFamily="34" charset="0"/>
              </a:rPr>
              <a:t> </a:t>
            </a:r>
            <a:r>
              <a:rPr lang="lv-LV" dirty="0" err="1">
                <a:solidFill>
                  <a:srgbClr val="4B4F58"/>
                </a:solidFill>
                <a:highlight>
                  <a:srgbClr val="FFFFFF"/>
                </a:highlight>
                <a:latin typeface="Noto Sans" panose="020B0502040504020204" pitchFamily="34" charset="0"/>
              </a:rPr>
              <a:t>Pearls</a:t>
            </a:r>
            <a:r>
              <a:rPr lang="lv-LV" dirty="0">
                <a:solidFill>
                  <a:srgbClr val="4B4F58"/>
                </a:solidFill>
                <a:highlight>
                  <a:srgbClr val="FFFFFF"/>
                </a:highlight>
                <a:latin typeface="Noto Sans" panose="020B0502040504020204" pitchFamily="34" charset="0"/>
              </a:rPr>
              <a:t> ir tituls pilsētām un pašvaldībām, kas nodrošina apbalvotajiem kandidātiem aktivitāšu atbalsta programmu, lai veicinātu viņu spēju izmantot kultūru sociālās noturības stiprināšanā. </a:t>
            </a:r>
            <a:endParaRPr lang="lv-LV" dirty="0" smtClean="0">
              <a:solidFill>
                <a:srgbClr val="4B4F58"/>
              </a:solidFill>
              <a:highlight>
                <a:srgbClr val="FFFFFF"/>
              </a:highlight>
              <a:latin typeface="Noto Sans" panose="020B0502040504020204" pitchFamily="34" charset="0"/>
            </a:endParaRPr>
          </a:p>
          <a:p>
            <a:endParaRPr lang="lv-LV" dirty="0">
              <a:solidFill>
                <a:srgbClr val="4B4F58"/>
              </a:solidFill>
              <a:highlight>
                <a:srgbClr val="FFFFFF"/>
              </a:highlight>
              <a:latin typeface="Noto Sans" panose="020B0502040504020204" pitchFamily="34" charset="0"/>
            </a:endParaRPr>
          </a:p>
          <a:p>
            <a:r>
              <a:rPr lang="lv-LV" dirty="0">
                <a:solidFill>
                  <a:srgbClr val="4B4F58"/>
                </a:solidFill>
                <a:highlight>
                  <a:srgbClr val="FFFFFF"/>
                </a:highlight>
                <a:latin typeface="Noto Sans" panose="020B0502040504020204" pitchFamily="34" charset="0"/>
              </a:rPr>
              <a:t>Iesaistot iedzīvotājus, uzlabojot viņu dzīves kvalitāti, veicinot piederības sajūtu un veidojot uzticēšanos, pašvaldībām būs iespēja veidot savas kopienas stiprākas un noturīgākas pret dažādiem nākotnes izaicinājumiem.</a:t>
            </a:r>
            <a:endParaRPr lang="lv-LV" dirty="0"/>
          </a:p>
          <a:p>
            <a:endParaRPr lang="lv-LV" dirty="0">
              <a:solidFill>
                <a:srgbClr val="4B4F58"/>
              </a:solidFill>
              <a:highlight>
                <a:srgbClr val="FFFFFF"/>
              </a:highlight>
              <a:latin typeface="Noto Sans" panose="020B050204050402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2175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8EB902C8-ABDC-6142-5FF2-D024B03E6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DC66B9A3-A82F-95E9-5F82-5281A9599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0" i="1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“Katras sabiedrības kodols ir kopienas. Tās veido pamatu ikvienas sabiedrības spējai pārvarēt izaicinājumus, sadarboties un kopā veidot labāku nākotni. </a:t>
            </a:r>
            <a:r>
              <a:rPr lang="lv-LV" b="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Vietējām pašvaldībām ir svarīga loma apstākļu radīšanā, kuri veicina kopienu uzplaukumu</a:t>
            </a:r>
            <a:r>
              <a:rPr lang="lv-LV" b="0" i="1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. “Kultūras pērļu” pilsētas mācās viena no otras, kā izmantot kultūru kā iesaistes, līdzdalības un iespēju radīšanas instrumentu," </a:t>
            </a:r>
          </a:p>
          <a:p>
            <a:pPr marL="0" indent="0">
              <a:buNone/>
            </a:pPr>
            <a:r>
              <a:rPr lang="lv-LV" sz="2000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saka </a:t>
            </a:r>
            <a:r>
              <a:rPr lang="lv-LV" sz="2000" b="1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Fēlikss </a:t>
            </a:r>
            <a:r>
              <a:rPr lang="lv-LV" sz="2000" b="1" i="0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Šartners</a:t>
            </a:r>
            <a:r>
              <a:rPr lang="lv-LV" sz="2000" b="1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lv-LV" sz="2000" b="1" i="0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Giertta</a:t>
            </a:r>
            <a:r>
              <a:rPr lang="lv-LV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</a:t>
            </a:r>
            <a:r>
              <a:rPr lang="lv-LV" sz="2000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projekta </a:t>
            </a:r>
            <a:r>
              <a:rPr lang="lv-LV" sz="2000" b="0" i="1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BSR </a:t>
            </a:r>
            <a:r>
              <a:rPr lang="lv-LV" sz="2000" b="0" i="1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Cultural</a:t>
            </a:r>
            <a:r>
              <a:rPr lang="lv-LV" sz="2000" b="0" i="1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lv-LV" sz="2000" b="0" i="1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Pearls</a:t>
            </a:r>
            <a:r>
              <a:rPr lang="lv-LV" sz="2000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vadītājs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89869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CA838018-F262-AA0B-53D2-2711E4709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Galvenās </a:t>
            </a:r>
            <a:r>
              <a:rPr lang="lv-LV" dirty="0"/>
              <a:t>aktivitātes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FF75448A-7962-4D1A-5452-88EA7EBE2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Starptautiskās pieredze apmaiņa starp partneriem, kā saglabāt dzīves kvalitāti un sabiedrības veselumu (kohēziju), izmantojot vietējos resursus;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Starptautiskās pieredzes apmaiņas vizītes starp reģionālajiem partneriem un izvēlētajām (apbalvotajām) pilsētām/reģioniem kā Baltijas jūras reģiona kultūras pilsētām;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Izveidot izvēlēto (apbalvoto) Baltijas jūras reģiona kultūras pilsētu/reģionu tīklu.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0531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49984484-7076-4CB4-F069-3462D3EC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Rezultāti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92D5E0A2-47CA-0365-0F09-3C572AA65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lv-LV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“BSR </a:t>
            </a:r>
            <a:r>
              <a:rPr lang="lv-LV" b="1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Cultural</a:t>
            </a:r>
            <a:r>
              <a:rPr lang="lv-LV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lv-LV" b="1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Pearls</a:t>
            </a:r>
            <a:r>
              <a:rPr lang="lv-LV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” balva</a:t>
            </a:r>
            <a: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-  tituls, ko piešķir pašvaldībām un reģioniem, kas cenšas stiprināt savu spēju </a:t>
            </a:r>
            <a:r>
              <a:rPr lang="lv-LV" b="0" i="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strādāt ar kopienām, izmantojot kultūru, tādējādi palielinot sociālo noturību (kohēziju)</a:t>
            </a:r>
            <a:r>
              <a:rPr lang="lv-LV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dzīves kvalitāti un pievilcību, kā arī sekmējot vietas starptautisko atpazīstamību.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lv-LV" b="0" i="0" dirty="0">
              <a:solidFill>
                <a:srgbClr val="333333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Sociālās noturības labās prakses piemēru digitālā krātuve jeb repozitorijs;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Rīki pašvaldībām sociālās noturības plānu izstrādei;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Mācību un </a:t>
            </a:r>
            <a:r>
              <a:rPr lang="lv-LV" sz="2000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mentoringa</a:t>
            </a:r>
            <a:r>
              <a:rPr lang="lv-LV" sz="2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programma pašvaldībām, lai palīdzētu tām īstenot to sociālās noturības plānus.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322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64CFE18D-5588-EF7D-253C-85CCBE3CE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F392975B-82D1-561C-BB63-0415AFAA5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Lai saņemtu titulu, ir jāīsteno vairāki soļi. </a:t>
            </a:r>
          </a:p>
          <a:p>
            <a:pPr marL="0" indent="0">
              <a:buNone/>
            </a:pPr>
            <a:endParaRPr lang="lv-LV" b="0" i="0" dirty="0" smtClean="0">
              <a:solidFill>
                <a:srgbClr val="353535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lv-LV" dirty="0">
              <a:solidFill>
                <a:srgbClr val="353535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0" i="0" dirty="0" smtClean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Vispirms </a:t>
            </a:r>
            <a:r>
              <a:rPr lang="lv-LV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pretendentiem ir jāsagatavo </a:t>
            </a:r>
            <a:r>
              <a:rPr lang="lv-LV" b="0" i="0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priekšatlases</a:t>
            </a:r>
            <a:r>
              <a:rPr lang="lv-LV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anketa, pēc tās, izvērtējot atbilstību pamatkritērijiem, kā arī motivāciju dalībai, tika atlasīti kandidāti otrajai konkursa kārtai. </a:t>
            </a:r>
          </a:p>
          <a:p>
            <a:pPr marL="0" indent="0">
              <a:buNone/>
            </a:pPr>
            <a:endParaRPr lang="lv-LV" b="0" i="0" dirty="0">
              <a:solidFill>
                <a:srgbClr val="353535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4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54CF00E-9C4F-3240-2571-9B2D9994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5370686"/>
            <a:ext cx="12192000" cy="1074140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u="sng" dirty="0">
              <a:solidFill>
                <a:srgbClr val="5E8D26"/>
              </a:solidFill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600" b="0" i="0" u="sng" strike="noStrike" cap="none" normalizeH="0" baseline="0" dirty="0">
              <a:ln>
                <a:noFill/>
              </a:ln>
              <a:solidFill>
                <a:srgbClr val="5E8D26"/>
              </a:solidFill>
              <a:effectLst/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600" b="0" i="0" u="sng" strike="noStrike" cap="none" normalizeH="0" baseline="0" dirty="0">
                <a:ln>
                  <a:noFill/>
                </a:ln>
                <a:solidFill>
                  <a:srgbClr val="5E8D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         Noskaidroti titula “BSR </a:t>
            </a:r>
            <a:r>
              <a:rPr kumimoji="0" lang="lv-LV" altLang="lv-LV" sz="1600" b="0" i="0" u="sng" strike="noStrike" cap="none" normalizeH="0" baseline="0" dirty="0" err="1">
                <a:ln>
                  <a:noFill/>
                </a:ln>
                <a:solidFill>
                  <a:srgbClr val="5E8D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Cultural</a:t>
            </a:r>
            <a:r>
              <a:rPr kumimoji="0" lang="lv-LV" altLang="lv-LV" sz="1600" b="0" i="0" u="sng" strike="noStrike" cap="none" normalizeH="0" baseline="0" dirty="0">
                <a:ln>
                  <a:noFill/>
                </a:ln>
                <a:solidFill>
                  <a:srgbClr val="5E8D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kumimoji="0" lang="lv-LV" altLang="lv-LV" sz="1600" b="0" i="0" u="sng" strike="noStrike" cap="none" normalizeH="0" baseline="0" dirty="0" err="1">
                <a:ln>
                  <a:noFill/>
                </a:ln>
                <a:solidFill>
                  <a:srgbClr val="5E8D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Pearls</a:t>
            </a:r>
            <a:r>
              <a:rPr kumimoji="0" lang="lv-LV" altLang="lv-LV" sz="1600" b="0" i="0" u="sng" strike="noStrike" cap="none" normalizeH="0" baseline="0" dirty="0">
                <a:ln>
                  <a:noFill/>
                </a:ln>
                <a:solidFill>
                  <a:srgbClr val="5E8D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2025” atlases finālisti; Sešpadsmit pretendentu vidū - trīs pašvaldības no Latvijas</a:t>
            </a:r>
            <a:endParaRPr kumimoji="0" lang="lv-LV" altLang="lv-LV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1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lv-LV" altLang="lv-LV" sz="12600" b="1" dirty="0">
              <a:solidFill>
                <a:srgbClr val="353535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1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100" b="1" dirty="0">
              <a:solidFill>
                <a:srgbClr val="353535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100" b="1" i="0" u="none" strike="noStrike" cap="none" normalizeH="0" baseline="0" dirty="0">
              <a:ln>
                <a:noFill/>
              </a:ln>
              <a:solidFill>
                <a:srgbClr val="35353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v-LV" altLang="lv-LV" sz="1100" b="1" dirty="0">
                <a:solidFill>
                  <a:srgbClr val="353535"/>
                </a:solidFill>
                <a:cs typeface="Arial" panose="020B0604020202020204" pitchFamily="34" charset="0"/>
              </a:rPr>
              <a:t>	</a:t>
            </a:r>
            <a:r>
              <a:rPr kumimoji="0" lang="lv-LV" altLang="lv-LV" sz="200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Pieteikumu pieņemšana "BSR </a:t>
            </a:r>
            <a:r>
              <a:rPr kumimoji="0" lang="lv-LV" altLang="lv-LV" sz="2000" i="0" u="none" strike="noStrike" cap="none" normalizeH="0" baseline="0" dirty="0" err="1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Cultural</a:t>
            </a:r>
            <a:r>
              <a:rPr kumimoji="0" lang="lv-LV" altLang="lv-LV" sz="200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lv-LV" altLang="lv-LV" sz="2000" i="0" u="none" strike="noStrike" cap="none" normalizeH="0" baseline="0" dirty="0" err="1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Pearls</a:t>
            </a:r>
            <a:r>
              <a:rPr kumimoji="0" lang="lv-LV" altLang="lv-LV" sz="200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 (tulkojumā - Baltijas jūras reģiona Kultūras 	pērles) titulam tika izsludināta otro reizi.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v-LV" altLang="lv-LV" sz="2000" b="1" dirty="0">
                <a:solidFill>
                  <a:srgbClr val="353535"/>
                </a:solidFill>
                <a:cs typeface="Arial" panose="020B0604020202020204" pitchFamily="34" charset="0"/>
              </a:rPr>
              <a:t>	</a:t>
            </a:r>
            <a:r>
              <a:rPr kumimoji="0" lang="lv-LV" altLang="lv-LV" sz="2000" b="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Pieteikumus konkursā iesniedza 18 mazās un vidēja lieluma pašvaldības no Baltijas jūras reģiona, 	tai skaitā pilsētas un apdzīvotas vietas Vidzemē - </a:t>
            </a:r>
            <a:r>
              <a:rPr kumimoji="0" lang="lv-LV" altLang="lv-LV" sz="2000" b="1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Smiltene, Cesvaine un Stāmeriena.</a:t>
            </a:r>
            <a:r>
              <a:rPr kumimoji="0" lang="lv-LV" altLang="lv-LV" sz="2000" b="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v-LV" altLang="lv-LV" sz="2000" dirty="0">
                <a:solidFill>
                  <a:srgbClr val="353535"/>
                </a:solidFill>
                <a:cs typeface="Arial" panose="020B0604020202020204" pitchFamily="34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000" b="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Iesniedzējs Stāmerienas pils. Norises vieta Stāmerienas </a:t>
            </a:r>
            <a:r>
              <a:rPr kumimoji="0" lang="lv-LV" altLang="lv-LV" sz="2000" b="0" i="0" u="none" strike="noStrike" cap="none" normalizeH="0" baseline="0" dirty="0" smtClean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pagasts.</a:t>
            </a:r>
            <a:endParaRPr kumimoji="0" lang="lv-LV" altLang="lv-LV" sz="2000" b="0" i="0" u="none" strike="noStrike" cap="none" normalizeH="0" baseline="0" dirty="0">
              <a:ln>
                <a:noFill/>
              </a:ln>
              <a:solidFill>
                <a:srgbClr val="35353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sz="1600" dirty="0">
              <a:solidFill>
                <a:srgbClr val="353535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600" b="0" i="0" u="none" strike="noStrike" cap="none" normalizeH="0" baseline="0" dirty="0">
                <a:ln>
                  <a:noFill/>
                </a:ln>
                <a:solidFill>
                  <a:srgbClr val="35353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Pērn titulam tika iesniegti divpadsmit pieteikumi. Pretendentu skaita pieaugums salīdzinājumā ar 	pagājušo gadu liecina par aizvien lielāku interesi no galvaspilsētām attālākos reģionos par kultūras nozīmi sabiedrības noturības stiprināšanā. </a:t>
            </a:r>
            <a:endParaRPr kumimoji="0" lang="lv-LV" altLang="lv-LV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0249DB74-2B4C-9BE2-30CE-B2BAD4672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90" y="-1351548"/>
            <a:ext cx="20002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43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="" xmlns:a16="http://schemas.microsoft.com/office/drawing/2014/main" id="{A99B16AC-81A4-89E9-F43E-ADD446FA1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Mēs tagad esam šajā posmā </a:t>
            </a:r>
            <a:r>
              <a:rPr lang="lv-LV" sz="3200" dirty="0"/>
              <a:t>(konkursa otrā kārta)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="" xmlns:a16="http://schemas.microsoft.com/office/drawing/2014/main" id="{66E6615C-33DA-699E-94A8-380F934D8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Nākamais solis ir rīcības plāna sagatavošanas posms. Tajā kandidāti izstrādā detalizētāku redzējumu savai apdzīvotajai vietai. </a:t>
            </a:r>
            <a:r>
              <a:rPr lang="lv-LV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</a:rPr>
              <a:t>Plāna iesniegšana līdz 31.oktobrim.</a:t>
            </a:r>
            <a:endParaRPr lang="lv-LV" b="0" i="0" dirty="0">
              <a:solidFill>
                <a:srgbClr val="FF0000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lv-LV" b="0" i="0" dirty="0">
              <a:solidFill>
                <a:srgbClr val="353535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0" i="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Plāna sagatavošanas laikā kandidāti iegūst piekļuvi specializētiem rīkiem, iespēju dalībai </a:t>
            </a:r>
            <a:r>
              <a:rPr lang="lv-LV" b="0" i="0" dirty="0" err="1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tīmekļsemināros</a:t>
            </a:r>
            <a:r>
              <a:rPr lang="lv-LV" b="0" i="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un individuālu atbalstu. </a:t>
            </a:r>
          </a:p>
          <a:p>
            <a:pPr marL="0" indent="0">
              <a:buNone/>
            </a:pPr>
            <a:endParaRPr lang="lv-LV" b="0" i="0" dirty="0">
              <a:solidFill>
                <a:srgbClr val="353535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Noslēgumā starptautiska žūrija izvēlas izcilākos un pārliecinošākos rīcības plānus, lai piešķirtu </a:t>
            </a:r>
            <a:r>
              <a:rPr lang="lv-LV" b="0" i="1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BSR </a:t>
            </a:r>
            <a:r>
              <a:rPr lang="lv-LV" b="0" i="1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Cultural</a:t>
            </a:r>
            <a:r>
              <a:rPr lang="lv-LV" b="0" i="1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</a:t>
            </a:r>
            <a:r>
              <a:rPr lang="lv-LV" b="0" i="1" dirty="0" err="1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Pearl</a:t>
            </a:r>
            <a:r>
              <a:rPr lang="lv-LV" b="0" i="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titulu. </a:t>
            </a:r>
            <a:endParaRPr lang="lv-LV" b="0" i="0" dirty="0" smtClean="0">
              <a:solidFill>
                <a:srgbClr val="353535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lv-LV" b="0" i="0" dirty="0" smtClean="0">
              <a:solidFill>
                <a:srgbClr val="353535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lv-LV" dirty="0" smtClean="0">
                <a:solidFill>
                  <a:srgbClr val="353535"/>
                </a:solidFill>
                <a:highlight>
                  <a:srgbClr val="FFFFFF"/>
                </a:highlight>
                <a:latin typeface="Arial" panose="020B0604020202020204" pitchFamily="34" charset="0"/>
              </a:rPr>
              <a:t>Titula ieguvējiem jāīsteno rīcības plāns 2025.gadā.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97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689</Words>
  <Application>Microsoft Office PowerPoint</Application>
  <PresentationFormat>Platekrāna</PresentationFormat>
  <Paragraphs>147</Paragraphs>
  <Slides>16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Noto Sans</vt:lpstr>
      <vt:lpstr>Office dizains</vt:lpstr>
      <vt:lpstr>Baltijas jūras reģiona kultūras pērles noturīgākām pilsētām un reģioniem (BSR Cultural Pearls)   </vt:lpstr>
      <vt:lpstr>Interreg Baltijas jūras reģiona programma 2020.-2027. gadam </vt:lpstr>
      <vt:lpstr>PowerPoint prezentācija</vt:lpstr>
      <vt:lpstr>PowerPoint prezentācija</vt:lpstr>
      <vt:lpstr>Galvenās aktivitātes</vt:lpstr>
      <vt:lpstr>Rezultāti </vt:lpstr>
      <vt:lpstr>PowerPoint prezentācija</vt:lpstr>
      <vt:lpstr>PowerPoint prezentācija</vt:lpstr>
      <vt:lpstr>Mēs tagad esam šajā posmā (konkursa otrā kārta)</vt:lpstr>
      <vt:lpstr>Komanda</vt:lpstr>
      <vt:lpstr>Komandas dalība vebināros – tīmekļsemināros. Angļu valodā.</vt:lpstr>
      <vt:lpstr>Sadarbības partneri</vt:lpstr>
      <vt:lpstr>Rīcības plāna sagatavošana</vt:lpstr>
      <vt:lpstr>Aktivitātes rīcības plānam I</vt:lpstr>
      <vt:lpstr>Aktivitātes, rīcības plānam II</vt:lpstr>
      <vt:lpstr>Aktivitātes, rīcības plānam III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Baltijas jūras reģiona kultūras pērles noturīgākām pilsētām un reģioniem (BSR Cultural Pearls)   </dc:title>
  <dc:creator>Darbinieks</dc:creator>
  <cp:lastModifiedBy>Microsoft konts</cp:lastModifiedBy>
  <cp:revision>13</cp:revision>
  <dcterms:created xsi:type="dcterms:W3CDTF">2024-07-27T10:06:50Z</dcterms:created>
  <dcterms:modified xsi:type="dcterms:W3CDTF">2024-08-21T08:04:04Z</dcterms:modified>
</cp:coreProperties>
</file>