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9" r:id="rId3"/>
    <p:sldId id="293" r:id="rId4"/>
    <p:sldId id="296" r:id="rId5"/>
    <p:sldId id="294" r:id="rId6"/>
    <p:sldId id="298" r:id="rId7"/>
    <p:sldId id="297" r:id="rId8"/>
    <p:sldId id="267" r:id="rId9"/>
    <p:sldId id="276" r:id="rId10"/>
    <p:sldId id="281" r:id="rId11"/>
    <p:sldId id="284" r:id="rId12"/>
    <p:sldId id="282" r:id="rId13"/>
    <p:sldId id="283" r:id="rId14"/>
    <p:sldId id="285" r:id="rId15"/>
    <p:sldId id="292" r:id="rId16"/>
    <p:sldId id="275" r:id="rId17"/>
    <p:sldId id="272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121" d="100"/>
          <a:sy n="121" d="100"/>
        </p:scale>
        <p:origin x="13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KURSI "Integrēta GI un IAP                                                                                                                                                            novada/pilsētas cerīgai nākotnei"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27-29/10/2015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Jaungulbenes novads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1DA8-D717-4A6D-A06A-0F63F853D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011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KURSI "Integrēta GI un IAP                                                                                                                                                            novada/pilsētas cerīgai nākotnei"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27-29/10/2015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Jaungulbenes novads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8DACE7-DA70-4A31-B3B3-A780619E8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6863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5BB9-807B-41A2-8E7D-02D7714E0D86}" type="slidenum">
              <a:rPr lang="lv-LV" smtClean="0"/>
              <a:pPr/>
              <a:t>1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27-29/10/2015</a:t>
            </a:r>
            <a:endParaRPr lang="lv-LV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KURSI "Integrēta GI un IAP                                                                                                                                                            novada/pilsētas cerīgai nākotnei"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Jaungulbenes novads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6E5AC-4C12-46BA-A74F-01902D303418}" type="slidenum">
              <a:rPr lang="lv-LV" smtClean="0"/>
              <a:pPr/>
              <a:t>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Jaungulbenes novads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6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lw.ie/wp-content/uploads/2012/03/a-global-village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ature-earth.com/" TargetMode="External"/><Relationship Id="rId2" Type="http://schemas.openxmlformats.org/officeDocument/2006/relationships/hyperlink" Target="http://www.100people.org/statistics_100stat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ogeo.lv/?p=683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inga@zalabriviba.l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orldsbestnews.dk/english/mdg-rac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568952" cy="4191000"/>
          </a:xfrm>
        </p:spPr>
        <p:txBody>
          <a:bodyPr>
            <a:noAutofit/>
          </a:bodyPr>
          <a:lstStyle/>
          <a:p>
            <a:r>
              <a:rPr lang="lv-LV" sz="3200" b="1" dirty="0" smtClean="0">
                <a:solidFill>
                  <a:srgbClr val="FFC000"/>
                </a:solidFill>
              </a:rPr>
              <a:t>Sabiedrības forums "PAŠVALDĪBA UN PASAULE“</a:t>
            </a:r>
            <a:r>
              <a:rPr lang="lv-LV" sz="2400" b="1" dirty="0" smtClean="0"/>
              <a:t/>
            </a:r>
            <a:br>
              <a:rPr lang="lv-LV" sz="2400" b="1" dirty="0" smtClean="0"/>
            </a:br>
            <a:r>
              <a:rPr lang="lv-LV" sz="2400" b="1" dirty="0" smtClean="0"/>
              <a:t/>
            </a:r>
            <a:br>
              <a:rPr lang="lv-LV" sz="2400" b="1" dirty="0" smtClean="0"/>
            </a:br>
            <a:r>
              <a:rPr lang="lv-LV" sz="4800" b="1" i="1" dirty="0" smtClean="0">
                <a:solidFill>
                  <a:srgbClr val="C00000"/>
                </a:solidFill>
              </a:rPr>
              <a:t> Interaktīva diskusija </a:t>
            </a:r>
            <a:r>
              <a:rPr lang="lv-LV" sz="4800" b="1" i="1" dirty="0" smtClean="0"/>
              <a:t/>
            </a:r>
            <a:br>
              <a:rPr lang="lv-LV" sz="4800" b="1" i="1" dirty="0" smtClean="0"/>
            </a:br>
            <a:r>
              <a:rPr lang="lv-LV" sz="4800" b="1" i="1" dirty="0" smtClean="0">
                <a:solidFill>
                  <a:schemeClr val="accent1">
                    <a:lumMod val="75000"/>
                  </a:schemeClr>
                </a:solidFill>
              </a:rPr>
              <a:t>Pašvaldības rīcības jauno ilgtspējīgas  attīstības mērķu īstenošanai vietējā kopienā</a:t>
            </a:r>
            <a:endParaRPr lang="lv-LV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9144000" cy="685800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chemeClr val="accent3">
                    <a:lumMod val="75000"/>
                  </a:schemeClr>
                </a:solidFill>
              </a:rPr>
              <a:t>2016. gada 16.marts, Gulbenes kultūras centrs</a:t>
            </a:r>
            <a:endParaRPr lang="lv-LV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9" name="Attēls 4" descr="jaun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1150711" cy="792088"/>
          </a:xfrm>
          <a:prstGeom prst="rect">
            <a:avLst/>
          </a:prstGeom>
          <a:noFill/>
        </p:spPr>
      </p:pic>
      <p:pic>
        <p:nvPicPr>
          <p:cNvPr id="1030" name="Picture 6" descr="logo vel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1232273" cy="124901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915816" y="418455"/>
            <a:ext cx="33123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Projekts „Globālās izglītības sabiedrības veidošana”</a:t>
            </a:r>
            <a:r>
              <a:rPr kumimoji="0" lang="lv-LV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endParaRPr kumimoji="0" lang="lv-LV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Līguma </a:t>
            </a:r>
            <a:r>
              <a:rPr kumimoji="0" lang="lv-LV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Nr.DCI-NSAED</a:t>
            </a:r>
            <a:r>
              <a:rPr kumimoji="0" lang="lv-LV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/2012/287-929</a:t>
            </a:r>
            <a:endParaRPr kumimoji="0" lang="lv-LV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Šis projekts tiek finansēts ar Eiropas Savienības atbalstu</a:t>
            </a:r>
            <a:endParaRPr kumimoji="0" 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84" y="0"/>
            <a:ext cx="2118265" cy="1513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92088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Aktualitātes katrā kontekstā</a:t>
            </a:r>
            <a:endParaRPr lang="lv-LV" b="1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B8C-DFAC-44E8-98DC-B3DE300E5FC1}" type="slidenum">
              <a:rPr lang="lv-LV" smtClean="0"/>
              <a:pPr/>
              <a:t>10</a:t>
            </a:fld>
            <a:endParaRPr lang="lv-LV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26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505200"/>
            <a:ext cx="89154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6213" lvl="0" indent="-17621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lv-LV" sz="2800" b="1" dirty="0" smtClean="0">
                <a:solidFill>
                  <a:schemeClr val="accent4">
                    <a:lumMod val="75000"/>
                  </a:schemeClr>
                </a:solidFill>
              </a:rPr>
              <a:t>VIETĒJĀ KOPIENA - </a:t>
            </a:r>
            <a:r>
              <a:rPr lang="lv-LV" sz="2800" dirty="0" smtClean="0"/>
              <a:t>pagasts, ciemats, pilsēta</a:t>
            </a:r>
            <a:endParaRPr lang="lv-LV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76213" lvl="0" indent="-17621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lv-LV" sz="2800" b="1" dirty="0" smtClean="0">
                <a:solidFill>
                  <a:schemeClr val="accent3">
                    <a:lumMod val="50000"/>
                  </a:schemeClr>
                </a:solidFill>
              </a:rPr>
              <a:t>LATVIJA / NACIONĀLAIS - </a:t>
            </a:r>
            <a:r>
              <a:rPr lang="lv-LV" sz="2800" dirty="0" smtClean="0"/>
              <a:t>man kā šīs valsts iedzīvotājam un man kā šīs valsts skolotājai (personīgi un profesionāli)</a:t>
            </a:r>
            <a:endParaRPr lang="lv-LV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76213" lvl="0" indent="-17621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lv-LV" sz="2800" b="1" dirty="0" smtClean="0">
                <a:solidFill>
                  <a:srgbClr val="CC6600"/>
                </a:solidFill>
              </a:rPr>
              <a:t>EIROPA / REĢIONĀLAIS - </a:t>
            </a:r>
            <a:r>
              <a:rPr lang="lv-LV" sz="2800" dirty="0" smtClean="0"/>
              <a:t>man kā Eiropas vai ES pārstāvim</a:t>
            </a:r>
            <a:endParaRPr lang="lv-LV" sz="2800" b="1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176213" lvl="0" indent="-17621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lv-LV" sz="2800" b="1" dirty="0" smtClean="0">
                <a:solidFill>
                  <a:schemeClr val="tx2"/>
                </a:solidFill>
                <a:ea typeface="+mj-ea"/>
                <a:cs typeface="+mj-cs"/>
              </a:rPr>
              <a:t>PASAULE / GLOBĀLAIS</a:t>
            </a:r>
            <a:r>
              <a:rPr lang="lv-LV" sz="2800" b="1" dirty="0" smtClean="0">
                <a:ea typeface="+mj-ea"/>
                <a:cs typeface="+mj-cs"/>
              </a:rPr>
              <a:t> - </a:t>
            </a:r>
            <a:r>
              <a:rPr lang="lv-LV" sz="2800" dirty="0" smtClean="0"/>
              <a:t>man kā globālam pilsonim</a:t>
            </a:r>
            <a:endParaRPr kumimoji="0" lang="lv-LV" sz="2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384376" cy="3010346"/>
          </a:xfrm>
        </p:spPr>
        <p:txBody>
          <a:bodyPr>
            <a:normAutofit/>
          </a:bodyPr>
          <a:lstStyle/>
          <a:p>
            <a:r>
              <a:rPr lang="lv-LV" sz="6000" b="1" noProof="0" dirty="0" smtClean="0">
                <a:solidFill>
                  <a:schemeClr val="accent2">
                    <a:lumMod val="75000"/>
                  </a:schemeClr>
                </a:solidFill>
              </a:rPr>
              <a:t>Globālais ciems</a:t>
            </a:r>
            <a:endParaRPr lang="lv-LV" sz="6000" b="1" noProof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93096"/>
            <a:ext cx="8964488" cy="1656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lv-LV" sz="4000" noProof="0" dirty="0" smtClean="0"/>
              <a:t>..mūsdienās cilvēkus dažādos pasaules nostūros var sasaistīt, īpaši ar tehnoloģiju palīdzību..</a:t>
            </a:r>
            <a:endParaRPr lang="lv-LV" sz="4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B8C-DFAC-44E8-98DC-B3DE300E5FC1}" type="slidenum">
              <a:rPr lang="lv-LV" smtClean="0"/>
              <a:pPr/>
              <a:t>11</a:t>
            </a:fld>
            <a:endParaRPr lang="lv-LV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161023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328498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hlinkClick r:id="rId3"/>
              </a:rPr>
              <a:t>http://www.dilw.ie/wp-content/uploads/2012/03/a-global-village.jpg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Sabiedrības forums                                                                                                PAŠVALDĪBA UN PASAULE    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4104456" cy="5544616"/>
          </a:xfr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lv-LV" sz="1600" b="1" dirty="0" smtClean="0"/>
              <a:t>DZIMUMS: </a:t>
            </a:r>
            <a:r>
              <a:rPr lang="en-US" sz="1600" dirty="0" smtClean="0"/>
              <a:t>50 </a:t>
            </a:r>
            <a:r>
              <a:rPr lang="lv-LV" sz="1600" dirty="0" smtClean="0"/>
              <a:t>– sievietes, 50 – vīrieši</a:t>
            </a:r>
          </a:p>
          <a:p>
            <a:pPr marL="363538" indent="-363538">
              <a:buNone/>
            </a:pPr>
            <a:r>
              <a:rPr lang="lv-LV" sz="1600" b="1" dirty="0" smtClean="0"/>
              <a:t>VECUMS: </a:t>
            </a:r>
            <a:r>
              <a:rPr lang="lv-LV" sz="1600" dirty="0" smtClean="0"/>
              <a:t>26 – bērni, 74 – pieaugušie, no kuriem 8 - vecāki par 65</a:t>
            </a:r>
          </a:p>
          <a:p>
            <a:pPr marL="363538" indent="-363538">
              <a:buNone/>
            </a:pPr>
            <a:r>
              <a:rPr lang="lv-LV" sz="1600" b="1" dirty="0" smtClean="0"/>
              <a:t>ĢEO: </a:t>
            </a:r>
            <a:r>
              <a:rPr lang="en-US" sz="1600" dirty="0" smtClean="0"/>
              <a:t>60 </a:t>
            </a:r>
            <a:r>
              <a:rPr lang="lv-LV" sz="1600" dirty="0" smtClean="0"/>
              <a:t>– aziāti, </a:t>
            </a:r>
            <a:r>
              <a:rPr lang="en-US" sz="1600" dirty="0" smtClean="0"/>
              <a:t>15 </a:t>
            </a:r>
            <a:r>
              <a:rPr lang="lv-LV" sz="1600" dirty="0" smtClean="0"/>
              <a:t>– afrikāņi, </a:t>
            </a:r>
            <a:r>
              <a:rPr lang="en-US" sz="1600" dirty="0" smtClean="0"/>
              <a:t>14 </a:t>
            </a:r>
            <a:r>
              <a:rPr lang="lv-LV" sz="1600" dirty="0" smtClean="0"/>
              <a:t>– amerikāņi (Z un D),  </a:t>
            </a:r>
            <a:r>
              <a:rPr lang="en-US" sz="1600" dirty="0" smtClean="0"/>
              <a:t>11 </a:t>
            </a:r>
            <a:r>
              <a:rPr lang="lv-LV" sz="1600" dirty="0" smtClean="0"/>
              <a:t> - eiropieši</a:t>
            </a:r>
          </a:p>
          <a:p>
            <a:pPr marL="363538" indent="-363538">
              <a:buNone/>
            </a:pPr>
            <a:r>
              <a:rPr lang="lv-LV" sz="1600" b="1" dirty="0" smtClean="0"/>
              <a:t>RELIĢIJA: </a:t>
            </a:r>
            <a:r>
              <a:rPr lang="en-US" sz="1600" dirty="0" smtClean="0"/>
              <a:t>33 </a:t>
            </a:r>
            <a:r>
              <a:rPr lang="lv-LV" sz="1600" dirty="0" smtClean="0"/>
              <a:t>– kristieši, </a:t>
            </a:r>
            <a:r>
              <a:rPr lang="en-US" sz="1600" dirty="0" smtClean="0"/>
              <a:t>22 </a:t>
            </a:r>
            <a:r>
              <a:rPr lang="lv-LV" sz="1600" dirty="0" smtClean="0"/>
              <a:t>– musulmaņi, </a:t>
            </a:r>
            <a:r>
              <a:rPr lang="en-US" sz="1600" dirty="0" smtClean="0"/>
              <a:t>14 </a:t>
            </a:r>
            <a:r>
              <a:rPr lang="lv-LV" sz="1600" dirty="0" smtClean="0"/>
              <a:t>– hinduisti, </a:t>
            </a:r>
            <a:r>
              <a:rPr lang="en-US" sz="1600" dirty="0" smtClean="0"/>
              <a:t>7 </a:t>
            </a:r>
            <a:r>
              <a:rPr lang="lv-LV" sz="1600" dirty="0" smtClean="0"/>
              <a:t>– budisti, </a:t>
            </a:r>
            <a:r>
              <a:rPr lang="en-US" sz="1600" dirty="0" smtClean="0"/>
              <a:t>12 </a:t>
            </a:r>
            <a:r>
              <a:rPr lang="lv-LV" sz="1600" dirty="0" smtClean="0"/>
              <a:t>citu reliģiju pārstāvji, </a:t>
            </a:r>
            <a:r>
              <a:rPr lang="en-US" sz="1600" dirty="0" smtClean="0"/>
              <a:t>12 </a:t>
            </a:r>
            <a:r>
              <a:rPr lang="lv-LV" sz="1600" dirty="0" smtClean="0"/>
              <a:t>nepārstāvētu nevienu reliģiju</a:t>
            </a:r>
          </a:p>
          <a:p>
            <a:pPr marL="363538" indent="-363538">
              <a:buNone/>
            </a:pPr>
            <a:r>
              <a:rPr lang="lv-LV" sz="1600" b="1" dirty="0" smtClean="0"/>
              <a:t>VALODAS: </a:t>
            </a:r>
            <a:r>
              <a:rPr lang="en-US" sz="1600" dirty="0" smtClean="0"/>
              <a:t>12</a:t>
            </a:r>
            <a:r>
              <a:rPr lang="lv-LV" sz="1600" dirty="0" smtClean="0"/>
              <a:t> – ķīniešu, </a:t>
            </a:r>
            <a:r>
              <a:rPr lang="en-US" sz="1600" dirty="0" smtClean="0"/>
              <a:t>5 </a:t>
            </a:r>
            <a:r>
              <a:rPr lang="lv-LV" sz="1600" dirty="0" smtClean="0"/>
              <a:t>- spāņu, </a:t>
            </a:r>
            <a:r>
              <a:rPr lang="en-US" sz="1600" dirty="0" smtClean="0"/>
              <a:t>5 </a:t>
            </a:r>
            <a:r>
              <a:rPr lang="lv-LV" sz="1600" dirty="0" smtClean="0"/>
              <a:t>– angļu, </a:t>
            </a:r>
            <a:r>
              <a:rPr lang="en-US" sz="1600" dirty="0" smtClean="0"/>
              <a:t>3 </a:t>
            </a:r>
            <a:r>
              <a:rPr lang="lv-LV" sz="1600" dirty="0" smtClean="0"/>
              <a:t>– arābu, </a:t>
            </a:r>
            <a:r>
              <a:rPr lang="en-US" sz="1600" dirty="0" smtClean="0"/>
              <a:t>3 </a:t>
            </a:r>
            <a:r>
              <a:rPr lang="lv-LV" sz="1600" dirty="0" smtClean="0"/>
              <a:t>– hindi, </a:t>
            </a:r>
            <a:r>
              <a:rPr lang="en-US" sz="1600" dirty="0" smtClean="0"/>
              <a:t>3 </a:t>
            </a:r>
            <a:r>
              <a:rPr lang="lv-LV" sz="1600" dirty="0" smtClean="0"/>
              <a:t>– bengāļu, </a:t>
            </a:r>
            <a:r>
              <a:rPr lang="en-US" sz="1600" dirty="0" smtClean="0"/>
              <a:t>3 </a:t>
            </a:r>
            <a:r>
              <a:rPr lang="lv-LV" sz="1600" dirty="0" smtClean="0"/>
              <a:t>– portugāļu, </a:t>
            </a:r>
            <a:r>
              <a:rPr lang="en-US" sz="1600" dirty="0" smtClean="0"/>
              <a:t>2 </a:t>
            </a:r>
            <a:r>
              <a:rPr lang="lv-LV" sz="1600" dirty="0" smtClean="0"/>
              <a:t>– krievu, </a:t>
            </a:r>
            <a:r>
              <a:rPr lang="en-US" sz="1600" dirty="0" smtClean="0"/>
              <a:t>2 </a:t>
            </a:r>
            <a:r>
              <a:rPr lang="lv-LV" sz="1600" dirty="0" smtClean="0"/>
              <a:t>– japāņu, </a:t>
            </a:r>
            <a:r>
              <a:rPr lang="en-US" sz="1600" dirty="0" smtClean="0"/>
              <a:t>62 </a:t>
            </a:r>
            <a:r>
              <a:rPr lang="lv-LV" sz="1600" dirty="0" smtClean="0"/>
              <a:t>– citās</a:t>
            </a:r>
          </a:p>
          <a:p>
            <a:pPr marL="363538" indent="-363538">
              <a:buNone/>
            </a:pPr>
            <a:r>
              <a:rPr lang="lv-LV" sz="1600" b="1" dirty="0" smtClean="0"/>
              <a:t>IZGLĪTĪBA: </a:t>
            </a:r>
            <a:r>
              <a:rPr lang="en-US" sz="1600" dirty="0" smtClean="0"/>
              <a:t>83 </a:t>
            </a:r>
            <a:r>
              <a:rPr lang="lv-LV" sz="1600" dirty="0" smtClean="0"/>
              <a:t>prastu lasīt un rakstīt, bet </a:t>
            </a:r>
            <a:r>
              <a:rPr lang="en-US" sz="1600" dirty="0" smtClean="0"/>
              <a:t>17 </a:t>
            </a:r>
            <a:r>
              <a:rPr lang="lv-LV" sz="1600" dirty="0" smtClean="0"/>
              <a:t>– neprastu; </a:t>
            </a:r>
            <a:r>
              <a:rPr lang="en-US" sz="1600" dirty="0" smtClean="0"/>
              <a:t>7 </a:t>
            </a:r>
            <a:r>
              <a:rPr lang="lv-LV" sz="1600" dirty="0" smtClean="0"/>
              <a:t>– bakalaura grāds, </a:t>
            </a:r>
            <a:r>
              <a:rPr lang="en-US" sz="1600" dirty="0" smtClean="0"/>
              <a:t>22 </a:t>
            </a:r>
            <a:r>
              <a:rPr lang="lv-LV" sz="1600" dirty="0" smtClean="0"/>
              <a:t>– piederētu savs dators</a:t>
            </a:r>
          </a:p>
          <a:p>
            <a:pPr marL="363538" indent="-363538">
              <a:buNone/>
            </a:pPr>
            <a:r>
              <a:rPr lang="lv-LV" sz="1600" b="1" dirty="0" smtClean="0"/>
              <a:t>DZĪVES APSTĀKĻI: </a:t>
            </a:r>
            <a:r>
              <a:rPr lang="en-US" sz="1600" dirty="0" smtClean="0"/>
              <a:t>77 </a:t>
            </a:r>
            <a:r>
              <a:rPr lang="lv-LV" sz="1600" dirty="0" smtClean="0"/>
              <a:t>– būtu vieta, kur paslēpties no vēja un lietus, bet 23 – nebūtu </a:t>
            </a:r>
          </a:p>
          <a:p>
            <a:pPr marL="363538" indent="-363538">
              <a:buNone/>
            </a:pPr>
            <a:r>
              <a:rPr lang="lv-LV" sz="1600" b="1" dirty="0" smtClean="0"/>
              <a:t>PĀRTIKA: </a:t>
            </a:r>
            <a:r>
              <a:rPr lang="en-US" sz="1600" dirty="0" smtClean="0"/>
              <a:t>1 </a:t>
            </a:r>
            <a:r>
              <a:rPr lang="lv-LV" sz="1600" dirty="0" smtClean="0"/>
              <a:t>– mirstošs bada nāvē, 15 – nepietiekoši paēduši, 21 – ar lieko svaru</a:t>
            </a:r>
          </a:p>
          <a:p>
            <a:pPr marL="363538" indent="-363538">
              <a:buNone/>
            </a:pPr>
            <a:r>
              <a:rPr lang="en-US" sz="1600" dirty="0" smtClean="0"/>
              <a:t>87 </a:t>
            </a:r>
            <a:r>
              <a:rPr lang="lv-LV" sz="1600" dirty="0" smtClean="0"/>
              <a:t>– pieeja drošam dzeramajam ūdenim, 13 – nav pieejas tīram dzeramajam ūdenim</a:t>
            </a:r>
            <a:endParaRPr lang="lv-LV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B8C-DFAC-44E8-98DC-B3DE300E5FC1}" type="slidenum">
              <a:rPr lang="lv-LV" smtClean="0"/>
              <a:pPr/>
              <a:t>12</a:t>
            </a:fld>
            <a:endParaRPr lang="lv-LV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lv-LV" sz="2800" b="1" i="1" cap="all" dirty="0" smtClean="0">
                <a:solidFill>
                  <a:srgbClr val="CC6600"/>
                </a:solidFill>
              </a:rPr>
              <a:t>..JA PASAULE BŪTU CIEMS AR 100 IEDZĪVOTĀJIEM...</a:t>
            </a:r>
            <a:endParaRPr lang="lv-LV" sz="2800" b="1" i="1" cap="all" noProof="0" dirty="0">
              <a:solidFill>
                <a:srgbClr val="CC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172200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 smtClean="0">
                <a:hlinkClick r:id="rId2"/>
              </a:rPr>
              <a:t>http://www.100people.org/statistics_100stats.php</a:t>
            </a:r>
            <a:r>
              <a:rPr lang="lv-LV" sz="1200" dirty="0" smtClean="0"/>
              <a:t> </a:t>
            </a:r>
            <a:endParaRPr lang="lv-LV" sz="1200" dirty="0"/>
          </a:p>
        </p:txBody>
      </p:sp>
      <p:sp>
        <p:nvSpPr>
          <p:cNvPr id="9" name="Rectangle 8"/>
          <p:cNvSpPr/>
          <p:nvPr/>
        </p:nvSpPr>
        <p:spPr>
          <a:xfrm>
            <a:off x="228600" y="6324600"/>
            <a:ext cx="23557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 smtClean="0">
                <a:hlinkClick r:id="rId3"/>
              </a:rPr>
              <a:t>http://www.miniature-earth.com/</a:t>
            </a:r>
            <a:r>
              <a:rPr lang="lv-LV" sz="1200" dirty="0" smtClean="0"/>
              <a:t> </a:t>
            </a:r>
            <a:endParaRPr lang="lv-LV" sz="12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685800"/>
            <a:ext cx="4876800" cy="59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lv-LV" sz="2800" b="1" i="1" cap="all" dirty="0" smtClean="0">
                <a:solidFill>
                  <a:srgbClr val="CC6600"/>
                </a:solidFill>
              </a:rPr>
              <a:t>..JA LATVIJA BŪTU CIEMS AR 100 IEDZĪVOTĀJIEM...</a:t>
            </a:r>
            <a:endParaRPr lang="lv-LV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3059832" cy="5361459"/>
          </a:xfrm>
        </p:spPr>
        <p:txBody>
          <a:bodyPr>
            <a:noAutofit/>
          </a:bodyPr>
          <a:lstStyle/>
          <a:p>
            <a:pPr marL="179388" indent="-179388">
              <a:buNone/>
            </a:pPr>
            <a:r>
              <a:rPr lang="lv-LV" sz="1500" b="1" dirty="0" smtClean="0"/>
              <a:t>DZIMUMS: </a:t>
            </a:r>
            <a:r>
              <a:rPr lang="en-US" sz="1500" dirty="0" smtClean="0"/>
              <a:t>5</a:t>
            </a:r>
            <a:r>
              <a:rPr lang="lv-LV" sz="1500" dirty="0" smtClean="0"/>
              <a:t>4</a:t>
            </a:r>
            <a:r>
              <a:rPr lang="en-US" sz="1500" dirty="0" smtClean="0"/>
              <a:t> </a:t>
            </a:r>
            <a:r>
              <a:rPr lang="lv-LV" sz="1500" dirty="0" smtClean="0"/>
              <a:t>– sievietes, 46 – vīrieši</a:t>
            </a:r>
          </a:p>
          <a:p>
            <a:pPr marL="179388" indent="-179388">
              <a:buNone/>
            </a:pPr>
            <a:r>
              <a:rPr lang="lv-LV" sz="1500" b="1" dirty="0" smtClean="0"/>
              <a:t>VECUMS: </a:t>
            </a:r>
            <a:r>
              <a:rPr lang="lv-LV" sz="1500" dirty="0" smtClean="0"/>
              <a:t>14 – bērni, 66 – pieaugušie darbspējas vecumā,  20 – pensionāri &gt;62</a:t>
            </a:r>
          </a:p>
          <a:p>
            <a:pPr marL="179388" indent="-179388">
              <a:buNone/>
            </a:pPr>
            <a:r>
              <a:rPr lang="lv-LV" sz="1500" b="1" dirty="0" smtClean="0"/>
              <a:t>RELIĢIJA: </a:t>
            </a:r>
            <a:r>
              <a:rPr lang="lv-LV" sz="1500" dirty="0" smtClean="0"/>
              <a:t>22 – luterāņi, 19 – katoļi, </a:t>
            </a:r>
            <a:r>
              <a:rPr lang="en-US" sz="1500" dirty="0" smtClean="0"/>
              <a:t>1</a:t>
            </a:r>
            <a:r>
              <a:rPr lang="lv-LV" sz="1500" dirty="0" smtClean="0"/>
              <a:t>6</a:t>
            </a:r>
            <a:r>
              <a:rPr lang="en-US" sz="1500" dirty="0" smtClean="0"/>
              <a:t> </a:t>
            </a:r>
            <a:r>
              <a:rPr lang="lv-LV" sz="1500" dirty="0" smtClean="0"/>
              <a:t>– pareizticīgie, 1</a:t>
            </a:r>
            <a:r>
              <a:rPr lang="en-US" sz="1500" dirty="0" smtClean="0"/>
              <a:t> </a:t>
            </a:r>
            <a:r>
              <a:rPr lang="lv-LV" sz="1500" dirty="0" smtClean="0"/>
              <a:t>– vecticībnieks, </a:t>
            </a:r>
            <a:r>
              <a:rPr lang="en-US" sz="1500" dirty="0" smtClean="0"/>
              <a:t>1</a:t>
            </a:r>
            <a:r>
              <a:rPr lang="lv-LV" sz="1500" dirty="0" smtClean="0"/>
              <a:t> – baptists </a:t>
            </a:r>
          </a:p>
          <a:p>
            <a:pPr marL="179388" indent="-179388">
              <a:buNone/>
            </a:pPr>
            <a:r>
              <a:rPr lang="lv-LV" sz="1500" b="1" dirty="0" smtClean="0"/>
              <a:t>NACIONALITĀTE: </a:t>
            </a:r>
            <a:r>
              <a:rPr lang="lv-LV" sz="1500" dirty="0" smtClean="0"/>
              <a:t>60 - latvieši, 28 – krievi, 4 - baltkrievi, </a:t>
            </a:r>
            <a:r>
              <a:rPr lang="en-US" sz="1500" dirty="0" smtClean="0"/>
              <a:t>3 </a:t>
            </a:r>
            <a:r>
              <a:rPr lang="lv-LV" sz="1500" dirty="0" smtClean="0"/>
              <a:t>– ukraiņi, 2 – poļi, 1 - lietuvietis, 1 – ebrejs, 1 - čigāns</a:t>
            </a:r>
          </a:p>
          <a:p>
            <a:pPr marL="179388" indent="-179388">
              <a:buNone/>
            </a:pPr>
            <a:r>
              <a:rPr lang="lv-LV" sz="1500" b="1" dirty="0" smtClean="0"/>
              <a:t>PILSONĪBA: </a:t>
            </a:r>
            <a:r>
              <a:rPr lang="lv-LV" sz="1500" dirty="0" smtClean="0"/>
              <a:t>83 – Latvijas pilsoņi, 15 – Latvijas nepilsoņi, 2 – Krievijas pilsoņi</a:t>
            </a:r>
            <a:endParaRPr lang="lv-LV" sz="1500" b="1" dirty="0" smtClean="0"/>
          </a:p>
          <a:p>
            <a:pPr marL="179388" indent="-179388">
              <a:buNone/>
            </a:pPr>
            <a:r>
              <a:rPr lang="lv-LV" sz="1500" b="1" dirty="0" smtClean="0"/>
              <a:t>IZGLĪTĪBA: </a:t>
            </a:r>
            <a:r>
              <a:rPr lang="lv-LV" sz="1500" dirty="0" smtClean="0"/>
              <a:t>12 – augstākā izglītība, </a:t>
            </a:r>
            <a:r>
              <a:rPr lang="en-US" sz="1500" dirty="0" smtClean="0"/>
              <a:t>17 </a:t>
            </a:r>
            <a:r>
              <a:rPr lang="lv-LV" sz="1500" dirty="0" smtClean="0"/>
              <a:t>– vidējā speciālā izglītība, 2</a:t>
            </a:r>
            <a:r>
              <a:rPr lang="en-US" sz="1500" dirty="0" smtClean="0"/>
              <a:t>7 </a:t>
            </a:r>
            <a:r>
              <a:rPr lang="lv-LV" sz="1500" dirty="0" smtClean="0"/>
              <a:t>– vidējā vispārējā izglītība, </a:t>
            </a:r>
            <a:r>
              <a:rPr lang="en-US" sz="1500" dirty="0" smtClean="0"/>
              <a:t>2</a:t>
            </a:r>
            <a:r>
              <a:rPr lang="lv-LV" sz="1500" dirty="0" smtClean="0"/>
              <a:t>3</a:t>
            </a:r>
            <a:r>
              <a:rPr lang="en-US" sz="1500" dirty="0" smtClean="0"/>
              <a:t> </a:t>
            </a:r>
            <a:r>
              <a:rPr lang="lv-LV" sz="1500" dirty="0" smtClean="0"/>
              <a:t>– pamatskolas izglītība, 7 – sākumskolas izglītība vai zemāka</a:t>
            </a:r>
          </a:p>
          <a:p>
            <a:pPr marL="179388" indent="-179388">
              <a:buNone/>
            </a:pPr>
            <a:r>
              <a:rPr lang="lv-LV" sz="1500" b="1" dirty="0" smtClean="0"/>
              <a:t>DZĪVES APSTĀKĻI: </a:t>
            </a:r>
            <a:r>
              <a:rPr lang="lv-LV" sz="1500" dirty="0" smtClean="0"/>
              <a:t>60 – dzīvo mājoklī, kas ir to privātīpašums, 40 – citas personas privātīpašumā, 26 – dzīvo vienas ģimenes mājā, 74 – daudzdzīvokļu mājā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B8C-DFAC-44E8-98DC-B3DE300E5FC1}" type="slidenum">
              <a:rPr lang="lv-LV" smtClean="0"/>
              <a:pPr/>
              <a:t>13</a:t>
            </a:fld>
            <a:endParaRPr lang="lv-LV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36712"/>
            <a:ext cx="3184710" cy="46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016" y="814908"/>
            <a:ext cx="2929984" cy="60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03848" y="6021288"/>
            <a:ext cx="2692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>
                <a:hlinkClick r:id="rId4"/>
              </a:rPr>
              <a:t>http://neogeo.lv/?p=6839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679457" cy="145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</p:spPr>
        <p:txBody>
          <a:bodyPr>
            <a:normAutofit/>
          </a:bodyPr>
          <a:lstStyle/>
          <a:p>
            <a:r>
              <a:rPr lang="lv-LV" sz="2700" b="1" i="1" cap="all" dirty="0" smtClean="0">
                <a:solidFill>
                  <a:schemeClr val="accent2">
                    <a:lumMod val="75000"/>
                  </a:schemeClr>
                </a:solidFill>
              </a:rPr>
              <a:t>..JA </a:t>
            </a:r>
            <a:r>
              <a:rPr lang="lv-LV" sz="2700" b="1" i="1" cap="all" dirty="0" err="1" smtClean="0">
                <a:solidFill>
                  <a:schemeClr val="accent2">
                    <a:lumMod val="75000"/>
                  </a:schemeClr>
                </a:solidFill>
              </a:rPr>
              <a:t>gulbenes</a:t>
            </a:r>
            <a:r>
              <a:rPr lang="lv-LV" sz="2700" b="1" i="1" cap="all" dirty="0" smtClean="0">
                <a:solidFill>
                  <a:schemeClr val="accent2">
                    <a:lumMod val="75000"/>
                  </a:schemeClr>
                </a:solidFill>
              </a:rPr>
              <a:t> novads BŪTU CIEMS AR 100 IEDZĪVOTĀJIEM...</a:t>
            </a:r>
            <a:endParaRPr lang="lv-LV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80928"/>
            <a:ext cx="4427984" cy="4277072"/>
          </a:xfrm>
        </p:spPr>
        <p:txBody>
          <a:bodyPr>
            <a:normAutofit fontScale="70000" lnSpcReduction="20000"/>
          </a:bodyPr>
          <a:lstStyle/>
          <a:p>
            <a:r>
              <a:rPr lang="lv-LV" b="1" dirty="0" smtClean="0"/>
              <a:t>DZIMUMS: </a:t>
            </a:r>
            <a:r>
              <a:rPr lang="lv-LV" dirty="0" smtClean="0"/>
              <a:t>..sievietes, .. vīrieši</a:t>
            </a:r>
          </a:p>
          <a:p>
            <a:r>
              <a:rPr lang="lv-LV" b="1" dirty="0" smtClean="0"/>
              <a:t>VECUMS: </a:t>
            </a:r>
            <a:r>
              <a:rPr lang="lv-LV" dirty="0" smtClean="0"/>
              <a:t>.. bērni, .. pieaugušie darbspējas vecumā, .. pensionāri</a:t>
            </a:r>
          </a:p>
          <a:p>
            <a:r>
              <a:rPr lang="lv-LV" b="1" dirty="0" smtClean="0"/>
              <a:t>RELIĢIJA: </a:t>
            </a:r>
            <a:r>
              <a:rPr lang="lv-LV" dirty="0" smtClean="0"/>
              <a:t>.. luterāņi, ..katoļi, .. pareizticīgie, .. vecticībnieki, .. baptisti, ...citi</a:t>
            </a:r>
          </a:p>
          <a:p>
            <a:r>
              <a:rPr lang="lv-LV" b="1" dirty="0" smtClean="0"/>
              <a:t>NACIONALITĀTE: </a:t>
            </a:r>
            <a:r>
              <a:rPr lang="lv-LV" dirty="0" smtClean="0"/>
              <a:t>.. latvieši, .. krievi, .. baltkrievi, .. ukraiņi, .. poļi, .. lietuvieši, ..ebreji, ..čigāni, ..citi</a:t>
            </a:r>
          </a:p>
          <a:p>
            <a:r>
              <a:rPr lang="lv-LV" b="1" dirty="0" smtClean="0"/>
              <a:t>PILSONĪBA: </a:t>
            </a:r>
            <a:r>
              <a:rPr lang="lv-LV" dirty="0" smtClean="0"/>
              <a:t>.. Latvijas pilsoņi, .. Latvijas nepilsoņi, ..Krievijas pilsoņi, .. citu valstu pilsoņi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B8C-DFAC-44E8-98DC-B3DE300E5FC1}" type="slidenum">
              <a:rPr lang="lv-LV" smtClean="0"/>
              <a:pPr/>
              <a:t>14</a:t>
            </a:fld>
            <a:endParaRPr lang="lv-LV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Sabiedrības forums                                                                                                PAŠVALDĪBA UN PASAULE    </a:t>
            </a:r>
            <a:endParaRPr lang="lv-LV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39241"/>
            <a:ext cx="4800601" cy="62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lv-LV" sz="1500" b="1" i="1" noProof="0" dirty="0" smtClean="0"/>
              <a:t>..kad sieviete Ņujorkā, ..vīrietis </a:t>
            </a:r>
            <a:r>
              <a:rPr lang="lv-LV" sz="1500" b="1" i="1" noProof="0" dirty="0" err="1" smtClean="0"/>
              <a:t>Hobartā</a:t>
            </a:r>
            <a:r>
              <a:rPr lang="lv-LV" sz="1500" b="1" i="1" noProof="0" dirty="0" smtClean="0"/>
              <a:t>, ..bērns Oslo, ..kanārijputniņš Milānā, ..pensionāre Peru, ..delfīns pie Madagaskaras krastiem..  ..visi bēdājas un priecājas par vienām un tām pašām lietām vienā un tai pašā laikā. </a:t>
            </a:r>
            <a:endParaRPr lang="lv-LV" sz="1500" b="1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B8C-DFAC-44E8-98DC-B3DE300E5FC1}" type="slidenum">
              <a:rPr lang="lv-LV" smtClean="0"/>
              <a:pPr/>
              <a:t>16</a:t>
            </a:fld>
            <a:endParaRPr lang="lv-LV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pic>
        <p:nvPicPr>
          <p:cNvPr id="1026" name="Picture 2" descr="http://www.leunig.com.au/images/recent-cartoons/globalisationcolou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84703"/>
            <a:ext cx="8719345" cy="6173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txBody>
          <a:bodyPr>
            <a:normAutofit/>
          </a:bodyPr>
          <a:lstStyle/>
          <a:p>
            <a:r>
              <a:rPr lang="lv-LV" b="1" dirty="0" err="1" smtClean="0">
                <a:solidFill>
                  <a:srgbClr val="7030A0"/>
                </a:solidFill>
              </a:rPr>
              <a:t>DAL</a:t>
            </a:r>
            <a:r>
              <a:rPr lang="lv-LV" b="1" dirty="0" err="1" smtClean="0">
                <a:solidFill>
                  <a:srgbClr val="00B050"/>
                </a:solidFill>
              </a:rPr>
              <a:t>īšanās</a:t>
            </a:r>
            <a:r>
              <a:rPr lang="lv-LV" dirty="0" smtClean="0"/>
              <a:t> un </a:t>
            </a:r>
            <a:r>
              <a:rPr lang="lv-LV" b="1" dirty="0" err="1" smtClean="0">
                <a:solidFill>
                  <a:srgbClr val="00B050"/>
                </a:solidFill>
              </a:rPr>
              <a:t>līdz</a:t>
            </a:r>
            <a:r>
              <a:rPr lang="lv-LV" b="1" dirty="0" err="1" smtClean="0">
                <a:solidFill>
                  <a:srgbClr val="7030A0"/>
                </a:solidFill>
              </a:rPr>
              <a:t>DAL</a:t>
            </a:r>
            <a:r>
              <a:rPr lang="lv-LV" b="1" dirty="0" err="1" smtClean="0">
                <a:solidFill>
                  <a:srgbClr val="00B050"/>
                </a:solidFill>
              </a:rPr>
              <a:t>ība</a:t>
            </a:r>
            <a:r>
              <a:rPr lang="lv-LV" dirty="0" smtClean="0"/>
              <a:t> </a:t>
            </a:r>
            <a:br>
              <a:rPr lang="lv-LV" dirty="0" smtClean="0"/>
            </a:br>
            <a:r>
              <a:rPr lang="lv-LV" dirty="0" smtClean="0"/>
              <a:t>nozīmīgajos procesos – būtiskākie vietējās kopienas attīstības virzītājspēki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 descr="C:\Users\inga\Dropbox\Amadea\Jaunā_dzīve_2013-4\LLF\glokalizācijas_metodoloģija\Kopienu_nedela_2014\fotos\thumb_shown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89200"/>
            <a:ext cx="6553200" cy="436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76800" y="4572000"/>
          <a:ext cx="3871882" cy="94299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71882"/>
              </a:tblGrid>
              <a:tr h="942996"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Reg. nr.: </a:t>
                      </a:r>
                      <a:r>
                        <a:rPr lang="lv-LV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40008001945</a:t>
                      </a:r>
                    </a:p>
                    <a:p>
                      <a:pPr algn="ctr"/>
                      <a:r>
                        <a:rPr lang="en-GB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Adres</a:t>
                      </a:r>
                      <a:r>
                        <a:rPr lang="lv-LV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lv-LV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Lapu iela 17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Inga\Pictures\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9216"/>
            <a:ext cx="4024826" cy="4715784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5500702"/>
          <a:ext cx="4143404" cy="92869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43404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lv-LV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NGA BELOUSA, PhD</a:t>
                      </a:r>
                    </a:p>
                    <a:p>
                      <a:pPr algn="ctr"/>
                      <a:r>
                        <a:rPr lang="lv-LV" sz="24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4"/>
                        </a:rPr>
                        <a:t>inga@zalabriviba.lv</a:t>
                      </a:r>
                      <a:r>
                        <a:rPr lang="lv-LV" sz="24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lv-LV" sz="24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inga\Dropbox\M4D_2015-2017\visual_identity\Zala_Briviba\zb_png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9600"/>
            <a:ext cx="3429000" cy="34290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lv-LV" b="1" cap="all" dirty="0" smtClean="0">
                <a:solidFill>
                  <a:srgbClr val="CC6600"/>
                </a:solidFill>
              </a:rPr>
              <a:t>ANO </a:t>
            </a:r>
            <a:r>
              <a:rPr lang="lv-LV" b="1" noProof="0" dirty="0" smtClean="0">
                <a:solidFill>
                  <a:srgbClr val="CC6600"/>
                </a:solidFill>
              </a:rPr>
              <a:t>Tūkstošgades attīstības mērķi</a:t>
            </a:r>
            <a:r>
              <a:rPr lang="lv-LV" noProof="0" dirty="0" smtClean="0"/>
              <a:t> </a:t>
            </a:r>
            <a:endParaRPr lang="lv-LV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B8C-DFAC-44E8-98DC-B3DE300E5FC1}" type="slidenum">
              <a:rPr lang="lv-LV" smtClean="0"/>
              <a:pPr/>
              <a:t>3</a:t>
            </a:fld>
            <a:endParaRPr lang="lv-L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616624" cy="537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940152" y="1052736"/>
            <a:ext cx="3024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49238">
              <a:buFont typeface="+mj-lt"/>
              <a:buAutoNum type="arabicPeriod"/>
            </a:pPr>
            <a:r>
              <a:rPr lang="lv-LV" b="1" dirty="0" smtClean="0"/>
              <a:t>Samazināt nabadzību; </a:t>
            </a:r>
          </a:p>
          <a:p>
            <a:pPr marL="263525" indent="-249238">
              <a:buFont typeface="+mj-lt"/>
              <a:buAutoNum type="arabicPeriod"/>
            </a:pPr>
            <a:r>
              <a:rPr lang="lv-LV" b="1" dirty="0" smtClean="0"/>
              <a:t>Nodrošināt visiem iedzīvotājiem pamatizglītību</a:t>
            </a:r>
            <a:r>
              <a:rPr lang="lv-LV" dirty="0" smtClean="0"/>
              <a:t>, kā arī iespēju iegūt vispārējo vidējo vai profesionālo vidējo izglītību; </a:t>
            </a:r>
          </a:p>
          <a:p>
            <a:pPr marL="263525" lvl="0" indent="-249238">
              <a:buFont typeface="+mj-lt"/>
              <a:buAutoNum type="arabicPeriod"/>
            </a:pPr>
            <a:r>
              <a:rPr lang="lv-LV" b="1" dirty="0" smtClean="0"/>
              <a:t>Nodrošināt vienādas iespējas sievietēm un vīriešiem</a:t>
            </a:r>
            <a:r>
              <a:rPr lang="lv-LV" dirty="0" smtClean="0"/>
              <a:t>; </a:t>
            </a:r>
          </a:p>
          <a:p>
            <a:pPr marL="263525" lvl="0" indent="-249238">
              <a:buFont typeface="+mj-lt"/>
              <a:buAutoNum type="arabicPeriod"/>
            </a:pPr>
            <a:r>
              <a:rPr lang="lv-LV" b="1" dirty="0" smtClean="0"/>
              <a:t>Mazināt bērnu mirstību; </a:t>
            </a:r>
          </a:p>
          <a:p>
            <a:pPr marL="263525" lvl="0" indent="-249238">
              <a:buFont typeface="+mj-lt"/>
              <a:buAutoNum type="arabicPeriod"/>
            </a:pPr>
            <a:r>
              <a:rPr lang="lv-LV" b="1" dirty="0" smtClean="0"/>
              <a:t>Uzlabot mātes veselību; </a:t>
            </a:r>
          </a:p>
          <a:p>
            <a:pPr marL="263525" lvl="0" indent="-249238">
              <a:buFont typeface="+mj-lt"/>
              <a:buAutoNum type="arabicPeriod"/>
            </a:pPr>
            <a:r>
              <a:rPr lang="lv-LV" b="1" dirty="0" smtClean="0"/>
              <a:t>Ierobežot HIV/AIDS, tuberkulozes un difterijas izplatību</a:t>
            </a:r>
            <a:r>
              <a:rPr lang="lv-LV" dirty="0" smtClean="0"/>
              <a:t>, kā arī citus novēršamus nāves cēloņus; </a:t>
            </a:r>
          </a:p>
          <a:p>
            <a:pPr marL="263525" lvl="0" indent="-249238">
              <a:buFont typeface="+mj-lt"/>
              <a:buAutoNum type="arabicPeriod"/>
            </a:pPr>
            <a:r>
              <a:rPr lang="lv-LV" b="1" dirty="0" smtClean="0"/>
              <a:t>Nodrošināt vides ilgtspēju</a:t>
            </a:r>
            <a:r>
              <a:rPr lang="lv-LV" dirty="0" smtClean="0"/>
              <a:t>; </a:t>
            </a:r>
          </a:p>
          <a:p>
            <a:pPr marL="263525" lvl="0" indent="-249238">
              <a:buFont typeface="+mj-lt"/>
              <a:buAutoNum type="arabicPeriod"/>
            </a:pPr>
            <a:r>
              <a:rPr lang="lv-LV" b="1" dirty="0" smtClean="0"/>
              <a:t>Palīdzēt cilvēkiem mazāk attīstītajās valstīs </a:t>
            </a:r>
            <a:r>
              <a:rPr lang="lv-LV" dirty="0" smtClean="0"/>
              <a:t>(attīstības sadarbība).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533400"/>
            <a:ext cx="2895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hlinkClick r:id="rId2"/>
              </a:rPr>
              <a:t>http://worldsbestnews.dk/english/mdg-race/</a:t>
            </a:r>
            <a:r>
              <a:rPr lang="lv-LV" sz="2000" dirty="0" smtClean="0"/>
              <a:t>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5806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2843808" cy="2276872"/>
          </a:xfrm>
        </p:spPr>
        <p:txBody>
          <a:bodyPr>
            <a:normAutofit/>
          </a:bodyPr>
          <a:lstStyle/>
          <a:p>
            <a:r>
              <a:rPr lang="lv-LV" b="1" noProof="0" dirty="0" smtClean="0">
                <a:solidFill>
                  <a:srgbClr val="CC6600"/>
                </a:solidFill>
              </a:rPr>
              <a:t>Ilgtspējīgas attīstības mērķi</a:t>
            </a:r>
            <a:r>
              <a:rPr lang="lv-LV" noProof="0" dirty="0" smtClean="0"/>
              <a:t> </a:t>
            </a:r>
            <a:endParaRPr lang="lv-LV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B8C-DFAC-44E8-98DC-B3DE300E5FC1}" type="slidenum">
              <a:rPr lang="lv-LV" smtClean="0"/>
              <a:pPr/>
              <a:t>5</a:t>
            </a:fld>
            <a:endParaRPr lang="lv-LV"/>
          </a:p>
        </p:txBody>
      </p:sp>
      <p:pic>
        <p:nvPicPr>
          <p:cNvPr id="7" name="Picture 6" descr="C:\Users\inga\Desktop\globala_gaisma\global_goals_atteli\GIM_l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63722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140969"/>
            <a:ext cx="9144000" cy="37170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Nabadzības novēršana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Bada novēršana un ilgtspējīga lauksaimniecība 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Veselība 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Kvalitatīva izglītība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Dzimumu vienlīdzība un sieviešu un meiteņu tiesības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Ūdens nodrošinājums un piemēroti sanitārie apstākļi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Ilgtspējīga atjaunojamā enerģija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Ekonomiskā izaugsme un nodarbinātība 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Inovācijas un infrastruktūra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Nevienlīdzības samazināšana 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Ilgtspējīgas pilsētas un kopienas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Atbildīgs patēriņš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Planētas aizsardzība un klimata pārmaiņas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Okeāna , jūras un to resursu aizsardzība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Ekosistēmas un to aizsardzība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Miers un taisnīgums - likuma vara, efektīvas institūcijas un mierīgas, iekļaujošas sabiedrības</a:t>
            </a:r>
            <a:endParaRPr lang="en-US" sz="19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lv-LV" sz="1900" b="1" dirty="0" smtClean="0"/>
              <a:t>Globālā partnerība un sadarbība mērķu īstenošanai</a:t>
            </a:r>
            <a:endParaRPr 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1431"/>
            <a:ext cx="9668328" cy="683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inga\Dropbox\M4D_2015-2017\globala_gaisma\global_goals_atteli\01_tgg_primary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33600"/>
            <a:ext cx="41148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lv-LV" b="1" i="1" dirty="0" smtClean="0">
                <a:solidFill>
                  <a:schemeClr val="accent6">
                    <a:lumMod val="75000"/>
                  </a:schemeClr>
                </a:solidFill>
              </a:rPr>
              <a:t>Kā </a:t>
            </a:r>
            <a:r>
              <a:rPr lang="lv-LV" b="1" i="1" dirty="0" smtClean="0">
                <a:solidFill>
                  <a:schemeClr val="accent3">
                    <a:lumMod val="75000"/>
                  </a:schemeClr>
                </a:solidFill>
              </a:rPr>
              <a:t>Globālos Mērķus </a:t>
            </a:r>
            <a:r>
              <a:rPr lang="lv-LV" b="1" i="1" dirty="0" smtClean="0">
                <a:solidFill>
                  <a:schemeClr val="accent6">
                    <a:lumMod val="75000"/>
                  </a:schemeClr>
                </a:solidFill>
              </a:rPr>
              <a:t>padarīt pievilcīgus un saistītus ar mūsu ikdienas dzīvi?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410200" cy="441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v-LV" b="1" i="1" dirty="0" smtClean="0"/>
              <a:t>Vai mūsu paaudze būs:</a:t>
            </a:r>
            <a:endParaRPr lang="en-US" dirty="0" smtClean="0"/>
          </a:p>
          <a:p>
            <a:pPr lvl="0"/>
            <a:r>
              <a:rPr lang="lv-LV" b="1" i="1" dirty="0" smtClean="0"/>
              <a:t>pirmā, kas pasaulē ievērojami </a:t>
            </a:r>
            <a:r>
              <a:rPr lang="lv-LV" b="1" i="1" u="sng" dirty="0" smtClean="0">
                <a:solidFill>
                  <a:srgbClr val="FF0000"/>
                </a:solidFill>
              </a:rPr>
              <a:t>mazinājusi nabadzību</a:t>
            </a:r>
            <a:r>
              <a:rPr lang="lv-LV" b="1" i="1" dirty="0" smtClean="0"/>
              <a:t>, </a:t>
            </a:r>
            <a:endParaRPr lang="en-US" dirty="0" smtClean="0"/>
          </a:p>
          <a:p>
            <a:pPr lvl="0"/>
            <a:r>
              <a:rPr lang="lv-LV" b="1" i="1" dirty="0" smtClean="0"/>
              <a:t>mērķtiecīgākā cilvēces vēsturē, kas </a:t>
            </a:r>
            <a:r>
              <a:rPr lang="lv-LV" b="1" i="1" u="sng" dirty="0" smtClean="0">
                <a:solidFill>
                  <a:srgbClr val="FFC000"/>
                </a:solidFill>
              </a:rPr>
              <a:t>izskaudusi netaisnību un nevienlīdzību</a:t>
            </a:r>
            <a:r>
              <a:rPr lang="lv-LV" b="1" i="1" dirty="0" smtClean="0"/>
              <a:t>,</a:t>
            </a:r>
            <a:endParaRPr lang="en-US" dirty="0" smtClean="0"/>
          </a:p>
          <a:p>
            <a:r>
              <a:rPr lang="lv-LV" b="1" i="1" dirty="0" smtClean="0"/>
              <a:t>pēdējā, ko apdraudēs </a:t>
            </a:r>
            <a:r>
              <a:rPr lang="lv-LV" b="1" i="1" u="sng" dirty="0" smtClean="0">
                <a:solidFill>
                  <a:srgbClr val="00B050"/>
                </a:solidFill>
              </a:rPr>
              <a:t>klimata pārmaiņas</a:t>
            </a:r>
            <a:r>
              <a:rPr lang="lv-LV" b="1" i="1" dirty="0" smtClean="0"/>
              <a:t>? </a:t>
            </a:r>
          </a:p>
          <a:p>
            <a:endParaRPr lang="lv-LV" b="1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4190999"/>
          </a:xfrm>
        </p:spPr>
        <p:txBody>
          <a:bodyPr>
            <a:noAutofit/>
          </a:bodyPr>
          <a:lstStyle/>
          <a:p>
            <a:r>
              <a:rPr lang="lv-LV" sz="3200" dirty="0" smtClean="0"/>
              <a:t>Afrikāņu sakāmvārds: </a:t>
            </a:r>
            <a:br>
              <a:rPr lang="lv-LV" sz="3200" dirty="0" smtClean="0"/>
            </a:br>
            <a:r>
              <a:rPr lang="lv-LV" sz="3200" b="1" dirty="0" smtClean="0">
                <a:solidFill>
                  <a:srgbClr val="00B050"/>
                </a:solidFill>
              </a:rPr>
              <a:t>Ja gribi iet ātri - ej viens, </a:t>
            </a:r>
            <a:br>
              <a:rPr lang="lv-LV" sz="3200" b="1" dirty="0" smtClean="0">
                <a:solidFill>
                  <a:srgbClr val="00B050"/>
                </a:solidFill>
              </a:rPr>
            </a:br>
            <a:r>
              <a:rPr lang="lv-LV" sz="3200" b="1" dirty="0" smtClean="0">
                <a:solidFill>
                  <a:srgbClr val="00B050"/>
                </a:solidFill>
              </a:rPr>
              <a:t>bet ja vēlies aiziet tālu - ej kopā ar citiem. </a:t>
            </a:r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2800" i="1" dirty="0" smtClean="0"/>
              <a:t>Pašreizējie globālie izaicinājumi mūs rosina uz plašā skatījumā balstītu ātru reakciju. </a:t>
            </a:r>
            <a:br>
              <a:rPr lang="lv-LV" sz="2800" i="1" dirty="0" smtClean="0"/>
            </a:br>
            <a:r>
              <a:rPr lang="lv-LV" sz="2800" i="1" dirty="0" smtClean="0"/>
              <a:t>Tas nozīmē, ir jāatrod veids, kur iešana ātri un vēlme aiziet tālu nav abpusēji izslēdzoši varianti. </a:t>
            </a:r>
            <a:endParaRPr lang="en-US" sz="2800" i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524000"/>
          </a:xfrm>
        </p:spPr>
        <p:txBody>
          <a:bodyPr/>
          <a:lstStyle/>
          <a:p>
            <a:r>
              <a:rPr lang="lv-LV" dirty="0" smtClean="0">
                <a:solidFill>
                  <a:srgbClr val="7030A0"/>
                </a:solidFill>
              </a:rPr>
              <a:t>Paldies par līdzdalību!</a:t>
            </a:r>
          </a:p>
          <a:p>
            <a:r>
              <a:rPr lang="lv-LV" dirty="0" smtClean="0">
                <a:solidFill>
                  <a:srgbClr val="7030A0"/>
                </a:solidFill>
              </a:rPr>
              <a:t>Inga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Manas darbības konteksti / telpas</a:t>
            </a:r>
            <a:r>
              <a:rPr lang="lv-LV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mērogi</a:t>
            </a:r>
            <a:endParaRPr lang="lv-LV" b="1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B8C-DFAC-44E8-98DC-B3DE300E5FC1}" type="slidenum">
              <a:rPr lang="lv-LV" smtClean="0"/>
              <a:pPr/>
              <a:t>9</a:t>
            </a:fld>
            <a:endParaRPr lang="lv-LV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26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572000"/>
            <a:ext cx="9144000" cy="3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PASAULES / GLOBĀLAIS </a:t>
            </a:r>
            <a:r>
              <a:rPr lang="lv-LV" sz="1600" b="1" dirty="0" smtClean="0">
                <a:latin typeface="+mj-lt"/>
                <a:ea typeface="+mj-ea"/>
                <a:cs typeface="+mj-cs"/>
              </a:rPr>
              <a:t>– </a:t>
            </a:r>
            <a:r>
              <a:rPr lang="lv-LV" sz="1600" b="1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EIROPAS / REĢIONĀLAIS </a:t>
            </a:r>
            <a:r>
              <a:rPr lang="lv-LV" sz="1600" b="1" dirty="0" smtClean="0">
                <a:latin typeface="+mj-lt"/>
                <a:ea typeface="+mj-ea"/>
                <a:cs typeface="+mj-cs"/>
              </a:rPr>
              <a:t>– </a:t>
            </a:r>
            <a:r>
              <a:rPr lang="lv-LV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LATVIJAS / NACIONĀLAIS </a:t>
            </a:r>
            <a:r>
              <a:rPr lang="lv-LV" sz="1600" b="1" dirty="0" smtClean="0">
                <a:latin typeface="+mj-lt"/>
                <a:ea typeface="+mj-ea"/>
                <a:cs typeface="+mj-cs"/>
              </a:rPr>
              <a:t>– </a:t>
            </a:r>
            <a:r>
              <a:rPr lang="lv-LV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VIETĒJĀS KOPIENAS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5105400"/>
            <a:ext cx="889248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4400" i="1" dirty="0" smtClean="0">
                <a:latin typeface="+mj-lt"/>
                <a:ea typeface="+mj-ea"/>
                <a:cs typeface="+mj-cs"/>
              </a:rPr>
              <a:t>Uz vienas ielas cita citai blakus ir izvietojušās trīs apavu darbnīcas. Pirmajai uz izkārtnes ir uzrakstīts: “</a:t>
            </a:r>
            <a:r>
              <a:rPr lang="lv-LV" sz="4400" b="1" i="1" dirty="0" smtClean="0">
                <a:latin typeface="+mj-lt"/>
                <a:ea typeface="+mj-ea"/>
                <a:cs typeface="+mj-cs"/>
              </a:rPr>
              <a:t>Labākais kurpnieks valstī</a:t>
            </a:r>
            <a:r>
              <a:rPr lang="lv-LV" sz="4400" i="1" dirty="0" smtClean="0">
                <a:latin typeface="+mj-lt"/>
                <a:ea typeface="+mj-ea"/>
                <a:cs typeface="+mj-cs"/>
              </a:rPr>
              <a:t>”. Otrajai uz izkārtnes uzraksts: “</a:t>
            </a:r>
            <a:r>
              <a:rPr lang="lv-LV" sz="4400" b="1" i="1" dirty="0" smtClean="0">
                <a:latin typeface="+mj-lt"/>
                <a:ea typeface="+mj-ea"/>
                <a:cs typeface="+mj-cs"/>
              </a:rPr>
              <a:t>Labākais kurpnieks pasaulē</a:t>
            </a:r>
            <a:r>
              <a:rPr lang="lv-LV" sz="4400" i="1" dirty="0" smtClean="0">
                <a:latin typeface="+mj-lt"/>
                <a:ea typeface="+mj-ea"/>
                <a:cs typeface="+mj-cs"/>
              </a:rPr>
              <a:t>”. Trešajai – “</a:t>
            </a:r>
            <a:r>
              <a:rPr lang="lv-LV" sz="4400" b="1" i="1" dirty="0" smtClean="0">
                <a:latin typeface="+mj-lt"/>
                <a:ea typeface="+mj-ea"/>
                <a:cs typeface="+mj-cs"/>
              </a:rPr>
              <a:t>Labākais kurpnieks šajā ielā</a:t>
            </a:r>
            <a:r>
              <a:rPr lang="lv-LV" sz="4400" i="1" dirty="0" smtClean="0">
                <a:latin typeface="+mj-lt"/>
                <a:ea typeface="+mj-ea"/>
                <a:cs typeface="+mj-cs"/>
              </a:rPr>
              <a:t>”.  </a:t>
            </a:r>
            <a:r>
              <a:rPr lang="lv-LV" sz="4400" b="1" dirty="0" smtClean="0">
                <a:solidFill>
                  <a:srgbClr val="CC6600"/>
                </a:solidFill>
                <a:latin typeface="+mj-lt"/>
                <a:ea typeface="+mj-ea"/>
                <a:cs typeface="+mj-cs"/>
                <a:sym typeface="Wingdings"/>
              </a:rPr>
              <a:t></a:t>
            </a:r>
            <a:endParaRPr kumimoji="0" lang="lv-LV" sz="4400" b="1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6064"/>
          </a:xfrm>
        </p:spPr>
        <p:txBody>
          <a:bodyPr>
            <a:noAutofit/>
          </a:bodyPr>
          <a:lstStyle/>
          <a:p>
            <a:r>
              <a:rPr lang="lv-LV" sz="2800" b="1" i="1" dirty="0" smtClean="0"/>
              <a:t>Kas tev no tā, ko tu dari, PATĪK un </a:t>
            </a:r>
            <a:r>
              <a:rPr lang="lv-LV" sz="2800" b="1" i="1" cap="all" dirty="0" smtClean="0"/>
              <a:t>izdodas vislabāk</a:t>
            </a:r>
            <a:r>
              <a:rPr lang="lv-LV" sz="2800" b="1" i="1" dirty="0" smtClean="0"/>
              <a:t>? </a:t>
            </a:r>
            <a:endParaRPr lang="lv-LV" sz="2800" b="1" i="1" noProof="0" dirty="0" smtClean="0"/>
          </a:p>
        </p:txBody>
      </p:sp>
      <p:sp>
        <p:nvSpPr>
          <p:cNvPr id="3" name="Taisnstūris 2"/>
          <p:cNvSpPr/>
          <p:nvPr/>
        </p:nvSpPr>
        <p:spPr>
          <a:xfrm>
            <a:off x="0" y="1524000"/>
            <a:ext cx="9147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4163">
              <a:buFont typeface="Arial" panose="020B0604020202020204" pitchFamily="34" charset="0"/>
              <a:buChar char="•"/>
            </a:pPr>
            <a:r>
              <a:rPr lang="lv-LV" sz="2800" b="1" i="1" dirty="0" smtClean="0"/>
              <a:t>Ko </a:t>
            </a:r>
            <a:r>
              <a:rPr lang="lv-LV" sz="2800" b="1" i="1" u="sng" dirty="0" smtClean="0"/>
              <a:t>šī darbošanās </a:t>
            </a:r>
            <a:r>
              <a:rPr lang="lv-LV" sz="2800" b="1" i="1" cap="all" dirty="0" smtClean="0"/>
              <a:t>DOD </a:t>
            </a:r>
            <a:r>
              <a:rPr lang="lv-LV" sz="2800" b="1" i="1" dirty="0" smtClean="0"/>
              <a:t>vai</a:t>
            </a:r>
            <a:r>
              <a:rPr lang="lv-LV" sz="2800" b="1" i="1" cap="all" dirty="0" smtClean="0"/>
              <a:t> VARĒTU DOT </a:t>
            </a:r>
            <a:r>
              <a:rPr lang="lv-LV" sz="2800" b="1" i="1" dirty="0" smtClean="0"/>
              <a:t>vietējai kopienai </a:t>
            </a:r>
            <a:r>
              <a:rPr lang="lv-LV" sz="2800" b="1" i="1" dirty="0"/>
              <a:t>/ </a:t>
            </a:r>
            <a:r>
              <a:rPr lang="lv-LV" sz="2800" b="1" i="1" dirty="0" smtClean="0"/>
              <a:t>Latvijai </a:t>
            </a:r>
            <a:r>
              <a:rPr lang="lv-LV" sz="2800" b="1" i="1" dirty="0"/>
              <a:t>/ </a:t>
            </a:r>
            <a:r>
              <a:rPr lang="lv-LV" sz="2800" b="1" i="1" dirty="0" smtClean="0"/>
              <a:t>Eiropai </a:t>
            </a:r>
            <a:r>
              <a:rPr lang="lv-LV" sz="2800" b="1" i="1" dirty="0"/>
              <a:t>/ </a:t>
            </a:r>
            <a:r>
              <a:rPr lang="lv-LV" sz="2800" b="1" i="1" dirty="0" smtClean="0"/>
              <a:t>pasaulei?</a:t>
            </a:r>
            <a:endParaRPr lang="lv-LV" sz="2800" b="1" i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Sabiedrības forums                                                                                                PAŠVALDĪBA UN PASAULE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1051</Words>
  <Application>Microsoft Office PowerPoint</Application>
  <PresentationFormat>Slaidrāde ekrānā (4:3)</PresentationFormat>
  <Paragraphs>138</Paragraphs>
  <Slides>17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Sabiedrības forums "PAŠVALDĪBA UN PASAULE“   Interaktīva diskusija  Pašvaldības rīcības jauno ilgtspējīgas  attīstības mērķu īstenošanai vietējā kopienā</vt:lpstr>
      <vt:lpstr>PowerPoint prezentācija</vt:lpstr>
      <vt:lpstr>ANO Tūkstošgades attīstības mērķi </vt:lpstr>
      <vt:lpstr>PowerPoint prezentācija</vt:lpstr>
      <vt:lpstr>Ilgtspējīgas attīstības mērķi </vt:lpstr>
      <vt:lpstr>PowerPoint prezentācija</vt:lpstr>
      <vt:lpstr>Kā Globālos Mērķus padarīt pievilcīgus un saistītus ar mūsu ikdienas dzīvi? </vt:lpstr>
      <vt:lpstr>Afrikāņu sakāmvārds:  Ja gribi iet ātri - ej viens,  bet ja vēlies aiziet tālu - ej kopā ar citiem.   Pašreizējie globālie izaicinājumi mūs rosina uz plašā skatījumā balstītu ātru reakciju.  Tas nozīmē, ir jāatrod veids, kur iešana ātri un vēlme aiziet tālu nav abpusēji izslēdzoši varianti. </vt:lpstr>
      <vt:lpstr>Manas darbības konteksti / telpas mērogi</vt:lpstr>
      <vt:lpstr>Aktualitātes katrā kontekstā</vt:lpstr>
      <vt:lpstr>Globālais ciems</vt:lpstr>
      <vt:lpstr>..JA PASAULE BŪTU CIEMS AR 100 IEDZĪVOTĀJIEM...</vt:lpstr>
      <vt:lpstr>..JA LATVIJA BŪTU CIEMS AR 100 IEDZĪVOTĀJIEM...</vt:lpstr>
      <vt:lpstr>..JA gulbenes novads BŪTU CIEMS AR 100 IEDZĪVOTĀJIEM...</vt:lpstr>
      <vt:lpstr>PowerPoint prezentācija</vt:lpstr>
      <vt:lpstr>..kad sieviete Ņujorkā, ..vīrietis Hobartā, ..bērns Oslo, ..kanārijputniņš Milānā, ..pensionāre Peru, ..delfīns pie Madagaskaras krastiem..  ..visi bēdājas un priecājas par vienām un tām pašām lietām vienā un tai pašā laikā. </vt:lpstr>
      <vt:lpstr>DALīšanās un līdzDALība  nozīmīgajos procesos – būtiskākie vietējās kopienas attīstības virzītājspēki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Sabiedrības forums  Globālā bibliotēka </dc:title>
  <dc:creator>amadea</dc:creator>
  <cp:lastModifiedBy>Daiga Muktupāvela</cp:lastModifiedBy>
  <cp:revision>90</cp:revision>
  <dcterms:created xsi:type="dcterms:W3CDTF">2006-08-16T00:00:00Z</dcterms:created>
  <dcterms:modified xsi:type="dcterms:W3CDTF">2016-04-20T05:49:20Z</dcterms:modified>
</cp:coreProperties>
</file>