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6455-979D-4C77-81CE-5BC93C0CD15B}" type="datetimeFigureOut">
              <a:rPr lang="lv-LV" smtClean="0"/>
              <a:t>2015.03.20.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9919-3981-4DA9-83C2-54CCA563B2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36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Ieteicamie fragmenti,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 izmantot no otrā video: </a:t>
            </a:r>
          </a:p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22:00-23:15</a:t>
            </a:r>
          </a:p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29:40-32</a:t>
            </a:r>
          </a:p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34:10-34:46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9919-3981-4DA9-83C2-54CCA563B241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746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18000">
              <a:srgbClr val="D49E6C">
                <a:alpha val="0"/>
              </a:srgbClr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C9AF-362D-47B4-96C8-B998B102403C}" type="datetimeFigureOut">
              <a:rPr lang="lv-LV" smtClean="0"/>
              <a:pPr/>
              <a:t>2015.03.20.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6A886-C45E-4992-ABBF-B092368D3042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http://www.barry-callebaut.com/cms_files/N-1529-enImg2.jpg" TargetMode="External"/><Relationship Id="rId18" Type="http://schemas.openxmlformats.org/officeDocument/2006/relationships/image" Target="../media/image18.jpeg"/><Relationship Id="rId3" Type="http://schemas.openxmlformats.org/officeDocument/2006/relationships/image" Target="http://www.daintreeestates.com/images/cocoa_pod_on_tree.jpg" TargetMode="External"/><Relationship Id="rId21" Type="http://schemas.openxmlformats.org/officeDocument/2006/relationships/image" Target="http://www.freewebs.com/whytestarline/Charlie%20Chilly%20and%20Triple.JPG" TargetMode="External"/><Relationship Id="rId7" Type="http://schemas.openxmlformats.org/officeDocument/2006/relationships/image" Target="http://www.barry-callebaut.com/cms_files/N-1523-enImg2.jpg" TargetMode="External"/><Relationship Id="rId12" Type="http://schemas.openxmlformats.org/officeDocument/2006/relationships/image" Target="../media/image15.jpeg"/><Relationship Id="rId17" Type="http://schemas.openxmlformats.org/officeDocument/2006/relationships/image" Target="http://www.divinechocolate.com/uk/sites/default/files/styles/half-width/public/img/factory---man-testing-choco_0.jpg?itok=KqRhpnT6" TargetMode="External"/><Relationship Id="rId2" Type="http://schemas.openxmlformats.org/officeDocument/2006/relationships/image" Target="../media/image10.jpeg"/><Relationship Id="rId16" Type="http://schemas.openxmlformats.org/officeDocument/2006/relationships/image" Target="../media/image17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http://www.barry-callebaut.com/cms_files/N-1529-enImg1.jpg" TargetMode="External"/><Relationship Id="rId5" Type="http://schemas.openxmlformats.org/officeDocument/2006/relationships/image" Target="http://listengirlfriends.files.wordpress.com/2013/02/haiti_blog_cocoa.jpg" TargetMode="External"/><Relationship Id="rId15" Type="http://schemas.openxmlformats.org/officeDocument/2006/relationships/image" Target="http://www.barry-callebaut.com/cms_files/N-1530-enImg2.jpg" TargetMode="External"/><Relationship Id="rId10" Type="http://schemas.openxmlformats.org/officeDocument/2006/relationships/image" Target="../media/image14.jpeg"/><Relationship Id="rId19" Type="http://schemas.openxmlformats.org/officeDocument/2006/relationships/image" Target="http://img.photobucket.com/albums/v223/Liz-ONBC/ONBC/mold.jpg" TargetMode="External"/><Relationship Id="rId4" Type="http://schemas.openxmlformats.org/officeDocument/2006/relationships/image" Target="../media/image11.jpeg"/><Relationship Id="rId9" Type="http://schemas.openxmlformats.org/officeDocument/2006/relationships/image" Target="http://nourishmylife.files.wordpress.com/2013/04/img_5948.jpg" TargetMode="External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xgksNIHQP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7Vfbv6hNe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v.makechocolatefair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624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U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085" y="285750"/>
            <a:ext cx="1130979" cy="7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-orig-nov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871" y="116632"/>
            <a:ext cx="1598585" cy="11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logo color fons bla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49280"/>
            <a:ext cx="223794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logo-640b0f-120x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877272"/>
            <a:ext cx="10441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_colo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5672" y="5740171"/>
            <a:ext cx="1398816" cy="100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12677" y="5982379"/>
            <a:ext cx="7127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lv-LV" sz="1200" b="1" dirty="0">
                <a:ea typeface="Calibri" pitchFamily="34" charset="0"/>
                <a:cs typeface="Times New Roman" pitchFamily="18" charset="0"/>
              </a:rPr>
              <a:t>Projekts „Globālās izglītības sabiedrības veidošana”</a:t>
            </a:r>
            <a:r>
              <a:rPr lang="lv-LV" sz="1200" dirty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 </a:t>
            </a:r>
            <a:endParaRPr lang="lv-LV" sz="12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lv-LV" sz="1200" dirty="0">
                <a:ea typeface="Calibri" pitchFamily="34" charset="0"/>
                <a:cs typeface="Times New Roman" pitchFamily="18" charset="0"/>
              </a:rPr>
              <a:t>Līguma </a:t>
            </a:r>
            <a:r>
              <a:rPr lang="lv-LV" sz="1200" dirty="0" err="1" smtClean="0">
                <a:ea typeface="Calibri" pitchFamily="34" charset="0"/>
                <a:cs typeface="Times New Roman" pitchFamily="18" charset="0"/>
              </a:rPr>
              <a:t>Nr.DCI-NSAED</a:t>
            </a:r>
            <a:r>
              <a:rPr lang="lv-LV" sz="1200" dirty="0" smtClean="0">
                <a:ea typeface="Calibri" pitchFamily="34" charset="0"/>
                <a:cs typeface="Times New Roman" pitchFamily="18" charset="0"/>
              </a:rPr>
              <a:t>/2012/287-929</a:t>
            </a:r>
            <a:endParaRPr lang="lv-LV" sz="1200" dirty="0"/>
          </a:p>
          <a:p>
            <a:pPr eaLnBrk="0" hangingPunct="0"/>
            <a:r>
              <a:rPr lang="lv-LV" sz="800" dirty="0" smtClean="0"/>
              <a:t>                                                          Šis </a:t>
            </a:r>
            <a:r>
              <a:rPr lang="lv-LV" sz="800" dirty="0"/>
              <a:t>projekts tiek finansēts ar Eiropas Savienības atbalstu</a:t>
            </a:r>
            <a:r>
              <a:rPr lang="lv-LV" sz="1200" dirty="0"/>
              <a:t>          </a:t>
            </a:r>
          </a:p>
          <a:p>
            <a:pPr algn="ctr" eaLnBrk="0" hangingPunct="0"/>
            <a:endParaRPr lang="lv-LV" sz="1200" dirty="0"/>
          </a:p>
        </p:txBody>
      </p:sp>
      <p:sp>
        <p:nvSpPr>
          <p:cNvPr id="11" name="Taisnstūris 10"/>
          <p:cNvSpPr/>
          <p:nvPr/>
        </p:nvSpPr>
        <p:spPr>
          <a:xfrm>
            <a:off x="1475656" y="2132856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4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Šokolādes ceļš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436510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Nodarbības vadītājs: Sandris </a:t>
            </a:r>
            <a:r>
              <a:rPr lang="lv-LV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Rakauskis</a:t>
            </a:r>
            <a:endParaRPr lang="lv-LV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6336704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 Tu zini par šokolādi?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Cik daudz šokolādes gadā vidēji apēd eiropietis?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9,8 kg.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5,2 kg.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8,8 kg.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3,5 kg. </a:t>
            </a:r>
            <a:endParaRPr lang="lv-LV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4452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8, 8 kg. Visvairāk šokolādes apēd Šveicē, kur viens cilvēks gadā apēd 9,9 kilogramus.</a:t>
            </a:r>
            <a:endParaRPr lang="lv-LV" sz="2400" i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6336704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 Tu zini par šokolādi?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Kuras ir divas vadošās kakao ražotājvalstis pasaulē?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Brazīlija un Kolumbija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Ekvadora un Kostarika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Nigērija un Kamerūna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Kotdivuāra un Gana</a:t>
            </a:r>
            <a:endParaRPr lang="lv-LV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4452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Kotdivuāra un Gana</a:t>
            </a:r>
            <a:endParaRPr lang="lv-LV" sz="2400" i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6336704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 Tu zini par šokolādi?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Kādas svarīgas minerālvielas atrodamas šokolādē noderīgos daudzumos?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Magnijs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Dzelzs un varš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Hroms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Cinks</a:t>
            </a:r>
            <a:endParaRPr lang="lv-LV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4452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Visas atbildes patiesas! Šokolāde satur arī </a:t>
            </a:r>
            <a:r>
              <a:rPr lang="sv-SE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vielas, kas kavē šūnu novecošanās procesus</a:t>
            </a:r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lv-LV" sz="2400" i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6336704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 Tu zini par šokolādi?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Kuri divi uzņēmumi ir lielākie šokolādes ražotāji pasaulē?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v-LV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Nestle</a:t>
            </a:r>
            <a:endParaRPr lang="lv-LV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v-LV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Lindt</a:t>
            </a:r>
            <a:endParaRPr lang="lv-LV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Mars</a:t>
            </a:r>
            <a:endParaRPr lang="lv-LV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v-LV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Mondelez</a:t>
            </a:r>
            <a:endParaRPr lang="lv-LV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6" name="Picture 2" descr="http://g-ecx.images-amazon.com/images/G/01/aplus/detail-page/B002RBOCD6_Lindt_excellence_chocolat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068960"/>
            <a:ext cx="2097869" cy="1944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1508" name="Picture 4" descr="https://encrypted-tbn2.gstatic.com/images?q=tbn:ANd9GcTpYsVE9y6MAfTP3mT_4wpE2OLwD08BePvTVQ9SqBRkRtg-6P7bJmyy301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53136"/>
            <a:ext cx="2752725" cy="16573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6336704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 Tu zini par šokolādi?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Kādi ir šokolādes veidi?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Baltā un tumšā šokolāde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Tumšā šokolāde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Baltā, piena šokolāde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Baltā, tumšā un piena šokolāde</a:t>
            </a:r>
            <a:endParaRPr lang="lv-LV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4452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Baltā, tumšā un piena šokolāde. Baltā šokolāde vienīgā nesatur kakao masu.</a:t>
            </a:r>
            <a:endParaRPr lang="lv-LV" sz="2400" i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6336704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 Tu zini par šokolādi?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Kura tiek uzskatīta par mūsdienu kakao industrijas visapkaunojošāko problēmu?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Slikta produktu izvēle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Šokolādes kvalitāte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Bērnu darbs kakao plantācijās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Šokolādes augstā cena</a:t>
            </a:r>
            <a:endParaRPr lang="lv-LV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4452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Bērnu darbs kakao plantācijās</a:t>
            </a:r>
            <a:endParaRPr lang="lv-LV" sz="2400" i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650" name="Picture 2" descr="http://spi4uk.itvnet.lv/upload/articles/31/316455/images/6-Svarigas-Lietas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30480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6336704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 Tu zini par šokolādi?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 Ko nozīmē </a:t>
            </a:r>
            <a:r>
              <a:rPr lang="lv-LV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Fairtrade</a:t>
            </a:r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zīme uz šokolādes tāfelītes?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Akcijas cena šokolādei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Netiek izmantots bērnu darbs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Šokolāde ražota mājas apstākļos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Taisnīga kakao cena</a:t>
            </a:r>
            <a:endParaRPr lang="lv-LV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4452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Taisnīga kakao cena</a:t>
            </a:r>
          </a:p>
          <a:p>
            <a:pPr algn="just"/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Netiek izmantots bērnu darbs</a:t>
            </a:r>
            <a:endParaRPr lang="lv-LV" sz="2400" i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astenotblog.files.wordpress.com/2014/02/chocolate-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5184576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293096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Ēdot šokolādi, novērtē kakao audzētāju darbu- pieprasi savā vietējā veikalā šokolādi ar </a:t>
            </a:r>
            <a:r>
              <a:rPr lang="lv-LV" sz="2400" b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Fair</a:t>
            </a:r>
            <a:r>
              <a:rPr lang="lv-LV" sz="2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v-LV" sz="2400" b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Trade</a:t>
            </a:r>
            <a:r>
              <a:rPr lang="lv-LV" sz="2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zīmi!</a:t>
            </a:r>
            <a:endParaRPr lang="lv-LV" sz="24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5328592" cy="220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Kurā kontinentā meklējami šokolādes pirmsākumi?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6" name="AutoShape 2" descr="data:image/jpeg;base64,/9j/4AAQSkZJRgABAQAAAQABAAD/2wCEAAkGBxQSEhQUEhQVFBUXGBcWFxgYGBcWFxQcFxcaGBcUHBkYHCggGx0lHhUaITEhJSorLi4uGB8zODUsNygtLisBCgoKDg0OGxAQGzQlICQtLzQ0LC0sNCwvLCwsLCwsLyw0NCwsLCwsLCwsLCwsLCwsLCwsLCwsLCwsLCwsLCwsLP/AABEIAOEA4AMBIgACEQEDEQH/xAAbAAABBQEBAAAAAAAAAAAAAAAAAQMEBQYCB//EAD8QAAIBAwIEBAQDBQYFBQAAAAECEQADIRIxBAVBURMiYXEGMoGRQqHBFCNSsdEHFRbh8PEzYnKCoiRTksLi/8QAGgEAAQUBAAAAAAAAAAAAAAAAAAECAwQFBv/EADARAAICAQMCBAUEAQUAAAAAAAABAgMRBBIhMVEFE0GBIjJhcZEUUrHwoRUjQsHx/9oADAMBAAIRAxEAPwD3GiiigAoopCaAFpDXF66FEk4FUXEc2dpA8o/Oqeq1tWnXx9SSuqVnQtrfHoSRMR3iD7U/4giZEd6ydIbhJ0kkgAQOgyZisiHjksPMS3LR9mag8db/AI1+9H7db/jX71maKj/12z9qHfol3NP+1p/Euds0+prCcbxfhhnCl40LAIBlmjqQPxCr+x8QWEVVlp0BoCPAlQ4BMQJB61raHWT1DeY4RVupVeOS9oqkT4o4YhCLhhygU6XEl3KAEESvmWMxuKu60SAKKKKACiiigAooooAKKQmgGgBaKSaJoAWikmiaAFooooAKKr+d80HDW/EZSw1Bcby0hAO5ZtKj1YVWcP8AGfDMJ1EbmNJMAGCZ+oPtQBo6zPxJ8NvxN0Ot82hotqyhZ1eHcN1Tv/HoPsrAyGpxvjDhxqBLBlJBTSSw074HoQ3sw9ah3OZtf86EhcrpII2JBnrNU9XrI6eOXyyWul2dCNzLgbugp+1MzSNjc0jywZh5JLAOBOPl2MVWXeXXRvxBG+5cHPWA/UYgYESoBq0e7iCCCSBsSMnedvWnVQDAEVzmo11s5bpcexoV0qKwiPwoKoqks7AbkEe2Wye05OM08oMyfYAbCu65FwTEidonMxMR7ZrPc85aRPjHU7opCYycUtRjhiVgh4iScxBzqBz2/mKn8DftBfNYtgsJbSiiSd5EZqG/zL7N+n9DTlXKtXZRzW+v4IZ1Rnwy+4bgeHYAratQDI/dqNJBkECMGc1L4riAi6jWb4fiWT5T/SpHF8w8RApGZyfbtW1HxmEqXniWP8lN6SSkuxY8LzVXMHy9pO9WE1kKThrzaRDHOdziTt9NvpVejxqah/uLP2Hz0ab+FmtuXAokkAeuK5TikJgMpPoRWauX2YAEkgT+dc2bpUgjcVK/HFvWI8Df0Txy+TW0Uzwt7UqtESJinq3oyUkmim1g8g/tg5tdu8Tb4ThjxGqxabim/Z7b3G8TawjaJ0rgkkiPMKr+c8Y3NuM5YbBQ+NwjuyPcvpbDozawTYdWkMCN+le26BvSC0OwpUhDwj445deHG3LNpQ/7Py1Lhti7xIC6W0s9vTcDOy6pAcmQMyYqXwPHXTxFj9kv3OIf+5rjW2J8z3AWAJXUYcMNMEkgiJMV7b4Y7UgtDoI+1DA8f+BeZ8Dabhrgv8W3E/s125xn7y49pWRdVw8SLhOgghtMRn1ImF8AfE15eYpe4j9oW1zI3B+9tulpHDseHW058rApC+WcsK9t8IZxvvtR4Yxjbb0pfUTHGDuiiigUi8ytlrbhfm0nTtholTkESCAcjpWRThOLUBXt2dAUedlR3MXgwBBc40avLLZ0+betxVJz/V5cDT/M/pVbV3OmpzSH1w3yUTI8Rd4y5rJs8OhzpAVfNqYSCdXZnbO5PrNWHDoSBrUA6VLAfKGb5vfanizdh98fWf0mltpAj8+571yWo1UrVukln6GrCtR4Qngr2H2pudJxOnqP4Z2j0xt/tT9cLkk+w+0z/Oq8ZvnPKJGux3VJxXIJZ3V21swcho0krqCqYE6dLFTvIiradP8A0n/xP6CnaWFk6nmD6iNKXDKPhfh0KBquuTpUHOAQjJInp5iRO0DtVjyzgfBUrrZ5YtJ6SBj7ifcmpdLS2amyxYkxVBIbubr7z9IM/wA/zrsVxdU4I3G3r3H+vSlS4GGPqOo9DTGsxT7B0ZXjnlvTbYhgLltbgMTpVlLAtEx8pk7CneH5tZdgiOCxUsMHIHWYj/Y0o4CwukeHaWI0jSoiNox0nEV3w3L7aadKKCogNEsJknzHOZP3qWXkY4TyNW/JJrhDEzsCfzz+prumishx3JH3Uf1qCPRoexbHEK4lGVxtKkMPuKcn89vX/UVQX/h1iEC3MIoClpLAqrhYMmMspP8A0DG0P8NyBVuK5YsUaVkCf+HoyTkncz0k9zViVVK5U/8AAzdJ+hvuXsDbWNoFSqz3KeK0NpOzH7GtADXWaDUxvpTXVcGVdW4TaFoooq6RBRRRQAUUUUAFFFFABWc+NLdxrSiy2l9asMwDpYEqfQgEH0JpvmvxK/D33Vreq0qrBUEtJg6maYVBMaiumfxT5ao+bfFBa4f3V4DOnCwQrMpMdzpnTPy56RVLXzaq2rqyahZnkh8Da45BDlbnzEkkSSbpYQYH4DEHaBXV2zxsAh11aWBA06ZLnTgjokfU/ZeE+INbKoQnUYDAgri8LTbEziWB9D2q7FwTEifcVzV0rKn8UFz9DSiotcMpb6cbBKm3q047KxY47EadO/c1b8P8ud5M+mTTtQOMuulgm0uq4IAUgmTqAbbPU5qu5u2O3CXPpwOS2snGmiNG3y9R/D6j09Ko7PO+IMA8M/mMhtFwBVZxpVlInUE3yMjar+0xKgnBIBI7GMiknVOn5ujBNS6HU0juBuYptkggKSJ3AiI32O2Y271xcuW7ZGtlBIYgsRMKJYiegGTGKj2L7/QdkcALZMgdBsT6k9Pal8IdgOgjBH1rpWB2NLSSlL7C4Q1aXLA5OMntGB9waNWneY6Ht6H+tdL8x9gP5n9a7p0588jUgBpqSGIAmYO8en/1rs2+xIPp+o2Nc2MiZkmJ9I6ekGaFhRyLz0FJboAPUnH5ZP5Uuk/xfkP6V3RTN2OiFwNi31Offp9K0XKOJLLB/DA/LFUNP8Hx/hHaQenXHar/AIbqnVetz4fUr6irdDjqacGlri04IBGxzXU12KeTKFooopQCiiigAooooArLXNLV1CQ3liZYMoZTs6lgNSn+ISKx45mhx4tqSdMF1gEgnSRGDAOCf5U1wihWus3CvChFXQbiStu46ra+ZhCrBAgTKiAAJg83s2lKgcJd0zdWZeFCsbgMxnUzEwNiB6Vna+hTSk/QsUT2vBfKqG2NGkpgjRBXDZjT9dvWntII2EH7VQHh/BsqvDI2ktdJ8puNMsRgDAcyZxEgYmQ8/F3zhLT4DDMqJDQMhZOADiRmOlc9LTuXyy9X1ZfU8dUXPh+p+/8Ao1Ft8wtazaDQyzIIIGApbJEGPESYP4hUHhOb3ndFbhnQMxBJPyrAhoA7mO3r2j835WGYXLaEvdfSSC2xQS+GX/2UAzEH1psdPiW2547Y7iufGYlseaWpIDqxEAwQQJMZM/ftiYmu7PHI/wAhDYnDIcTE4Y4nrWZU2ZI/ZbghTbkFwCoJdZgTplmJ3KmRmrfl3BWkfxwhV7gckEsY1sGcwfwlgDMCPTUafZpa4Rbw8/3sxFNtlqAZk4EEd94/pUXmXK0vxr1YDAaTEa4BO28CPYmpAbUcHyjt1O35RSgMOxHrufTbHvmqi3RknF4aJHhopf8AC6FyWdtONIAVWGIMuMt19pxFXHDWFtIFXCqPT6kxuST+ddSTsI9Tn7AHP5UjK3pjP/VH8vzp87bLcKyQiSXRETmHEugBUAan0lmUsLahWIdlBBMlQsSPnHaKh/38yhdVlyWP4Qdi5QGGAM4Bg5iT0Iq7RpE11NIrYLiUM+4u1+jIXL+N8RCzAKNUDJOIEZIEyTFSrIwJ3yfuZ/Wkb5h7H74/Qmu6jm0/lWMir6i0VnuD+J1Kk3FhhJAUg6oAYgEwCQDmNsTEwHLXxKhJXQ5YajC6CCFJyDqg4APbOJqV6K79onmxL2mOIDQ+n5tHl9/NG/qRTwNNFQzGRMAD75I+0feoa+G2xZEbl/G8Yq211DSNEsQpfd9Y/wCIVIgIB7k46TrnE80iUt8PcwhEEKD5ZcZfGZXc4AIyTHBtjsO23bYU1e4m7bGm07qC1snToLhS8PBueXbvW/ofFHKSrkuP4KN2mwtyNxRWQ4XjOOAEpqKhQ8hAGfSSwww0iYGoagJwGri9z/itMC0NRI8wAhQAS8qbveFEEzv6VtzuhD5ngpxi5dEbI0y/EKGCk+Y7D/XtVXyHi7lyPEgEKpIxgkZEj1q6ptVyujuh3/gJRcXhhRRRU40gc74s2bD3EUMygQCYBkgZO3XqQMZIGRQj4mW4uhrVwsyiNK+UkqDILxiTE7ZXeZrQ80tOyAWyAwe22WKghXVmUlQSJAI261RXLHGq41cVaXXcYIsDqdYQTblyLaOIxtqnEBsoqSaYqeCi4Hma3rnhlbito1kNpC/hx5Tkw4P+YqxtXB1O0wTsQM7+gP5U9b5RfuOXbiEu29JEDSC7asSVUDbH0g96ZuoDIESp26AjoR7GPrXKa3TeTZhrh9uhp02b1ldQs2hpHlGQJkb+81y4ZQQkEgYDGPYT296QcbbLBNahyJ0kw3WcfQn6E1R825TcPivadSwLNAEXCQ1twhuAhhpCkAdmXGM1aYOU2rHj7+o+xqMcoxfG864nxLk3XUliGCsdIjEL6e1ajlBvXOCs+EWRgbkmYLAagpJ1D8RBzPsdq88VG3LSTme/qff9a9V+F0ZeDsSwf93II6ebVp9wIX/trUu+COVzyc94Y3O6Tc8/+nVlOMKnUUBJOB2YfxCIgzHWInrVny8XYPjEFpERjBVZH/y1fSKruK5bfN13S9Cs6sFMkDTbVYA2yQxI2ODgzTfCcNxjEF7vhriV8jOBrz5lTTldj0/OqNkVZHLlFe2GjoY8dy+mm7rdBjcz2A3NVvK0vW2cX7qssIEgRpKg6pOkZIK4k7etWVhcTmT33icT9KqSq8t88km7IcP8v3IneCSRPrmu3cDcxUO/xotgDSzEsyqFUmY1N0HQKdu0dRXJ5lZWXe9bwDOQNOn5l07znbeYHpTpUSbcscfQRSXRElpbIERkSCJwZHpg706jSAe4n71EHNrOIuIxJAABBMlwm2/zMAaYPOLVtijOBpbRkEaTp1fMcFYxq7gjcGjypzWFHp9PQNyXqWk0VDt80smIu25OkAahPm+URPWn+G4lLi6rbq691IYfcVDKE48tMemjq68D12A7ntRbWBH59z1rh8NqMkRH/TvJj1xn0qJzEXS1o2SdPm1RoM/Lp+YiR821SQr3YinjPr/0NbwWFcXrcj1GQexGxql4c8aFXUFYyJkICAcNgPB7gSKDxPGmYtKCMdAJ09JfzCT6bCJqWOmknlSX5Ec010L08YSAGLCBsZgfXY+9Irg7EH2M03w9xtCtcARtILjcKYyJHbNdWlO/UxA7RsPfP51FZmec/wA5COI9C75Db+ZvYfberio3BWdKKPTPv1qTXZaKnyaIwMm2e6bYUUUVaIwqDzLlgvG0xd0Nq54qlNOSbdy0QdSkEabrfWKnUUAZsfBlmVOu95WVhlBOkQNRVAW9zJHQiTUbi/hHh7LDiA91fBQnSNBUhbWgkqFBJIEmCJatbSUydcZxcZLgVSaeUedD9naTc8YJcfARrVxblxWNsMQAck2406ip07GcwrvAcGys1puJQqgOpDZbDKVLHT5WkDdWOWzGnHqGiq6/ze0vEW+HJJu3FZgB0VdyT09PrTfKrisYCU36sx/A/wBn/Dnh7LWlDuf3ha8DJVkaEKZVT5lzBiJzsZfL+QcZZAs2nVLCKwGVhtQUgCUZpVi5ZmHn7KDjWc2uuli41oargUlRBMnphcn6VS/4guo6o9hmlS2oC4GaDbDaUNoTHiHAz+7JIgzTlXFLhEcYRj0RacfwOtZHzjrtPeshzG1xlrxmS0zkToU+GLRELpOoHXqMsD27RE26/EPFFj/6NlVS4z4pLQUCP5bRwZfAB2BmJg4vnfFCP/RsdZUD5m0A3GQs0JBIADadiOuaqW+H0zm5tclmF8orBnzxXFKpItK2TAzq+Y5Pm7AH6+kF4cZxAbNoRPSZC6iCdROTABiPxD2qy4ni9TT5TMYBzMZx7g9dq4a40jAE7Enf0wMH71zc5Yk1tX99zQj8uclbwCPeRRxFrRChhDMGR4KupZWmcnIPU706OT2BrVbQhvmyQDqYPG/dVONvvU1bZJyYHYHc+8Aiu7G31P5k496indLlxfsm8Ieo+jMlxNq5bvsV4QuiNFsg3JwLV3UW1HUPEuXD8uYjoasOU2bd12bwPDMk6hr85W68gsRBIbzdR5oBwRWgpadLXNxwlh4xnIKrDKo8ltAiU1AEEAM4CkZBALxnr+tTOHRLYIVSuxjJnAURkzhQPtUms5c+JU1KGXIFtiQQdBZitxDMeZfKNO5k4xSQ83UcPnH1B4gXr3oBIBMZ2K/mRQFYE4EdpzPpIqotfE1t11BH0yASdAgszKAZbHyEycAU/wAh5ynELChgyqhMx+IHaDnKn8qR0WQrctvAbk31LI3R1+2x+nek8UyQBkfbPX/KnCK4tbt7/oP6VXW3DeBzyQb/ADG2l0W7jHVp15ACAZEz/wBvrHlmCRNlyrj7DPJvWxpzGoZ8urv0EH7d66tfDlviCHuLtEGWnyzpIgwCNbQ24kxVwvw/w+jR4Y05xLZkKCSZmToGfSt7QaCNm22afBSvvxmKC3z7hyQBdTOgKSwCubgBQKZ80yIirRTVR/hjhfKfCEqVKnU8jT8v4ukD7VbgV0JRFooooAKKKKACiikNAFB8X/EicHYZyV8WCLaHdm6YGdI3JrBf2WTf4+/funVc8MtJzl2A6yRAXSM7GKv/AO1K1ZNu2vhI3E3nSzacjzoJmZHmKjUcZEttnM74J+DjwF282sXFdLaodmWNRuAjaCSpB9x6mrJSlcuyKU4zneuyNeBVPzjkRv3FuC4EgIDKBz5LguAqSRpJiCYP4TgqDVzRVoumX4vlDWx4l7i3WAgldaZDBVgC4SxJMacyW2zFNcv4NrRS63GtdXQ1sI+pVYuxYEgsYIgjInBEjppOYcGLqaGmJVgQYIKMHVhOMMoMHB6zVJ/g6xMzcnO5RhkyRDIQBPQYHQCkksrAEHxVGJAzESN+0fpSX/lb2NHG/CFq1Fy0pOn5QSDoAYOMnJAZBkycnemgE9fU+bPqTsfr3rjtVpHTPDbfsa1du+PBXcXzR0uMNOrJVV0XBiFIuG4ARp82wWfsaabnxTSGssskBQWOpv3nhARp+YmDExBBnpV2mTP0Hr3NROacYLZTCEnUQXbQBpAJgwfMQcD0PamxnXKSh5efcdh9ci2OPHhNduDQEDM3zEQo1EiVBOJ6bg70tnmtlhIuKIJBDHSRpMGQ0EZI+471X8TzqzcR1ZXZGRg/yxoYAZh5E+IBG4nMDNM8JY4S/cMWiGh1ktGxYOsK/e4TIGnIgyIB+mWHKcWvtyG99Ey4bmdkAt4qQBq+Zduh39R96asXrV3zDTd0tg+VoOCAJ+UgR9q5HIrAAAQgLqiGcEawA0ENOQoH+5qqs8TY4RhbVWAhWdgWZE8rqNRJOf3cdJkRJp1VdclLy28iSk8rJobhY9wOwPmI95gH71Ttf4sO2hFe3qhASBoUDOobyTAHYFp2EzbnObK65Yjw51eVoGllUwYg5ddu9cHm9pisBiSwUHQ6lSW0xJAgz07elJUrUmnDK+qFePRkZuL4sEL4aFiGacwsBYB8xmS/cYRsVdcksXLmnWoUlVZxMhDADLI39PrXKtBg77A9D+gP+vStZwlgIoAHv6nvVvQ0LUy5ilFdcepDfZ5a46jttABAEAV3RRXTpYWDNCikmiaUAmiabvOQCVEmMDvXVskgEiD23im7ucAd0UUU4ApCaWs58ec6PCcI9xfnPkT0Zp82/QAn6U2UlFZY2UlFNsznKbR4/m13iDmzwv7tMhlLiQCJ2My0gdFzXoq1n/gTlI4bg7SgeZgLlw9S7gEk49h7AVoabVHCz3GUxxHL6vkKKKKkJQooooAbuoCCCJBwfrWTvWWViGOkjt+Rkz/o1sKouejzDAyN+p/2/WsfxipOrzPVFrSSxPb3KhnK/NEdTtHr7fyqHzlHZV8MT5jMtpH/AA30ksMgayuxB2qwptbIHeBsCZArmq7FGSljlGi08YKNOC4gympTagLLEM5lCLhbHmJJmDI2qTyXhb1touadIDRpAAywK+sybhPoVmTVoBDe4/kf/wBflTlTWaqTi44WGJGtLkKh3eFSSTbRzB06gv1WSJAz/wCRqWTFNKhMEnMbQIzEjv8AnUNMtvOeB0lkpOC5tw11Em2ASFbR4erT4iyDIWNlyRtEdqdHN+GLA6PNEj9ydRHiBRGNtTAg7QdQxmrEcOi720HTUFUDsAf5V3a4O2IK20Hsqj16CrMrKlz8X5I1FkfgOZ2uIYW0JLMCQIIkBtMgwM5B+oreoKx/DWUR1YIoIjIUAwDMSBtWxU1seDOtqez6dSnq85WRaY40N4b6Pn0tpiJ1QY3xv3xTd7mNtHW2zqHaIB6yYHtJBAneDFSA/wDWtwpmUs8VzG2hmyrhR5Sx1XHJuAAEIx04M/iAAy29SLtzmOpmVLflW4FQgBbh1roMi6SPLqMmOoIGK0gcdxSg0AZhLnMQdXh2zqZZUldKLpEkQ0zqBnJ3MTirnkty+1oHiUVLmZC7b4I8x6epqfRQAUUUUActXnvHD+8ObpbgNY4ManO6tcMGN43AH/Y9a34p5t+ycLevRJRfKOhZiFSfTUwql/s05Q1nhfFuEm5xDeM05+b5fqR5j6t6VDP4pKHuQWfFNQ92bAUtIKWpicKKKKACiiigBDVN8Q3VCgsQIkn0AGSauGrHcwtC8rq8w+GgwSP4Z9sVk+LaiNdarf8AyLOlg5Sz2EXiFIDBlIIBBkQQcg+xmlN5RiQN+vYgH82H3FU/E/DVthCkq3mAYgXPKyhCvm3AVQBJMV0/wzZKlTrggg5EwTttn3MnO+BHOKvT/vf4NHM+xbukjt2PauFds4BjGDvH0prjLoRGJICohJliox1LAEgD0B3qtT4itqNLoysq6mVYYKNJcicZCwSI69aIUzlDMVkRySZb3XwRBE4E7Z6elF3iVVWZpUKCzSMqACScb7HbtVY/PrfmDKwjUDtPlC6hgyCC0djG9TLDpetapJS4sQ0AgZBXH1p06HCPxxaBSy+Bv+9rLHFxfKxkHfFvxDA6+Vgcd67s8cmkQ9s+zjfMiAPQ49Kgp8P8Nq1eEwGdJBufiEMQA0iRA2Gwpu7ynhbQNx7c6POCCzEglQCBO/lA+/8AEZn8uhrasv8Av3GbpdS6DsRIC5gjJ69dq03JWJtCSSZOTWM4bm9iCA0BdS5DbJORjIhSR3Ck1oOS/EHD+HHirIYAiGnz5XETn+eN6t+EQnG9pxwsEOrw4Ik8byNbzXGZnTxEW04RgBcRdZUNiRBuvgETOZGKjN8IcNBkEkz5vKGGpw5ghRpyuwgAExUtPiHhzEPgmBg+aQSCo3aYjE5IpnmXxDYFtSLyzcwm/m2kj0hhn1FdDZPy4OT9ChFZeCJa+E+FcmNRIMExbB3ckABIUTcOVAI6EZm75PyxOGtC1bJKgkiYxJmMAAD0AqByFvMw7j9c1eVBotQ9RUrGPthsltCiiirZGFFJNRl5hbMxcTAJPmGADBO+wNAmTIfGti5xXF8LwYS54BYXb1wI/hnSCVQuBp/CcHqU61trSwI2j8vSgEHIrqaao4bfcbGOG33FopAaWnDwooooAKKKKAGuJ+VvY/yrIC4eqkD7n6gTFbJqzfH8IbZ/5TtWF41VJxjPGUupc0c0m0Qhc9DHf/LegXR3j3x/Ou6CK5vMX6GjyN31xMTEyO46j9fpSi2vQL9gK4tWRGfXqcCTAHaovN38OyxWNWApYEyWMQSCIHcnAH2qeK3NVqT6jH3JRgk6Qp6EwI9vX2oHDxkHPsI9o6D2qq/vlxqXwpKg+ZcKYbSCo3IJIO+0/Xk/EWQBaMwDJPk+dVPmjsSZj8J7VO9PeuIrj7jd0fUulYzBiYmR1jfB23FNizIAYCAAO8wZn8hVMvxHlieHvCAu4jczHuQRjvArW8FwOoa3OlAJJONvfYetJHS3uajFYbElZBLLKixyK00KtpYjTAEACCIMdgT9z3rS8v5BYtSRbGpoLMZJYq2oZPZpPuT3qbwxTIQriJCkGJAImO4INPKwO2dx9sEV0uj0boWZSbZnW3b+iwjM8dwlm2dFu0g0xmD5SNtOfKfb07VVpyq0NHkB0BQpO40jSPyGe/Wrfmixdb1g/lUWK5zXaq+V0o7nhPoX6K4KCeCz5Hw/mL9sCryqq3eHD8M11gSFRrrAZJAXUQB3gVF4X4u4Z2K69MMyiQYfRaW6xUicBW6xlTXS+H0+VRGPuZ90902y/oqj4v4osW9Ulm0lw2lTAKKHZSTA2IM7CRMSKlW+d2WuraDjxGGoLDZETvEbVdIiTzCwblp0U6SysoPaRE1TNwl5ra29GlVsOhWUILaQqhDvG+8bCtDRTXHIyUFJ5M43C8QAyrrg6IJceU+GQx+aY1acAjvkYPfgcRIPnkGx+NYgR42NUGc71oIoijaM8ldyq5NbvKzm7MELALaoILauvUFdgB6CrakilpUsEkY7VgKKKKUcFctXVFAGPC8yR8aLqFbXzFJXz3DcxK50uqgzHkX/AJqXmFjjmTzFDGlvIApw8uILwfIPTc/TXRTd9ZUj0P8AKo7YqUGmhYvDyef8vbitYF5bejQ2or0eZES06YnEHpXfPebfsyK2hrmpisLvhHuE7Hoh/wAqshTPF21K+ZQwBByAYgiTn0riN8ZWpyjx2XBs4ajwysT4htAAnVpgsWjygagJmdvNv/ymYpV+JrEsJaVYIRpOCf0nUJHVG7VZnh06qu87Dc7n8hn0pLiJGoqp67Ayen1kn7mpN1DfyP8AImJL1K+3z21cdEQt4hyoKkT5Q8HsGXP07irK5eKiSPsft+dc2eGUZ0rq6mBO0QDGANhTrCQQdjvTJzr3KMVx9xUnjLBAeu537e1W/BWvGsXLTEgMrJPYOpGPaaqeGRmC4JMCYk9K0PKuHNtDq3JmO2IrQ8IhZ+o3Y45K2qcdmPUoeG+Bktzov3lmZIIB+Xw1giMrbAQHOFFccd8JFQz27x1Q/lPltHW2sghegMkepOe2vBrhwCCO4rqJZ2vBnHnP+H5JJv3CTqk7GWXSTvjAH2qTyz4dHjo2tmAYNpjy+VSAIn5RqMD2qyIq05FZks3bA/WuS0tt1+oUG/v7Gpaowryi2e2CpUgEEEEHIIPSKgpyThjMWbUznyLuVC5/7YHtSc85UeIRU1aQGJOA0/u3UYYEGGYHI/D0MEVq8l4tVYLxIBZpmD5RrRhHUnShTPRp9K64yyyucp4cAKbNuCdtAIlgAScdQiieyikt8otrd8RbVtTvIRQ2rImfZj9z3qB/cnEhyV4mAdpBJENIk/j8srnaZ3FXPLuGa2pV3L+ZiCd9JYlQT1gYmkcW/UXJLooopwgUCiigAooooAKKKKACiiigArk11STQBmOPs6HIjBJIxiKiXp0mN8DPqQP1rSc14VbiGdxJBBIPrsazYtCev3MD1/KuP8Q0q092fR8mpRa5wx2E8OQATjGI3joSa6FobwJ9hXVLWc7JMs7UJTd8SOsdY3ioXMeYC2yhsBiyiDBlU1/pt/OmOC+JLVwqsOCV1Z0KPm0HLMFGSNz1HUirVWkteJRWSOVkeck3l3KOMLXLlm6trVgaiz9EUeUjSAIYx5vNEEAsGtP7v5hqzftlCUmCFYaQ2sD9ycMSuJmAYIJkMct+K7YDDwrioraAxNuSxuXFAYFhonwicxHWMTqOE4gXLaOvyuqsPZhI/nXY6etwqjF9TInLdJszdjlXHqSP2hAkuRBlhLlly9s/xRG0RG1W/KuFvK1w3nD6oCwZAALHYIoXDDHmONzirOiphpAbliFyxnOY6VLtWgohQAKcoqKFFcG3FYbHOcn1YUUUVKNCiiigAooooAKKKKACiiigAooooAKKKKAOX2rM2uX8Yl64wuL4bvqALszfOx/EpUIEIGlQpkDzYk6iigDLng+PY6jdVWGiFDAoStq4GmbcwzspPoOhAql5vwPEftN5kugITKKCfKVQhAZWCGdtR9gM16CaqOY8uZm1LmYx2wBNZ3iMbHWnXHLyT6eSUviZi34bjAGCXEJ1MVLHpqJUEaJ1GYJBgDAGKvBVpZ5O0+YiPTNdHkpn5hE9ulYUtBqrIr4MfYurUVxfUqks6mwoJP3+9X/AcuFvfLEQT+lO8JwK29tz1NS61/D/AA7yVvs5l/BUvv38R6HHhiugKWitcrBRRRQAUUUUAFFFFABRRRQAUUUUAFFFFABRRRQAUUUUAFFFFABRRRQBy1JRRQwFooopGDFpaKKSPQAooopwBRRRQAUUUUAFFFFABRRR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28" name="Picture 4" descr="http://www.worldatlas.com/webimage/countrys/africa/gh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990952" cy="4365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2276873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GANA:</a:t>
            </a:r>
          </a:p>
          <a:p>
            <a:pPr algn="ctr">
              <a:lnSpc>
                <a:spcPct val="150000"/>
              </a:lnSpc>
            </a:pPr>
            <a:endParaRPr lang="lv-LV" sz="24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tās galvaspilsēta ir Akra;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tās kakao tiek uzskatīts par vienu no labākajiem pasaulē;</a:t>
            </a:r>
            <a:endParaRPr lang="lv-LV" dirty="0" smtClean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orldraider.files.wordpress.com/2009/11/ghana-tipico-poblado-de-pescadores-en-el-lago-vo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32201" cy="28749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5364" name="Picture 4" descr="http://upload.wikimedia.org/wikipedia/commons/0/02/Market_in_Tamale,_Northern_Gh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53036"/>
            <a:ext cx="3888432" cy="2916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aisnstūris 5"/>
          <p:cNvSpPr/>
          <p:nvPr/>
        </p:nvSpPr>
        <p:spPr>
          <a:xfrm>
            <a:off x="4644008" y="1556792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GANA:</a:t>
            </a:r>
          </a:p>
          <a:p>
            <a:pPr algn="ctr">
              <a:lnSpc>
                <a:spcPct val="150000"/>
              </a:lnSpc>
            </a:pPr>
            <a:endParaRPr lang="lv-LV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tajā ir aptuveni 720 000 kakao audzētāju;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tā ir viena no nabadzīgākajām valstīm pasaulē.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5328592" cy="220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Vai spēj sakārtot pareizā secībā šokolādes rašanās ceļu?!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 descr="http://www.daintreeestates.com/images/cocoa_pod_on_tre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95536" y="2204864"/>
            <a:ext cx="1530896" cy="133188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7" name="Picture 3" descr="http://listengirlfriends.files.wordpress.com/2013/02/haiti_blog_cocoa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195736" y="2204864"/>
            <a:ext cx="1152128" cy="1345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4" descr="fermenting cocoa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648299" y="2204864"/>
            <a:ext cx="1355749" cy="136815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9" name="Picture 5" descr="http://nourishmylife.files.wordpress.com/2013/04/img_5948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5292079" y="2204864"/>
            <a:ext cx="2003527" cy="133597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0" name="Picture 6" descr="weighing cocoa bags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467544" y="4149080"/>
            <a:ext cx="1296144" cy="130128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1" name="Picture 7" descr="cocoa bags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2195736" y="4149080"/>
            <a:ext cx="1296144" cy="129048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2" name="Picture 8" descr="loading ship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3851920" y="4149080"/>
            <a:ext cx="1296144" cy="13074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3" name="Picture 9" descr="http://www.divinechocolate.com/uk/sites/default/files/styles/half-width/public/img/factory---man-testing-choco_0.jpg?itok=KqRhpnT6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5436096" y="4149080"/>
            <a:ext cx="1512168" cy="127293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4" name="Picture 10" descr="http://img.photobucket.com/albums/v223/Liz-ONBC/ONBC/mold.jpg"/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7236296" y="4149080"/>
            <a:ext cx="1680416" cy="126120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5" name="Picture 11" descr="http://www.freewebs.com/whytestarline/Charlie%20Chilly%20and%20Triple.JPG"/>
          <p:cNvPicPr>
            <a:picLocks noChangeAspect="1" noChangeArrowheads="1"/>
          </p:cNvPicPr>
          <p:nvPr/>
        </p:nvPicPr>
        <p:blipFill>
          <a:blip r:embed="rId20" r:link="rId21" cstate="print"/>
          <a:srcRect/>
          <a:stretch>
            <a:fillRect/>
          </a:stretch>
        </p:blipFill>
        <p:spPr bwMode="auto">
          <a:xfrm>
            <a:off x="467544" y="5733256"/>
            <a:ext cx="1728192" cy="97311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8554"/>
            <a:ext cx="7812360" cy="330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0"/>
            <a:ext cx="8136904" cy="129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Kādēļ jūsu grupa dabūja to šokolādes gabaliņu, kuru dabūja? Ko tas simbolizē?</a:t>
            </a:r>
            <a:endParaRPr lang="lv-LV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Taisns bultveida savienotājs 6"/>
          <p:cNvCxnSpPr/>
          <p:nvPr/>
        </p:nvCxnSpPr>
        <p:spPr>
          <a:xfrm flipV="1">
            <a:off x="5292080" y="1484784"/>
            <a:ext cx="0" cy="504056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bultveida savienotājs 8"/>
          <p:cNvCxnSpPr/>
          <p:nvPr/>
        </p:nvCxnSpPr>
        <p:spPr>
          <a:xfrm>
            <a:off x="2555776" y="5373216"/>
            <a:ext cx="432048" cy="360040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bultveida savienotājs 11"/>
          <p:cNvCxnSpPr/>
          <p:nvPr/>
        </p:nvCxnSpPr>
        <p:spPr>
          <a:xfrm flipV="1">
            <a:off x="6660232" y="1484784"/>
            <a:ext cx="360040" cy="504056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aisns bultveida savienotājs 13"/>
          <p:cNvCxnSpPr/>
          <p:nvPr/>
        </p:nvCxnSpPr>
        <p:spPr>
          <a:xfrm flipH="1">
            <a:off x="7452320" y="5373216"/>
            <a:ext cx="648072" cy="504056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04248" y="58772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bg1"/>
                </a:solidFill>
              </a:rPr>
              <a:t>Kakao audzētāji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rgbClr val="FFC000"/>
                </a:solidFill>
              </a:rPr>
              <a:t>Kakao un šokolādes ražotnes</a:t>
            </a:r>
            <a:endParaRPr lang="lv-LV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rgbClr val="00B050"/>
                </a:solidFill>
              </a:rPr>
              <a:t>Starpnieki</a:t>
            </a: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280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Tirgotāji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5328592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PIEMĒRS: video stāsti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340768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Igauņu animācijas filmas skaidrojums</a:t>
            </a:r>
          </a:p>
          <a:p>
            <a:endParaRPr lang="lv-LV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http://www.youtube.com/watch?v=jxgksNIHQPA</a:t>
            </a:r>
            <a:endParaRPr lang="lv-LV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lv-LV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Reāls piemērs no kakao pākšu vākšanas</a:t>
            </a:r>
          </a:p>
          <a:p>
            <a:endParaRPr lang="lv-LV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http://www.youtube.com/watch?v=7Vfbv6hNeng</a:t>
            </a: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lv-LV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Kā Tu vari novērst netaisnību šokolādes ražošanā?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4" name="AutoShape 2" descr="data:image/jpeg;base64,/9j/4AAQSkZJRgABAQAAAQABAAD/2wCEAAkGBxQSEhQUEBQVFRUVFBUWGBgXFBQUFxgVFhgYGhocFhccICsgHRslGxUYITEhJSkrLi4uGB8zODMsNygtLisBCgoKDg0OGxAQGjQiIB8sLDQuNy83LC4rNS0sLC0vLDQvLzAwLSwsNi0rLCwsLC4sMS8sKyssLCwsLjcsLCwsLP/AABEIAOEA4QMBIgACEQEDEQH/xAAcAAEAAgMBAQEAAAAAAAAAAAAABQcEBggBAwL/xABTEAABAwICBgYECQcICAcBAAABAAIDBBEFIQYHEjFBURMiYXGBkRQyQqEII1JicnOCscEzQ5KissLRFSU0NTZTs9IXJFVjdaO001R0g5PD4fAW/8QAGwEBAAMBAQEBAAAAAAAAAAAAAAQFBgEDAgf/xAAxEQACAgAEAggFBAMAAAAAAAAAAQIDBAURMRIhE0FRYXGhwdEGIjKx8BQjQoEVM+H/2gAMAwEAAhEDEQA/ALxREQBERAEREAREQBfl7wASSABmScgB2rRtPdaFLht4x8fUf3THCzD/AL13s92Z7OK5/wBLtPa3ESfSJSI75Qx3ZEO9vtHtdcoC/tJNbmHUl2tlNRIPZgAeL9shIZ5EnsVb4xr6qnkilp4Yhnm8umd+60eRVW4bhss7tiFhcePIDmTuAW64XoA0WNTIXH5LMh4uOZ8LL2qw9lv0oiYnHUYb/ZLn2dZHV+s7FZb7VZI0HhGGRW7tkAqHfpRXO31lUe+omP7ys2k0epo7bEEeXFzds+brqQbGBuAHcAFNjlkuuRUT+Ia19MG/F6e5UQ0lrm5irqm/+vMP3lJUOsbFIrbFbMbfLIl/bBVm2WNUYdDJ+Uijd3safwXXlj6pHzH4ij/Kvz/4Q+E69q6Mj0iKGdvYHRPP2hdv6qsTR3XRh9RZsxfSvOXxguy/ZI3IDtcGquq7Qqlk9VrozzY7LyNwtXxXQWeO5hIlHL1X+RyPgVGswVsOemvgWFGcYW3lxcL7+XnsdY01SyRofG5r2OFw5rg5pHYRkV9Vx1o/pNW4bJenlkiIPWjdfYccvXjdle2V7X5EK99AtcNPWFsVYG005sASfiZD81x9U/Nd4EqIWm5ZyIiA/EkgaCXEAAXJJsAO0qOoNI6Sd5ZBVU8rx7LJo3u8gbrSNNp3TRYhUvDXRUHxcELxtRSTtax0kszNz9kv2GtNwNlx3kWgJ8VkkdQR1D8Oro6qWOMwwRhlRBti/SMcxxLCy5O0LWtw3gC6kWv6JVEo6emneZH0sgY2R3rSQvY18bn/AD7EsJ4mMnitgQBERAEREAREQBF4vUAREQHhKo3WlrfN3UuFvta7ZKhvkWwn9/y5r5669ZJcX0FE/qi7aiRp9Y8Ymn5I9o8d2696UIOV+O7u3fggPXvJJJJJJuScySeJKlNG8EdVy7Lcmtze7kOztPBRTRfcri0awoU1O1ntnrPPN53+A3eClYTD9LPnstyszTHfpavl+qW3uZeHUEcDAyFoa0eZPNx4lZS8RX6SS0Rh5TlJuUnq2ERF0+QiIgC9XiIDAxbBoaltpmAng4ZOb3H8NyrjSPRaSl6w+Miv6wGbfpjh37la68c0EEEXByIO4hRr8LC3ns+0ssDmduFem8ez27DXdWOtp9GW09e50lNua/N0kP4uZ2bxw5LomlqGSMa+Nwex7Q5rmkFrmkXBBG8LlPTDRPorzU4+L3vZxZ2j5v3d26Z1QaxXUEgp6l16SR2859C8+035hPrDxHG9FbVKuXDI2mGxNeIrU63yLP0upnRsr6N7mxsxA9JTTSEtiEzwxskMj7WY4lm22/rbZAzavhj2isFIMNqYfRKV1LLE6oeC2IyM2Q14aWtvI452Frm/arKljZKwhwa9jxmCA5rmnmNxCjMP0UooH9JBSU8bxuc2FjXDuIGXgvM9zG0Rikf6RVTMdG6qlDmRuFnsgjaGRB44OIDnkcOktwWxIiAIiIAiIgCIiAIiIAq410acmgphDTutU1AIBBzji3Of3n1W9tz7KsCuq2QxvllOyyNjnuJ4NaCSfILkHSnGpcTrpJiCXTSBsbOTb7MbB4W7ySeKA+2g2i7q+o2cxEyzpXDg3g1vzjb7zwWJpfUtfVzdGA2NjjFG0bhHF1G277X7yVeOA4O3DaEtbYuZG+SRw9qQNJJ7haw7AFzsSoGFxH6i2cl9MeS9WCY0Qpekq4WncHbZ+wC77wFb6q7V3/TB9W/8FaK1WXJdG33mPz+beIUexerPERFPKIL1Fq+mmkhpmiOL8q4Xvv2G8/pHgvO22NceKR74bDzxFirhuyZxHGIIPy0jWnlvd+iM1FjTakvbaf39G638VVskpcSXEknMkm5J7SV+bqqlmNjfypI1Ffw/Qo/PJt93L3LsoMRinF4ZGv52OY7xvCy1RtLUvjcHxuLXDcQbFWronj4q4ztWErLbYG4jg4dh9yl4bGq18MuTKrMcolho9JB6x80Tq8Xq8U4pT0qsNNdHfR39JEPinnd8h3LuPDyVnL4V9G2aN0cgu14sfwI7Qc1HxNCuhp19RPy/GywtvF/F7r87DL1C6c9I3+T6l3WY29O4nNzBmY+9ozHZceyroXGDjNQVQLDsywSBzXDm03ae4jhyK640Tx1ldSQ1MeQkZcj5Lxk9vg4ELPNNPRm9jJSSktmS6Ii4dCIiAIiIAiIgCIiAqn4QmkJgomUrDZ1S/rW/uo7E+biwdoDlW2pvA+lqH1Lx1YBZvbK/+Db+JC/GvLF/SMVlaDdtO1kLc8rgbT/HaeR9lWHq3wv0fD4RbrSDpnZWzkzF+5myPBV+Z3dHQ0t5cvcEppSD6FVW3+jzfsOXM66mq4Okjew7nsc39IEfiuXJoixxa4Wc0kEciDYhRMmfyzXgCV0Rq+iq4XHcXbJ7ngt+8gq4CqIBVv6K4uKmBrr9dtmvHzhx7iM/Pkthltq5wfiZn4gwzfDcurk/Ql0XqK1MwAqWxysM1RK8+082+iMm+4BXUFSGJ05jmkYd7XuHkSqzM29Imk+HVHjm+vRfn2MVERVBqQp3QqrMdZFyeTGe0O3frWPgoJTGiVOX1cAHB+0e5nW/BelOvSR07UR8Uk6JqW3C/sW+i9Xi0x+dBERAaTrKwy7WTtGYOw/uPqnwNx4hbZ8HLSAh89E85OHTx9jhZsgHeCw2+aV5jFEJoJIz7TCB9Le0+YCrTQPFzR4jSzE2DZmh/DqP6j7/AGXHyVJmFXDZxLrNlkWI6TDuD3g/J7ep2Ei8XqgF2EREAREQBERAF442zK9WDjs2xTTv+TDK7yYSgOP66U1lc9wOdRUuP/uyH/MulI4w0BoyDQAO4CwXOeg0G3iFID/fsd+gdr91dHKgzmXzQj3MBUFrQwY09dI4CzJvjW8ruPXHg6/mFfq1fWFoz6dSkMHx0V3xdp9pn2gPMBQ8vxCpu57Pkzpz4pPAMYfSyh7MwcnN4Oby7+RUc9hBIIIINiDkQRvBC/K1sZOL1R5zhGyLjJapl24VicdRGJInXHEcWnk4cCstUnhmJSU79uFxaePEEcnDiFvuD6dxPAFQOjd8oAuYfxHv71c0Y6E1pPk/IyONyW2puVPzR817m3rRdP8AR8k+kxNvkBIAM8tzvLI9wPNbrS1TJBtRva8c2kEe5fVSbqo3Q4WV+FxNmEu40tt0URZeK1cW0Mp5iXNvE479i2yT2tOXlZQw1dZ51GX1Wf7Sp5YC5PRLU1dedYSUdZPR96foaIArK0DwAwNM0otI8Wa072s358ifdZSGD6J09OQ4AveNzn52+i3cO/ep1TcLgnB8c9yozPOFdDoqtnuwiIrEz4REQAKmtJKbo6qZo3CRxHc7rD3FXKqq0/jtWvPymsP6oH4KuzKP7afeX/w/PS+Ue2P2aOrdF6/0ijppuMsETz3uYCfepNahqkm28IojyiLf0Xub+C29UxrgiIgCIiAIiIAozSdt6OqA408w/wCW5Sa+NXDtxvYfaa5vmCPxQHIurs2xKl+s+9pXRC5r0dkMNdTl2RjqIw7weA73XXSiz2cr9yL7gERFTHStNZ2gxl2qukbeQC8sY9sD22D5Q4jjv376fXVaqrWdoL61XSN5umjA83tH3jx5q9y7H7VWPwfp7HCqURFeg+kMzmG7HFp5tJB8wpyi0wqo/wA5tjk8B3v3+9a+i+4WSh9L0PKyiu1aTin4m+UesM/noR2ljrfqn+KnKLTKkktd5jJ4PaR7xce9VOilQx90d3qV1uSYWeycfB++pekE7Xi7HNcObSHDzC+io2lqnxnaje5h5tcWn3LaMK07mZYTgSt5+q/zGR8R4qZXmMHymtCoxGQWx51S4vJ+xZSKLwfH4KkfFP63Fjuq8eHHvF1KKfGcZLWL1KOyqdcuGa0feF4iL6PM9Cq3WGf9cPZGz7laSqPTWXarZjyLW/otA+8FQMxf7SXeXuQR1xDfZF/dHSWpllsGpL3zbIc+2WQrdVrmril6LC6JpyPo0bj3vG0f2lsapDYBERAEREAREQBERAchax8ONNilZHu+PdI3hZsvxjbdwePJXvgdcJ6eGYfnImOPeQLjwNwtH+EdgexPT1bRlKwwvPAPjzbftLXEfYX01M4v0lM+ncetA67fq5CT7nbXmFVZvVxVKa/i/J/iBYSIizR0Ii9QFKaz9CxTO9Jpm/EPd12gZRPPLkwndyOXJV8upqumbKx0cjQ5j2lrgdxB3rnXTHR91DUviNyz1o3H2ozu8RuPaFpcsxnSx6Oe680cINERWoCIiAIiID9skIILSQRmCDYg9hW86L6aG4iqzvybLut2P7PnefNaGi9abp1PWJGxWEqxMOGxf31ovhFpur3GzIw08hu5guw82breGXh3LcloabVbBSRhMXhpYe11y6vsfl7w0EncASe4ZlUxHE6qqQ1vrzzBo+lI+w97lZOnOIdFSuA9aX4sdx9b9W48QozUVgfpOJskI6lM0ynlt+qwd9ztfYVXmVmslDsNH8P0ONcrX1vRf1+eR01TQhjGsbkGtDR3NFh9y+iIq00IREQBERAEREAREQGtaxdG/wCUKCaAflLbcR5Sszb3XzaTycVzBobjTqCsZI4ENBMcosb7BNnXG+4IBtzauxFzlr30MNNU+mQt+JqHdewyZPvPg+xd37XYvmcFOLjLZgtON4cAWkEEAgjMEHcQv0qz1R6Vh7BRzO67AehJPrMGZZ3t3js7lZix2JolRY4P8R0L1eIF4A9Wla2MDFRRmVo+Mp7yA84/bHkA77K3VfiaIPaWuFw4FpHMEWPuK9aLXVYprqByuvFkYjTdFLJGd8cj2fouI/BY62qevM4EREAREQBERASGBVpgnik3Brxf6Jyd7iVdCohWXpNpF0NLGGH42aJpHNrS0Xd+A/8ApWWBuVcJcWyM9nWElfbVwLm9V6+XM1bTnFunqC1puyK7G9p9o+Yt4BX5qP0Y9Dw8SyC0tURK64zEdvi2/oku+2VS2qfQ84lWtDx/q8JbJMeBF+rH9oi3cHLqxotkMgoFk3OTk+svKKY01quOyPURF8HqEREAREQBERAEREAWBjuERVkElPUN2o5G2I4jiC08HA2IPMLPRAcf6XaOVGE1ZjeSC07cUrcg9gPVc3kcsxwPmra0B0zZXx7EhDahg6zdweB7bPxHDuVjaa6JQYnTmGcWIzjkA60b+Y5jmOI8COXNIsAqsJqgyW8b2najkaTsvAOTmO5cxw3FRMXhI4iGj3WzB0WgWgaEaxo6kNiqy2KbIB25kh/dd2bjw5LfwstdROmXDNHT1EXhNszuXiDm/TUAV9Xb+/k/aN1CLMxiq6WeaUfnJZH+DnE/isNbetaQSfYjgREX2AiIgCIiAKUwjDp6+ojhhBklfssbyDWi1yeDWtGfYF8cGwmarmbDTRmSR5yaPeSdwA4k5LqDVnoBHhUJuRJUyAdJJbID5EfEMB8Sc+QAaEroPotFhtKyCKxd60j7WMkhHWd3ZWA4ABbAiIAiIgCIiAIiIAiIgCIiAIiIAojSbRynr4TDVRh7TmDucx3ymO4H79xuFLogOWtP9V1VhxdIwGemzPSNHWYP960er9Ld3XssPRbWHU0lmPPTwjLYees0fMfvHcbjuXWBCrrTHU9RVm0+AeizHO8bQY3H50W79EjxXnZVCyPDNaoEPgGnlHVWDZBG8+xLZhv2H1XeBuv3rCxcU1BM4GzpG9EzP2pARcdzdo+CrHSXVRiNHc9D08Y9uC8mXay22PKw5rTaieW3RSOfssJsxxdZrtx6p3FVv+JrVilF8k9gY6IitgEREARFt2jmrfEa0joqd0bD+cmBiZ3i42nD6IKA1FbXoToBV4m8dCzYhB60zwRGM89n5bvmjsuRvVxaIakaWns+ud6TILHYsWQg929/jYHkrThhaxoaxoa1osGtAAAHAAZAIDXdCdCabDItinbd7vykrrF7z38G8mjLvOa2VEQBERAEREAREQBERAEREAREQBERAEREAReL1AFH4rgVNUi1TBFL9ONriO4kXCkEQGhV2p7CpCSIHRk/3csgHgCSB5KGk1DYeTlNVjs24SP8NWsiAqhuoWg4z1Z+3CP/AI1K0epnCmW2opJLfLmf7wzZCsJEBEYRoxR0v9GpoYj8psbdr9Lf71LoiAIiIAiIgCIiAIiIAiIgCIiAIiIDn7XhJK7GKeGKV8YlggZ1XOABfLI25APb7lJf6Fa7/aZ8pv8AOofXrUGPGqaRrdpzIKd4bn1i2aQgZc7WU7/phxD/AGS//n/5EBt+rXQefDXTmoqvSOlawN9fq7Jdf1id+17lWWtKvqa/FpoKN7w2kp33DHuAJiYZJDYe1tHY7wFa2j2mb5cNnrquA05h6UmM7VyI2hw9YA5k2Wh/B7w4zSV1dNZzpHdFc8XPPSS/fH5oDb9SWPGrwxge7akgc6FxJuSB1mE/ZcBf5pWD8IKoezDWGNzmH0qMXa4tNtiXiFquqaU4djdZhzjZkhe1lyczFd8Z8YnO9y2b4RP9Vx/+bj/YlQGZg07v/wCYc/adt/ydUHaudq+xJnffdVVq40OqcWjme2vkh6JzW2PSSX2gTf1xbcrRwX+yzv8AhtT/AIcirbU9rApcLiqGVQlJlexzejY12TWkG93DmgMnSnRbFcEa2rgrnyxtcA4hzxsl2Q243Etc0mw45kZLbqzDZ9I6KhqYaj0V7BM2Vo27OkuxptsuyF4yRe+TwtZ1iaz24rB6Dh9PM7pXs2i5oLyGEODWMYXe0BnfhuzytTVdo6+gw6GGbKU7UkgyOy55vs3GVwLA2yuCgKF090cqsLnhhfWPlMzdoFrpGgdbZzBcrBwzU9WRTRSOxEuDJGPLbS9YNcCR63GyifhC/wBYUX1Q/wAUq/EBzvrTZNNj7aaOd8QmNNHcOdZpeGi+yCL71M1Opmua0uhxNzngEtB6WME8OsHm3fZQWs/EG0+kkc8l9iJ9JI7ZFzssDSbDnYLdqzXxQNaeihqXutkC2NjSe122SPIoCO1M6a1TqqTDcRc572B+w55vI18Rs+NzvaFrkEknqnMgi1s47iTaWnmnf6sUb5D27IJt3k5eKpbU1glTVYlLitRGY4yZnNJBaHyTXyYDvY1rndbnbfnbYvhC470NCymaetUyZ/VRWcf1tj3oCoKDFq2Ew4o+SR0ZrXAjbdZz2bMjhY5bLg9w8Cur6WobIxr2G7Xta5p5tcLg+RVTY5obs6Lti2bSQxNqzfeJM5JPJj3t8ApzUdjnpOFxscbvpnGE/RGcfhsEN+yUBV+lFHPWaRT0cVQ+LpJSAdp+y3ZhD/VBHyfep2q1PYnG0ugxHaeMwNuaInudc2Kxab+2J+uf/wBMVf6ApHVjrFqo6v8Ak3Fy4vL+jY+SwkZLuDHn2w7g7M3IzIOWP8I2skjnpOjkey8Ul9lzm36zd9lF6/GdBi0E8WTzDFIbZEvjkcAe+zWjwWZ8JJ15qI84ZD+s1AZzdS9aRf8AlM+U3+dTWh+q2qo6yGolrzMyMuJZaTrXY5vFxG91/BQjdZ+OWH81Hd/4Wr/itr1daZYjW1L466i9HjELnh/Qzx3eHMAbd5tucTbfkgLGREQBERAEREBQGuP+0FD9Ck/6h6v9aNpTobRVmIQTVEkzahjY9hrCAwiN7ni92Hje+fBbd/KUXS9DtfGWvs2PK+/duQFa/CGxvoaFlO09apkz+ris4/rGP3rUdFtFtIoaaMUUjYoXgStbtxA/GAOu4FpN7WyKsjWBoVRVksc9fLO3ZaI2NY4Bm8uOWwTc3zN+AW0VONU8Luje/ZLQMtlxsLC24crIDm3SyjxPDq2mrcRIfMXte14c07XQ7N2uLRl1SB3FWbr8qmzYPBLGbskqIXtPNropCD5FbDphRYfisccNRK8bMgcwxgtdtEFtrlpFjte4LExrR7D5KKPDZ55+jp3gg/nOqHAAu2LEAPtu4BAfDBf7LO/4bU/4ci1X4PWEU88FWaiCKUtljAMkbHkAtdu2gbKxsLp6I0Yw2KV7o3QyQC4O2WPa4HrbIF7E8Fh6I4VQYP00UE0pL3gvEl3EFotkWsA4oCrNMqN2j+NR1VM20EpMjWDJpYcpordl7jgNpnJdCYfWMmiZLE4OZIxr2kcWuFx7itd0jwaixmHoZHkhjw8FhDZGkZZbQORBscvwX30QoaehZ6FBNI/oy4hspu5oNiWtIaARc3t2lAVN8IX+sKL6of4pV+LR9PdDqKtnglrJJmPaNiMRkAHrA59Q8XDkt1llDWlzjYNBJPIDegOftYELX6UU7HtDmulog5rgC0g7FwQciFuOuHQCGWhdLRwRxy095LRRtZtx264IaBcgDaH0SOKmZdDaGur24g2WYzRPidZpDWXisW3aWXsdnmtidpJS7jJ2HqP/AIIDTdRul3plH6PK681KAw33uhPqO7bW2T3A8VXOtGSXFsc9EpLOdEOhYCQG7TA6SUm+WRuD9BWTolofhtLWOqaKadr9mQmO46Po3Zltiy+yDYgXv1QszQrQaigqH11NJNNI/pGudKWkbTyHOIAY07X8SgNKlwDShzS11Q0tcC0jbgsQRYj1eSjNSVVJQYrPQVI2XSgsIvcdNDdzbHcQWF+fG4V3VukNPE4tc+5G8NBdbvIyWsSaDUNZXDEY5ZhM18Tz0b2tbtRhoG0wtuLhoBHHPmgK0mrY4dLXSTvbHG2Z2097g1ovTEC5OQzIHirfq9YeGRtLnVsBAF7MeJD4NZcnwWt4/qzw2trpXzTVAnkIc5jXta0Wa31bsPAA7zxWHUancJpy0zSVJDjYAyCxP2WXQGiVE7tIcdY6Fh6BhjFyM200TtpxfyLiXWHzgFLfCV/L0f1Un7TVcuA6PUuHxFlLE2Jm9xFy51uL3m7nWz3la9pNojQ429j5JZbwtLQIyGZPN89ph+TwQEtHpxh1h/r1LuH5+P8Aismh0soZntjhq6eSR19ljJmOcbAk2ANzkCfBV7VamsKjcxkk1UHPNmjbYbm9uEfMhTmjmqOioqmKpgfUGSIuLQ98Zadprmm4DAdzjxQFgIiIAiIgCIiA1fEv6yg+h/3FG49A99bIYj12MbIOfVDd3apLER/OUH0P+4v1EP5zf9X+61dBg6Q4gKilhkG/pQHDk7ZN/Dj4qfxygiMUzzGwv6Nx2i0XuGm2fZZatpThhhkuy/RSuDrDcHi+X6xt3nktyxn+jzfVP/ZK4CG0RoInU7HujYXbTusWgnJ2WaiH1UMdZUGoZttJIA2Q7O44Hsutg0NH+qt+k/8AaKhGYk2nrahz2ucCS0bIBzuDx7l0Erg1fSSygQRBrwC4HYa2wGRzB7VGU8kIraj0jY2c7bYuL3bu7bXUtR6URyPaxscgLiACQ22fPNR+HUbJK6pErA4ZkXFxe7dyA+MJjdXxmjHVA6+yCG+1tZcrWHesXEI3+lzyRetCek7wNkH3HyupHBb0lU+B3qSZsNv0c+3Md4X2wgfzhU8i0/exAY2O1rZ20cjeMtiOTrtuPcpLTOr2INgetI4NHdvP4DxUDi+GugqGNbfonyte0cAbgEeH3WWbjcb6mtbFGdnom32rXAd6xP7IQH6wmH0SsER9WWJv6YH8Q7zXumlDHHC10cbWkyAXDQDbZcsTHcNqIQyZ8vSljxbIgjj5XHvUhpnL0lLG5u5z2uHcWOQEoKCJkTnMjY13RHMNAObea17CKoxYdK5uR2yAeW1sNv71tUv5A/VH9la7o5Q9NQyRnIue61+YDCPeAgMzRjB4hAx72Ne6QbRLgHZHcBfsWDUQClrouiyZLYFvDM2PhexX5wrH/RW9DUseCy4BABy8SPAhfSgD6yqbOWlkUfq34kbu83Nz3WQGBjML3Vszoj142tkHM7IZe3gfcsnSGvE8FPI3+8s4cnWzH/7gQsyj/rOX6v8ACNRGkeGuhlGxfopHh4A3Bw3j3+R7EBsWmFZ0dO4DfIdgdx3+4EeKisLg9Eq42HdNE0H6dv8AMP1l+tImOqKuOFhtsC+1a4DiNonyDfNY+P4VURtbK+bpSxwtlYtud/mAgM3Sr+k0n0x+21bUtM0lrA59JMASLB5A35OaSO/gpbD9J2SyNjEcgLicyBYWBOefYgJ1ERcAREQBERAfkr1EQAoiIAF4iIAvQiIDwr1EQAoiIAV4dyIgPUaiIDDxHc3vWW3cO5EQHqFEQBCiIDxERAfp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8436" name="Picture 4" descr="http://media.npr.org/assets/img/2013/04/23/fairtrade_intl_logo_custom-8e5e5ca5e4c336afa79a44820f5043b52c3b4ad0-s6-c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2808312" cy="280831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 Iegādāties godīgi ražotu šokolādi</a:t>
            </a:r>
            <a:endParaRPr lang="lv-LV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2276872"/>
            <a:ext cx="4752528" cy="431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2400" b="1" dirty="0" err="1" smtClean="0">
                <a:solidFill>
                  <a:srgbClr val="C00000"/>
                </a:solidFill>
              </a:rPr>
              <a:t>Fair</a:t>
            </a:r>
            <a:r>
              <a:rPr lang="lv-LV" sz="2400" b="1" dirty="0" smtClean="0">
                <a:solidFill>
                  <a:srgbClr val="C00000"/>
                </a:solidFill>
              </a:rPr>
              <a:t> </a:t>
            </a:r>
            <a:r>
              <a:rPr lang="lv-LV" sz="2400" b="1" dirty="0" err="1" smtClean="0">
                <a:solidFill>
                  <a:srgbClr val="C00000"/>
                </a:solidFill>
              </a:rPr>
              <a:t>Trade</a:t>
            </a:r>
            <a:r>
              <a:rPr lang="lv-LV" sz="2400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endParaRPr lang="lv-LV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godīga samaksa (lauksaimnieki saņem godīgu samaksu);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prēmija (ja prece tiek pārdota saskaņā ar </a:t>
            </a:r>
            <a:r>
              <a:rPr lang="lv-LV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Fair</a:t>
            </a: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v-LV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Trade</a:t>
            </a: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var saņemt papildus naudas summu);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aizliedz visa veida bērnu darbu.</a:t>
            </a:r>
            <a:endParaRPr lang="lv-LV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Kā Tu vari novērst netaisnību šokolādes ražošanā?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Aktīvi piedalīties kampaņās</a:t>
            </a:r>
          </a:p>
          <a:p>
            <a:pPr marL="457200" indent="-457200"/>
            <a:endParaRPr lang="lv-LV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2" name="AutoShape 2" descr="data:image/jpeg;base64,/9j/4AAQSkZJRgABAQAAAQABAAD/2wCEAAkGBxMTEhIUERIWExUWFhwaGRgVFhgeGBwXFBccFxUXFhwYHiggGx8oHhUWITEjJSkuLi4uGR8zODMsNygtLysBCgoKDg0OGxAQGyweICYtNzcrNyssKzc0LDcvLDcsLCwuLC0sLCssNCwsLCwsLCwtLCwsLCssLDUsLCstLCsrLP/AABEIAKgA9QMBIgACEQEDEQH/xAAcAAEAAgMBAQEAAAAAAAAAAAAABggEBQcDAgH/xABIEAABAwIDAwUNBQUGBwAAAAABAAIDBBEFEiEGBzETQVFhcRQXIjI1VHKBkZKhsdIjUnOCszOissHCNERTYoPRFRYkJUPi8f/EABgBAQEBAQEAAAAAAAAAAAAAAAADBAIB/8QAKhEBAAICAQQBAgUFAAAAAAAAAAECAxEhBBIxMkETURRhkaHBBSIzUoH/2gAMAwEAAhEDEQA/AO4oiICIiAiIgIiICIiAiIgIiICIiAiIgIiICIiAiIgIiICIiAiIgIiICIiAiIgIiICIiAiIgIiICIiAiIgIiICIiAiIgIiIPxzgASTYDnKjj9vcMBINdDcaeP0JvHcRhddY2+wf8Qq2iNjWMJbxao5cvZrhfDhi8TMysh3wMM8+h95O+Bhnn0PvKtuaP7vwTNH934KX4mfst+Gr91o8H2kpKoubTVEczmi5DHAkDhe3Qtqq37rDbF6XL4IIeNOgxu4qyC0Y790bZstOy2hERdpiIiAiIgIiICIiAiIgIiICLkFTtvVRVry6QuiZMQY7C2QOsQNL3tz9K63DM1zWuabtcAQeoi4KD0Rcg2i25qTVO7nlLImOytAAIdlNi51xrc39Vl1yF12tJ5wD7Qg+0WNU18UZtJKxh6HPaD8SvaGVrgHMcHA87SCPaEH2i5zvfqpGCmDHuYCXHwXEattY6dF1PMLeTDESbkxtJJ6S0XKDKReUFSx9yx7XgGxykGxHEG3OlRUsjGaR7WDpcQB7Sg9UXjTVccgvG9rx0tcCPgvZBGt5Pkuu/Ad8lW2o8SL0VZLeT5LrvwHfJVtqPEi9FZOp81bem9ZYyIiiul263ytR/n/TcrJKtu63ytR/n/TcrJLXg9GLqPcREVkBERAREQEREBERAREQEREHEYMJ7qrqyIeMeWcz02uu2/UeHrWbh+2DosNlpiSJmkxsPOI3eN62+EPWOhZOxnlmbtm/iUixDd5HLWd0crljLg98WTi4akB19ATx06enT0c6xnB+546PMLPlYXuHQC4BjfU34krrG1+MupaIyM8chrGdRcPG9QuVDt7w/wCopfwz/GFvN58ZOHxkcGvYT6wR8yF4IzsxsM6ujNTPO5ucmxtme6xsXOJPC4It1Js4JMPxQUofmY54Y62gcHtzMdbmIuPipZu7xmAUMTHSsa6PMHBzgCPDc4HXmsRqofNiDJ8bjkjN2GeMA9ORobcdVwUG23yf3b8/9KbTbXjuaGmo3Z5JI2tc5nFtwBkb/mPDqTfJ/dfz/wBK1WPbOPomU1bSudlAYXX1LHuGh9E3t/8AUE12G2dNDTvdIftHjM8Dg0NGjR0m3EqB0DBidVJJWVAhjbqAXNBsTZrI82g0FybfNdJwLHG11I57BZ+Utezna+x+B4grmOw2E0s8skVWS1wAyDNluQSHjt4aIPXGaVmGzxTUNSJQeIDmk2HFr8uhaR0hdkppc7GuHBzQfaLqDVGxuFROYJJMpcQA103EngLKdsYAABoALDsCCObyfJdd+A75KttR4kXoqyW8nyXXfgO+Sq9XVrrMaxtw1oBJ6epZs9Ztaumvp7RWs7eyLX91S/cHsTuqX7g9in9OfyV+rH2n9E+3W+VqP8/6blZJVo3SSl2KUZIsfDuP9NysutGGNV0zdRO7CIiqgIi+XvABJNgBck9A4lB9IuYVm3NZUzGPDovBHA5cziPvG+jQsjB9r66Kpip66H9q4NBy5XDMbBwto4X49CDo6Lmu8PGZ4q6nZFM9jQ1hytNgS6Qg5hz6ADVdIdIAQCQCeAvqg+kREBF8skB4EHsK+kBF+OcBqSAOtGuB1BuOpBGcI2OZBWSVQlc4vzWYQLDObu151J0XyyQHgQewoI5tXsgytfC90rozHcEAA5mkg214HTit7VUTJI3RSNzMc3KQecL2edD2LnO7TGJ5qmpbLK+RuXNZxuAc9vB6NOhB6z7qoi+7ah7WX8UsaXAdAdf+Sz6bd7FHVQzxSuayPKeTy3JcwWvmvznU6dKmi+WyAmwIJ6L6oI/tfsoyuEeaR0ZYTqADcO4ix7OK3XcTOS5FwzMyZCDzttbVZCgL9qqgYv3LdvI5wzLl1sYs+a/G90G52W2PjopJXskc/PoAbANaDcDTxj1rG2k2Ap6p7pA4wyO1cWgFrj0lp5+sEKXL8c4DUmwQQfBN2lPC9r5JHTFpuBlDW3HC4FyfapyvxrgdQbjqX6gjW8nyXXfgO+SrdyTA1hI4turI7yfJdd+A75KttR4kXorJ1Pmrb0vrL8+y+6n2X3Vjos/b+bRtLt1wH/F6TKLDw/03KySrbut8rUf5/wBNysktuD0Yeo9xERWQFptsXkUNURoeSd8RZblarauBz6Opa0XJidYdgvb4IIpuejHIVDramUC/UGAgfvH2roC5xuermZJ4swDy8PAvxaWgXHTbL8Qp3U4pDG9kb5WNe82a0uGYk8LBBy/esSK6It4iJlu0SOt8V74ju3qHsfPJUNknILnNLTqeOUPvx5uFl57z/KEHoR/quXV5eB7CggO6jHJJWSwSOL+TAcwuNzldoWknoIFu1aja2unrq/uKF+WNrstrnKS0Xe99uIHR1da/dzv7eo/CH8S8cMmbBjb+VIYDK8XPC8g8G/bce1B8Y7sLLQx90w1GYssXFrSxzbm1wQ43F+ZTjZTaQzUDqiXxoQ8SW5zG3Nf1tIPrX7vEq2MoJw5wBkblaOckkcPmo7sJTOOEVoA/actl6/sQ3T1gj1II/hmG1OMTSPklytbYkuBc1ua+VjG3A5ipTstsVVUdU1zZ2mCxzgXGbQgAs1F72N78ywdz1Ywd0RlwDnZXNB5wAQbdPELo3dkefk+Ubylr5MwzW6bcUHMttcRnrK4UMLi1gcGWuQHOtme59uIA5urrWLjewMtFEamKozGOxdlYWOAv4zSHG9l9MmbBjrnSnK3lXanh9pGQ0nqu4Kdbe1bGUFRmcAXsLWi/FztBbp43QeWwuOOq6Quk1kYSxx6bAEO9YI9YKiG6b+11Pof1rb7pYyKWocRo6U2/KxoK1G6b+11Pof1oMjeDjk81SKGnJaLta7KbF7365SRwaARf19C1uL7vJaWB1Q2drnRjM4NaWkAcS1+bW3HgF+10oix3NIcrRMCSeAD4wAT1eEFO9vcQjjoZw5wvIwtYL6uL9BbpGt0Gu2QrH4hh8sU0jg8ZojI3xrEAtd22Nj0261z52ztsQ7i5U+OG8pl11jz3y39XFTfc/wDsKj8UfwBaSc22gF9Pt2/GAAfMIJ/s1gooacx8q6UAueS4WtfmAubDT23XOYGS4xUycrNyULNQDqGgmzQ1pIBcbXJK61XNvHIBxLHD2gri2xGzsFZJJFPI5jmgFoblubXD/GB4aIM7EKKTB5opIJ+UjcdQNLhvjNe0Eg6HQrr0Eoc1rhwcAR2EXUCfu1oYy3lKiRuY2Ac6NuY/dHggn1KfxRhoDRoAAB2DQII5vJ8l134Dvkq21HiReirJbyfJdd+A75KttR4kXorJ1Pmrb03rLGREUV0u3W+VqP8AP+m5WSVbd1vlaj/P+m5WSWvB6MXUe4iIrICIiCA4/u0jlkMlPLyJJuWFuZtzztsQW9mq+9nN3DIJWyzzcq5pDmta3K3MOBdckut6lO0QRHanYw1dTDOJsgYGhzclyQx2YZTcWOpGqlrhcWX6iCJbF7HGhkleZuUzgNaAy1mg3udTcr12s2KirSH5jFLa2YC4IHAObcX7bhShEHNKPdV4QM1Vdo5mR2JHRdzjb2LodDRshjbHG0NY0WAHQshEHP8AHt2TJZHPp5eSzG5Y5mZoJ4lpBBHZqsjZTd62lmbNJNyj23yhrMrQSCCTqSdCehThEEZ2s2NirSHlxilAtnAuCOYObpfiecKM0u6o5hytVdo5mR2NugEuIHsK6YiDFw/D44YmxRNysaLAdvEnpOt1HdkdjjRzTSGblA8WaA21hmzeFqblSxaLH8afC9rGNabtvc36bWFuxTy5a4q91vDyZiI3LD2v2MjrSHh/JSgWzZbggcA4XF+PG6j9DurAD+VqA4lpDMrLAOI8FzruubHW2i33/H6n/B/cet/hNS+SMOkZkcb6a8x0NjqFPF1VMs9td/o5i8S1GxOzbqKJ7HyCRz35jlBAGgAAvx4LX7X7Birl5aOXkpCAHXbma7LoDoQQbWHqCmaLQ7RbYrZI0PKudNyrpLXs0hoy36SSTrxWDtHu7jnkMsEnIPcbkZbsLucixBaexSLHYJ3BnIOtY6627PUtnEDYZtTYX7edcReZtNdTx+7zfOkAwjdoGytkqagzZSCGhpFyNRdznE26hZdBRF29RveQP+1134D/AJKrtdXOsxrG3ytFzrxPQriSMDgQ4AgixB4EHiCqqba0jIq+sjjaGRtmc1rW8ABbQe1QyxHEy04JmYmscI53XJ9z4FO65PufAqY7A7HTV8wcwMMUcrBKHGxyHwnWHPcAhe+FYVA6lxGRzAXRVcLIyT4rHzhrmjtbcLyKxPxDqZ18y+t0UhfilGbEEB9x2RuuexWWWkwHZSjpCX01OyN7m2LgPCtxtc82gW7VaV7Y0hkv3TsREXaYiIgIiICIiAiIgIiICIiAiIgKI7XH7eP0B/EVLlENrh9vH6A/iKw/1D/D/wBhPL6t2zH6c2HKfAr3xeu5GJz+J4NHWeH+6x2bPU4scn7xWNtgPsW+mPkV1e+amK1r63rjRM2iJ21NLh9RVAyGSwvoXE206AOAWRg1ZLFPyEji4E21N7G12kE8x09q3OzTgaaOx4XB7cxWhllDsQBabjlGj2NAPxCxTjjFXHkrM90zG+fO/LjWoiWXtnK4ckASOJ0POLWW2qawx03KcSGDj0mwF/WVpttv/F+b+Sz8Z/sR9Fn8TVfvmuXNMfEfw63zZpKPD56oGQy6Xt4RPHqA4KVYXTPjjax787hfXXhfQarX7I/sPzu/kt2q9HhrFIyc7mOeXuOsa2LgG9zZWSCeaosHQzyhzXZmgtkeAHMcCdRcE3HNxtZd/Vb97mKzVFfM19xFA4xsbzCwBc49br37LLRl1rlrwb7uHT90Wy0tBSyvqbNfMQ8sBBysa2wBI0J4nRcqwXDZa2jxOGlaZJDVRS5QQLxnlQCLkDR1iVMt3G0cpwXEGvu4UkbhG4/dMeZrPy8B1WWg3CVBZiL2X0kpnC3+Zj2EH2F3tXu44g5iLTP3d+pWkMYHcQ0A9oGq9URUQEREBFU3vpYv58/3I/oTvpYv58/3I/oQWyRVN76WL+fP9yP6E76WL+fP9yP6EFskVTe+li/nz/cj+hO+li/nz/cj+hBbJFU3vpYv58/3I/oTvpYv58/3I/oQWyRVN76WL+fP9yP6E76WL+fP9yP6EFskVTe+li/nz/cj+hO+li/nz/cj+hBbJFU3vpYv58/3I/oTvpYv58/3I/oQWyWkxvBnTSMe1wAAAN78xvcKtHfSxfz5/uR/QnfSxfz5/uR/Qp5cVcle23h5MRPErZLwrqRsrHMdwPtB5iFVTvpYv58/3I/oTvpYv58/3I/oXcxExqXqwv8AyvKCQ2VuU8/hDTrA/wB1k0uzbo543NcCxtjrxuBrp2quPfSxfz5/uR/QnfSxfz5/uR/QskdBhidxH7uPp1Wa2gwl0+TK4DLfjfgexZNfQF8BiBAOUC54eCQf5KrnfSxfz5/uR/QnfSxfz5/uR/QrTgpM2n/by97Y5WiwShMMQY4gm5OnDXmWwVTe+li/nz/cj+hekG83GHua1ta8ucQAAyLUk2A8XpVKUilYrHiHsRqNLXKLbU7A0dc/lJmvZIQA50bspcG8A7mPbxWx2To6iKlibWTGeci8jiAAHO1LW5QNBwvz2vzqIbb714aR7oaaPuiVps45rRsI4gkAlxHQPal5iI5UpFt/2t7iGy0UGF1NLRx5QYn2HFznkXu4nUk2XKtyWHudikkjQckMTw4kWs+QtAYeh2jtP8qwqne5ibjdr4mDobGP5lZuFb5q6Mjl44qhvOLFjvU4XHtCj31m0Sr2Xisw7+ij+x219PiMRfA4hzbB8bvHYTzEdHGxGhUK3112I0bY6qiq3shJDJIw1hDXEHK8EtJANrHrt0q8TtndVRVN76WL+fP9yP6EXohyIiAiIgIiICIiAiIgIiICIiAiIgIiICIiAiIgKVbradsmLULX2tyt9elrS5o9ZACiqy8JxB9PNFNEbPjeHt7Wm+qC2e8jFH02G1csV84YGgjm5RwZm9QcT6lXk0rXRtbzWuD18561YLY3bKkxSDwC3OW/awOsXNuLOFj4zeOqwMS3V4fIS5jZKcn/AAXkD3TdvwWfPhtfWp1ppwZq03EwrtU0zmHUadPMvFd3m3NRG4FbPY8zmxH+kL5p9yFGCM9TUP6gY2g+xl/iua4r/OlJz0+HKt2uJPp8WpHR3+1PJvA52P4g+sNP5V37ejTNkwqua/gIXOHpR+Gz95oXrs5sPQ0Jz08AD7H7R5Ln2PHwncPUua7794kL4XUFI8SOe4cs9urWtab5GkaEkgX5rAjn00VjUaZL27p24UiIunIiIgIiICIiAiIgIiICIiAiIgIiICIiAiIgIiICIiD7ilc1wc1xa4G4LSQQRzgjgpZhW83FILBtY94HNLZ/tLvC+KIg3jN9+KDjyB/0v/ZeNTvpxVwIEkTOtsQv8SURBFca2urqsEVNXLI08Wl1mG3C7G2b8Fp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20484" name="AutoShape 4" descr="data:image/jpeg;base64,/9j/4AAQSkZJRgABAQAAAQABAAD/2wCEAAkGBxMTEhIUERIWExUWFhwaGRgVFhgeGBwXFBccFxUXFhwYHiggGx8oHhUWITEjJSkuLi4uGR8zODMsNygtLysBCgoKDg0OGxAQGyweICYtNzcrNyssKzc0LDcvLDcsLCwuLC0sLCssNCwsLCwsLCwtLCwsLCssLDUsLCstLCsrLP/AABEIAKgA9QMBIgACEQEDEQH/xAAcAAEAAgMBAQEAAAAAAAAAAAAABggEBQcDAgH/xABIEAABAwIDAwUNBQUGBwAAAAABAAIDBBEFEiEGBzETQVFhcRQXIjI1VHKBkZKhsdIjUnOCszOissHCNERTYoPRFRYkJUPi8f/EABgBAQEBAQEAAAAAAAAAAAAAAAADBAIB/8QAKhEBAAICAQQBAgUFAAAAAAAAAAECAxEhBBIxMkETURRhkaHBBSIzUoH/2gAMAwEAAhEDEQA/AO4oiICIiAiIgIiICIiAiIgIiICIiAiIgIiICIiAiIgIiICIiAiIgIiICIiAiIgIiICIiAiIgIiICIiAiIgIiICIiAiIgIiIPxzgASTYDnKjj9vcMBINdDcaeP0JvHcRhddY2+wf8Qq2iNjWMJbxao5cvZrhfDhi8TMysh3wMM8+h95O+Bhnn0PvKtuaP7vwTNH934KX4mfst+Gr91o8H2kpKoubTVEczmi5DHAkDhe3Qtqq37rDbF6XL4IIeNOgxu4qyC0Y790bZstOy2hERdpiIiAiIgIiICIiAiIgIiICLkFTtvVRVry6QuiZMQY7C2QOsQNL3tz9K63DM1zWuabtcAQeoi4KD0Rcg2i25qTVO7nlLImOytAAIdlNi51xrc39Vl1yF12tJ5wD7Qg+0WNU18UZtJKxh6HPaD8SvaGVrgHMcHA87SCPaEH2i5zvfqpGCmDHuYCXHwXEattY6dF1PMLeTDESbkxtJJ6S0XKDKReUFSx9yx7XgGxykGxHEG3OlRUsjGaR7WDpcQB7Sg9UXjTVccgvG9rx0tcCPgvZBGt5Pkuu/Ad8lW2o8SL0VZLeT5LrvwHfJVtqPEi9FZOp81bem9ZYyIiiul263ytR/n/TcrJKtu63ytR/n/TcrJLXg9GLqPcREVkBERAREQEREBERAREQEREHEYMJ7qrqyIeMeWcz02uu2/UeHrWbh+2DosNlpiSJmkxsPOI3eN62+EPWOhZOxnlmbtm/iUixDd5HLWd0crljLg98WTi4akB19ATx06enT0c6xnB+546PMLPlYXuHQC4BjfU34krrG1+MupaIyM8chrGdRcPG9QuVDt7w/wCopfwz/GFvN58ZOHxkcGvYT6wR8yF4IzsxsM6ujNTPO5ucmxtme6xsXOJPC4It1Js4JMPxQUofmY54Y62gcHtzMdbmIuPipZu7xmAUMTHSsa6PMHBzgCPDc4HXmsRqofNiDJ8bjkjN2GeMA9ORobcdVwUG23yf3b8/9KbTbXjuaGmo3Z5JI2tc5nFtwBkb/mPDqTfJ/dfz/wBK1WPbOPomU1bSudlAYXX1LHuGh9E3t/8AUE12G2dNDTvdIftHjM8Dg0NGjR0m3EqB0DBidVJJWVAhjbqAXNBsTZrI82g0FybfNdJwLHG11I57BZ+Utezna+x+B4grmOw2E0s8skVWS1wAyDNluQSHjt4aIPXGaVmGzxTUNSJQeIDmk2HFr8uhaR0hdkppc7GuHBzQfaLqDVGxuFROYJJMpcQA103EngLKdsYAABoALDsCCObyfJdd+A75KttR4kXoqyW8nyXXfgO+Sq9XVrrMaxtw1oBJ6epZs9Ztaumvp7RWs7eyLX91S/cHsTuqX7g9in9OfyV+rH2n9E+3W+VqP8/6blZJVo3SSl2KUZIsfDuP9NysutGGNV0zdRO7CIiqgIi+XvABJNgBck9A4lB9IuYVm3NZUzGPDovBHA5cziPvG+jQsjB9r66Kpip66H9q4NBy5XDMbBwto4X49CDo6Lmu8PGZ4q6nZFM9jQ1hytNgS6Qg5hz6ADVdIdIAQCQCeAvqg+kREBF8skB4EHsK+kBF+OcBqSAOtGuB1BuOpBGcI2OZBWSVQlc4vzWYQLDObu151J0XyyQHgQewoI5tXsgytfC90rozHcEAA5mkg214HTit7VUTJI3RSNzMc3KQecL2edD2LnO7TGJ5qmpbLK+RuXNZxuAc9vB6NOhB6z7qoi+7ah7WX8UsaXAdAdf+Sz6bd7FHVQzxSuayPKeTy3JcwWvmvznU6dKmi+WyAmwIJ6L6oI/tfsoyuEeaR0ZYTqADcO4ix7OK3XcTOS5FwzMyZCDzttbVZCgL9qqgYv3LdvI5wzLl1sYs+a/G90G52W2PjopJXskc/PoAbANaDcDTxj1rG2k2Ap6p7pA4wyO1cWgFrj0lp5+sEKXL8c4DUmwQQfBN2lPC9r5JHTFpuBlDW3HC4FyfapyvxrgdQbjqX6gjW8nyXXfgO+SrdyTA1hI4turI7yfJdd+A75KttR4kXorJ1Pmrb0vrL8+y+6n2X3Vjos/b+bRtLt1wH/F6TKLDw/03KySrbut8rUf5/wBNysktuD0Yeo9xERWQFptsXkUNURoeSd8RZblarauBz6Opa0XJidYdgvb4IIpuejHIVDramUC/UGAgfvH2roC5xuermZJ4swDy8PAvxaWgXHTbL8Qp3U4pDG9kb5WNe82a0uGYk8LBBy/esSK6It4iJlu0SOt8V74ju3qHsfPJUNknILnNLTqeOUPvx5uFl57z/KEHoR/quXV5eB7CggO6jHJJWSwSOL+TAcwuNzldoWknoIFu1aja2unrq/uKF+WNrstrnKS0Xe99uIHR1da/dzv7eo/CH8S8cMmbBjb+VIYDK8XPC8g8G/bce1B8Y7sLLQx90w1GYssXFrSxzbm1wQ43F+ZTjZTaQzUDqiXxoQ8SW5zG3Nf1tIPrX7vEq2MoJw5wBkblaOckkcPmo7sJTOOEVoA/actl6/sQ3T1gj1II/hmG1OMTSPklytbYkuBc1ua+VjG3A5ipTstsVVUdU1zZ2mCxzgXGbQgAs1F72N78ywdz1Ywd0RlwDnZXNB5wAQbdPELo3dkefk+Ubylr5MwzW6bcUHMttcRnrK4UMLi1gcGWuQHOtme59uIA5urrWLjewMtFEamKozGOxdlYWOAv4zSHG9l9MmbBjrnSnK3lXanh9pGQ0nqu4Kdbe1bGUFRmcAXsLWi/FztBbp43QeWwuOOq6Quk1kYSxx6bAEO9YI9YKiG6b+11Pof1rb7pYyKWocRo6U2/KxoK1G6b+11Pof1oMjeDjk81SKGnJaLta7KbF7365SRwaARf19C1uL7vJaWB1Q2drnRjM4NaWkAcS1+bW3HgF+10oix3NIcrRMCSeAD4wAT1eEFO9vcQjjoZw5wvIwtYL6uL9BbpGt0Gu2QrH4hh8sU0jg8ZojI3xrEAtd22Nj0261z52ztsQ7i5U+OG8pl11jz3y39XFTfc/wDsKj8UfwBaSc22gF9Pt2/GAAfMIJ/s1gooacx8q6UAueS4WtfmAubDT23XOYGS4xUycrNyULNQDqGgmzQ1pIBcbXJK61XNvHIBxLHD2gri2xGzsFZJJFPI5jmgFoblubXD/GB4aIM7EKKTB5opIJ+UjcdQNLhvjNe0Eg6HQrr0Eoc1rhwcAR2EXUCfu1oYy3lKiRuY2Ac6NuY/dHggn1KfxRhoDRoAAB2DQII5vJ8l134Dvkq21HiReirJbyfJdd+A75KttR4kXorJ1Pmrb03rLGREUV0u3W+VqP8AP+m5WSVbd1vlaj/P+m5WSWvB6MXUe4iIrICIiCA4/u0jlkMlPLyJJuWFuZtzztsQW9mq+9nN3DIJWyzzcq5pDmta3K3MOBdckut6lO0QRHanYw1dTDOJsgYGhzclyQx2YZTcWOpGqlrhcWX6iCJbF7HGhkleZuUzgNaAy1mg3udTcr12s2KirSH5jFLa2YC4IHAObcX7bhShEHNKPdV4QM1Vdo5mR2JHRdzjb2LodDRshjbHG0NY0WAHQshEHP8AHt2TJZHPp5eSzG5Y5mZoJ4lpBBHZqsjZTd62lmbNJNyj23yhrMrQSCCTqSdCehThEEZ2s2NirSHlxilAtnAuCOYObpfiecKM0u6o5hytVdo5mR2NugEuIHsK6YiDFw/D44YmxRNysaLAdvEnpOt1HdkdjjRzTSGblA8WaA21hmzeFqblSxaLH8afC9rGNabtvc36bWFuxTy5a4q91vDyZiI3LD2v2MjrSHh/JSgWzZbggcA4XF+PG6j9DurAD+VqA4lpDMrLAOI8FzruubHW2i33/H6n/B/cet/hNS+SMOkZkcb6a8x0NjqFPF1VMs9td/o5i8S1GxOzbqKJ7HyCRz35jlBAGgAAvx4LX7X7Birl5aOXkpCAHXbma7LoDoQQbWHqCmaLQ7RbYrZI0PKudNyrpLXs0hoy36SSTrxWDtHu7jnkMsEnIPcbkZbsLucixBaexSLHYJ3BnIOtY6627PUtnEDYZtTYX7edcReZtNdTx+7zfOkAwjdoGytkqagzZSCGhpFyNRdznE26hZdBRF29RveQP+1134D/AJKrtdXOsxrG3ytFzrxPQriSMDgQ4AgixB4EHiCqqba0jIq+sjjaGRtmc1rW8ABbQe1QyxHEy04JmYmscI53XJ9z4FO65PufAqY7A7HTV8wcwMMUcrBKHGxyHwnWHPcAhe+FYVA6lxGRzAXRVcLIyT4rHzhrmjtbcLyKxPxDqZ18y+t0UhfilGbEEB9x2RuuexWWWkwHZSjpCX01OyN7m2LgPCtxtc82gW7VaV7Y0hkv3TsREXaYiIgIiICIiAiIgIiICIiAiIgKI7XH7eP0B/EVLlENrh9vH6A/iKw/1D/D/wBhPL6t2zH6c2HKfAr3xeu5GJz+J4NHWeH+6x2bPU4scn7xWNtgPsW+mPkV1e+amK1r63rjRM2iJ21NLh9RVAyGSwvoXE206AOAWRg1ZLFPyEji4E21N7G12kE8x09q3OzTgaaOx4XB7cxWhllDsQBabjlGj2NAPxCxTjjFXHkrM90zG+fO/LjWoiWXtnK4ckASOJ0POLWW2qawx03KcSGDj0mwF/WVpttv/F+b+Sz8Z/sR9Fn8TVfvmuXNMfEfw63zZpKPD56oGQy6Xt4RPHqA4KVYXTPjjax787hfXXhfQarX7I/sPzu/kt2q9HhrFIyc7mOeXuOsa2LgG9zZWSCeaosHQzyhzXZmgtkeAHMcCdRcE3HNxtZd/Vb97mKzVFfM19xFA4xsbzCwBc49br37LLRl1rlrwb7uHT90Wy0tBSyvqbNfMQ8sBBysa2wBI0J4nRcqwXDZa2jxOGlaZJDVRS5QQLxnlQCLkDR1iVMt3G0cpwXEGvu4UkbhG4/dMeZrPy8B1WWg3CVBZiL2X0kpnC3+Zj2EH2F3tXu44g5iLTP3d+pWkMYHcQ0A9oGq9URUQEREBFU3vpYv58/3I/oTvpYv58/3I/oQWyRVN76WL+fP9yP6E76WL+fP9yP6EFskVTe+li/nz/cj+hO+li/nz/cj+hBbJFU3vpYv58/3I/oTvpYv58/3I/oQWyRVN76WL+fP9yP6E76WL+fP9yP6EFskVTe+li/nz/cj+hO+li/nz/cj+hBbJFU3vpYv58/3I/oTvpYv58/3I/oQWyWkxvBnTSMe1wAAAN78xvcKtHfSxfz5/uR/QnfSxfz5/uR/Qp5cVcle23h5MRPErZLwrqRsrHMdwPtB5iFVTvpYv58/3I/oTvpYv58/3I/oXcxExqXqwv8AyvKCQ2VuU8/hDTrA/wB1k0uzbo543NcCxtjrxuBrp2quPfSxfz5/uR/QnfSxfz5/uR/QskdBhidxH7uPp1Wa2gwl0+TK4DLfjfgexZNfQF8BiBAOUC54eCQf5KrnfSxfz5/uR/QnfSxfz5/uR/QrTgpM2n/by97Y5WiwShMMQY4gm5OnDXmWwVTe+li/nz/cj+hekG83GHua1ta8ucQAAyLUk2A8XpVKUilYrHiHsRqNLXKLbU7A0dc/lJmvZIQA50bspcG8A7mPbxWx2To6iKlibWTGeci8jiAAHO1LW5QNBwvz2vzqIbb714aR7oaaPuiVps45rRsI4gkAlxHQPal5iI5UpFt/2t7iGy0UGF1NLRx5QYn2HFznkXu4nUk2XKtyWHudikkjQckMTw4kWs+QtAYeh2jtP8qwqne5ibjdr4mDobGP5lZuFb5q6Mjl44qhvOLFjvU4XHtCj31m0Sr2Xisw7+ij+x219PiMRfA4hzbB8bvHYTzEdHGxGhUK3112I0bY6qiq3shJDJIw1hDXEHK8EtJANrHrt0q8TtndVRVN76WL+fP9yP6EXohyIiAiIgIiICIiAiIgIiICIiAiIgIiICIiAiIgKVbradsmLULX2tyt9elrS5o9ZACiqy8JxB9PNFNEbPjeHt7Wm+qC2e8jFH02G1csV84YGgjm5RwZm9QcT6lXk0rXRtbzWuD18561YLY3bKkxSDwC3OW/awOsXNuLOFj4zeOqwMS3V4fIS5jZKcn/AAXkD3TdvwWfPhtfWp1ppwZq03EwrtU0zmHUadPMvFd3m3NRG4FbPY8zmxH+kL5p9yFGCM9TUP6gY2g+xl/iua4r/OlJz0+HKt2uJPp8WpHR3+1PJvA52P4g+sNP5V37ejTNkwqua/gIXOHpR+Gz95oXrs5sPQ0Jz08AD7H7R5Ln2PHwncPUua7794kL4XUFI8SOe4cs9urWtab5GkaEkgX5rAjn00VjUaZL27p24UiIunIiIgIiICIiAiIgIiICIiAiIgIiICIiAiIgIiICIiD7ilc1wc1xa4G4LSQQRzgjgpZhW83FILBtY94HNLZ/tLvC+KIg3jN9+KDjyB/0v/ZeNTvpxVwIEkTOtsQv8SURBFca2urqsEVNXLI08Wl1mG3C7G2b8Fp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20486" name="AutoShape 6" descr="data:image/jpeg;base64,/9j/4AAQSkZJRgABAQAAAQABAAD/2wCEAAkGBxMHBhUSExMUFBQUFRoWGBgXFhYdHRsYGhgYGB4bGBodHigkGCAlHxoZITEjJikrMC4wGh80ODM4NygwLisBCgoKDg0OGRAQGi8lHyYwLisrNy02LCwsLCwtLzQsNCwwLCwsKzcsNSwtLSwsLCwsLS8sLCw0LCwsLCwsLCwvL//AABEIALwBDAMBIgACEQEDEQH/xAAcAAEAAgIDAQAAAAAAAAAAAAAABgcEBQIDCAH/xABKEAABAwEFBAQJBwkHBQAAAAABAAIDEQQFBhIhBzFBURNhcYEUIjJ0kaGxsrMIIzY3hJLBFjM1UlNyc4LCFSUmQmSD0TRDk9Lw/8QAGQEBAAMBAQAAAAAAAAAAAAAAAAECBAMF/8QAJxEBAAIBAwIFBQEAAAAAAAAAAAECEQMSMSEyBBMicYEUM0FRYSP/2gAMAwEAAhEDEQA/ALxREQEREBERAREQEREBERAREQEREBERAREQEREBERAREQEREBERAREQEREBERAREQEREBERAREQEREBERAREQEREBERAREQEREBERARULtxt0toxi2z9I8RMga8MDiBmc59XEcTQAa7qdqrjIP2jvvLjbWis4d6aE2jL2Ci8fZB+0d95CzT8477yjz4W+nn9vYKKvdh15y3lgs9K9zzFO+NpcSTkDY3gEnU0LyB1UHBWEu0TlnmMTgREUoEREBERAREQEREBERAREQERQPGe0F2HL7EDYBIAxrnEvLfKroPFPAb+tBPEWLddvZel3MmjNWSNDh38D1jcexRzHeNBhbo2NYJZZKuyl1A1g0qaA7zoB1HkglqLTYRvz8oriZaCzoy4uBbWtC1xboaDQ0qtygIiwL+trrtuSeZoBdHE94B3Va0kV6kGeihmzPEk+IrFMZ8pdG8AFraaOFaEdVFM0BERAREQefts31i/ZY/eeq3VkbZvrF+yx+89Vusd/uT8N1OyBcmeUuK5M8pRK0L6+T79DJfO3/ChVmqsvk+/QyXzt/woVZq114Yr90iIisoIiICIiAiIgIiICIiAiIgKldptn8L2gNjrTpGwsryzOLa+tXUqcx/9Z0P71m+Ig2ey2+jdck9gtByGEvkbU6Ny/nG9gpn73FQy/rRJia1Wq3GojjcxrQeAc7Kxg68oLj19qmW0vBs9svgWmyxl/SNyyNaQCHAZc2pGjm6Hs13r7iS4fye2V9EadIZI3yEfrucKivEAUb3IN/sn0wTH+/L8Ryid84ztuJL7Nmu/M1gJDSzLmeBoXuefIby3bxxNFItnhps1NN9J/eeo9sQA8PtO6vRx07Mzq09XqQYlpve98G2pjrQ9z2OO57mva6m9ubUsPo71Yt+25t5YCmmZXLLZHvFd9HRk0PWo5treBckDa6meoHUI3gn1j0rOsf1QnzJ/uOQabY5aGWS6LXI9waxjmuc47gA01JXTd+JbbizGrfBXOjs0TgXD/L0QdqZObnioA4cNxKhd1XPabxuK0SQuJiiLTLGHOq7iHZAKPy0rrrporK2Q3rZ5rnNnY0MmYcz+cgJ0eDxpoCOGnMIMzaNjF2G7O2OEAzyAkEioYwaZqcSToOGh5UMXfdt/RWLwrp31y5zHnGYClfzeXJWn+X1cFi7XAXY1iANCYIgCeHzsuvcVvThS+iP0i3/AMkn/og3uzvFZxNdrukAE0RAfl3ODq5XAcK0II6utSxQzZ5g2TCzpXSSMe6QNaAytAG5jvIFSa8uCmaDz9tm+sX7LH7z1W6sfbS8R7QqnQCysJ+9Iqv8Nb1+hZbVmbzj+NlbRFIyyVyZ5SxPDW9foXZBa2vkA115qJpbHCYvXPL0D8n36GS+dv8AhQqzVWXyffoZL52/4UKs1aa8Mt+6RERWUEREBEUPv/aLY7mtRi8eZ7TRwjDaNI4FziBXsrTigmCKJYd2hWS/LWIhnikdo0SAUceTXNJFeo0rwXRjfHJwvekUQhEgc3O4l1DlzFtG6b9Dv6kE0REQEREBERAVbYvwrarxx7DaI4w6IGEufmaMvRvq6oJru3UBVkogKNbQ7qlvnC74oW55MzHBtQKhrgTQnStFJUQRvZ/dMl0YUjhnaGvq8ltQaBz3EAkabioFeGBrww9fBlsBLmVOQscwOa0/5HteQHAac60BoFLb5xwbtxnHYhCHNc6Nrn5qGslKEClKCo7dVNEFLXxg69b0sfhFozSzZg0RZmFwZQ1cKEMbrTRvOvBWFY7nlGzvwQgCY2V0eUkUDywihI03mlVJ0QQbZXcFouOwTeER9GZHto3M0mjRSpykjjz4LTX7ge1XZillpu4ANc/NTM0CNx8oEEisZBOgrxFNynGKsSR4Yu9ssjXvzPDGtYBWtCeJAAoCs+6bwZe12RzsqGyNDgHChFeB6wgjmP8ABv5T2Zr2OayeMEAurlc065XcRrqDrTXmorBDiGzRCFuYtAyh5dZzpu8txqe/VWwiCP4Kum03Tdbm2qd00j3l+rnOyAgDKHO1O6vAa6czIERB5424w9Pj/L/po/ekUA/s4dX3QrF2zfWL9lj956rdZNSbb5iJbdOI2RMw5/2cOr7oXw2BrRXT7oXFcmeUqZt+18V/S+vk/fQyXzt/woVZqrL5Pv0Ml87f8KFWatleGK/dIiIrKCIiDTYxtzruwvaJWGjmxHKeRPig9xNe5QDZJhyz3jZJbRNG2Utk6NrXgFoo1riaHQk5uPLrU22hiuC7T+5/U1aDYsf8OS+cH4caDez4GsMt5snEIjfG4OAjOVpLTUVaNN/Kir/bR9I4v4A+I9XIqb20iuIYvNx770GReGN71tANohs7o7NvaehLhk/Wc47+0UHtUt2f4y/KeB7JGtZPGATlrlc06Zmg6jXQip3jnpLWxhseUAZQKU4U3Uoqc2UDo8cStGgEUop1CRlAgl+Psc/k3IIYWtfO5uY5q5WNNQKgauJodKjnyrFpcZXzd0QmlhpEaeXAQ3XmQQW966b1aJ9sYDtR4RFoeqNhHrVrX9E2a5J2uALTC8GvLKUGFhDEjMT3V0rRkc05XsJrldQHQ8QQag/iCohi3aJNDe5stijD3NdkLi0vLnjQtjYOR0qa7jpxOJsPeemtQ4ZYj3/OLX7KmiXHMrnakRyuBP6xkYCe2hPpKDNseOL0u28I22qzlzZHBtDC5jjU08QjQnqoe7eppjjFjcLWFpy55ZKhjK0Gm9zjyFR217SJKqb2ynPieJp3dA31yPr7Ag7G4xvmSy+ECH5mmaogOSnPfmLeuveprgPGLcUWdzXNDJ4wC5o8ktOmZldaV3jhprqpS1gYwAAAAUA4U5Kndm7RBtGma3RoE7QB+qJBQeoIPuLvrai/i2b2sVn4kvyPD11OnkqQNGtG9zjuaPWeoAlVhi762ov4tm9rFs9t8hEVlbXQmVxHWBGAfQ4+lBrmY5va93OfZ4Pm2ndHC54HUXGtT2U7FJcA47df1sNmtDGsmAJaWggOy72lpJLXDfv1od1FJMHQNs2FbM1oAHQsOnNzQ4ntJJPeq0u+jNtBy6Dp5d3MwvJ9dUHPava7bLOY5omtsrZQYXje45DvObkXaUG707bZzeF5ObZ4jAzwLIR0lKHKASCDn1Oag8niu/bV+gIfOB8ORSPAH0Nsv8Ie0oOnHGLmYWsTfFzzSVyMrQUG9zjyFR2+kiFuxTfcdk8JMDehpm/NeLl31pmzhtNa8tVh7XqyYziaNT0EYAO6pll9ui3j7RiFzCDDDQilPmd330EqwXidmKLsLw3JIw5ZGVrQ0qCDxB/AjgpAq/2WYXtOH3TunaGdIGNa3M1x8XNUmhIG/wBqsBB5+2zfWL9lj956rdWRtm+sX7LH7z1W6x3+5Pw3U7IFyZ5S4rkzylErQvr5Pv0Ml87f8KFWaqy+T79DJfO3/ChVmrXXhiv3SIiKygiIgx7wsbbwsL4XirJGFjuxwoaKoLPY70wBb3iGMzRPO8RuexwG5xDTmY6nZ3gBXOiCsLlvK+cQ33E5zTZ4GPBf82WNLQakUfVzyRppprwWPtcume33/AYoZJA6IMBY0kZs7jQkeTvG9WuiAqn2bXTPZMbzukhkY1rJWlzmkCpkaRQnR1QCdFbCIK02jYRtE18Nt1kBc8ZS5raZg9nkvaD5WgApv0G+ppp7diO+b6sRsxsr25xlc5tnla4g6EFzjlaDx3K40QRLZzhd2G7rd0tOmmIc8A1DQB4ra8SKkk9fVVQu/wDDltwtiZ1rsbHPY5zntLG5qB5q6N7BqRroeVNaq4UQVPYsSX3fNvjayHogHDMegc1lK653SV0pXySDyW+2nYRkv+Bk0ADpYgWllQM7DroTpUHnvqVOkQU9Hiq+obH4P4M8uAyiQ2aUv5Vr5JPXRSDZjhCW5pH2m0DLK9uRrKglrSQ4lx5kgacKa76CwUQVRim6Z5tqUUjYZHMMkDs4aS2jC3MS7cKUO/8AFSnaThp+Irnb0QBmhcXNBIGYEUc2p3E6EdnWpRarSyyQl73BrRxKwPyjsv7Ufdf/AMLnbW06Ti1oj3lEzEcqsum/74u2xiyR2d5y+Kwvs7y5o4AO0bQcC4H0L5hG5LVYdo8YmjeXNc98j6OLfGiec2elDVzqV5q3LFesNvkLY3hxArShGneFmq1b1tGazkjqiO065JL7w6BC3NJFIJA0b3CjmkDro6vcofhfEV62KKGyMseZrHBtXwzA5M2tXVDW0BOpHAd9vLhNIIYS47mgk06hVWzhKDbTMHyX6GWiz6zRtyltaFzKlwyk7nNJPbUrRwY1veCERGxF8g8XM6Cap6yAQCesUCsS476be7XUaW5KbyDoa09i2ipp6ldSsWrOYRExPWEfwUbc+6y63EdI55LRRoLWUGjsum+vXTfyEgRFdLz9tnOXaJX/AErPekVY+Fs5+oq69vWFekiF4tkpRrIHxkHUF5yuaeHlajqHfR7oWtbWm5Z7VjdMy1VtOyMO3wtnP1Fc4bQ18lAde9cxdQNyutPi5GythI1rmcx8lRwpRh9IUxu3ZRaLffclmbLAHxRRTFxMlKS1IA8WtRTVPLieMm+Y5wsv5Pv0Ml87f8KFWao1s/wqMH4eFnz9I9z3SPcBQFzqDxRU0ADWjrpXjRSVd6xiGe05mZERFKoiIgIiICIiAiIgIiICIiAiIgIiINFjP9C/zt/Fa/D9wQ2+62yPDsxLq0cRucQthjP9C/zt/FaC6rFbJrCHQvLWa0GenE107V4/iNv1fWm708c/nlxt38ZSu7rkhu2YuY05iKVJJ03/AIBYN84mZd8xYxudw360APKvErPuqOWzXbSZ2Z4qa1rpwBPFRfBkItV5ue8Zi1uYV/WJ39u/0rtq6lqRp6WjG2bfzj4TM4xEdMsuy4yrLSSOg5tOo7jvUnktAbYzIPGaGF4pxFK6LQ44jBu5jqaiQCvUWu09QWRdhzYR/wBp49GYKdHU1aal9K9t2IzE8JiZiZiTC95i8GPAibHlIPi7jWu/Tfovt+YhbdcmQNzvpUitAB1n8FrcB/8Ae/k/qWKWiXG9HajpOPUzT2BcY8Tq/TacxPqtOM/Mq7p2w2Vy4ldeFvbG6MDNWhaTpQE69WikqIvR0aXpXF7bp9sOtYmOZQXbTCZcAyUBIbJE51ODRI2p7BVebprM50vRtBc5xDWgalxdo0DrJK9b4nvaG47hlnnFY2MNW0Bz18UMAOhLiQ3XmvPuAMVWe7Mc9PNZoGRTPo0tb/0xOjXR13N1o70ilCDN49UdXelpis9E3292NliwVAGMaytpq7K0CruhkqTTeetZ+DbzL9rNqhpp4FAAf4bIj7ZnegLUfKLtlWWSz8CZJHdwaxvvOU62dWWG14fs9uEbfCZrLFHLLTxnZGtYantZ6hyCv+VJ7UtREVlBERAREQEREBERAREQEREBERAREQEREGixmP7kP77fauzCI/uFna73itwRmFDqgFAs/kf7+bn8Yx8q7fVkcMzac1AIJZMMXoatqN2ugc2uhB/+4qwFxewPFCAe1V8T4adXbatsWjiUWrlAb7veS94A7JliY6m+vjEHedK6VUkuoVwiOuJ/9S3LomujykAjlQU9C5AZRQLnpeEtXUte18zMY4RFJiczKJ4C1Ev8n9Sxox/jn/cJ7shU1a0MGgA7EyjNWgrzUR4LGnp03ds59+uTZ0iH1ERb3RHse4eOJ8MSWdjg15LXsLvJzMcHAOpwNCK8K14UVI3dskvC33uI5IfB4a+PI6SN1G11yBpJcSN1RTnRej1pL8xbYrgNLRaYo3b8tav+42rvUqzWJnMr1vaIxCntv8ZGJYQK5WWVtO+SUH2NVi7F3F2zizV4GUDs6eSiiOOr+uTGvR5rdJA+OrQ8WeYgtcQS1wLOYqDpTXmrIwY6xx4fihsUzJooWBgLXtcesvpucTUnQak6KKx1mU2n0xDeoiK7mIiICIiAiIgIiICIiAiIgIiICIiAiIgIiICIiAiIgIiICIiCrtrmNpbtnFhsziyR7M8srT4zGEkBrDwc6hNd4FKamooe1RmOc5qkkk1Ota8SeJV2bSdnVrvHEMltsuWbpWtD4nODXAsaGDIT4pBArqRrXfwru3YatsHiy2C1d0Lnj7zKhZNSdTfx0bNLZs56oksi7rwmum2CazyOilbuc00PYeDmniDUFZkmH7SZKMstqd1eDy191Z9gwFed4HxLFMK8ZAIx39IQrVieYRaa8TK/9meLxjPDQmcA2ZjujlaN2cAGra8HAg9Wo1pVSxQPZJgeXBd0yiaRrpZ3BzmsqWsDQQACQKnXXT/kzxaWQ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0488" name="Picture 8" descr="http://www.effat.org/sites/default/files/styles/xx800/public/news/10443/make-chocolate-fair.jpg?itok=5RLk7G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713745" cy="322438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55568" y="242088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http://lv.makechocolatefair.org/</a:t>
            </a:r>
            <a:endParaRPr lang="lv-LV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lv-LV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0"/>
            <a:ext cx="6336704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 Tu zini par šokolādi?</a:t>
            </a:r>
            <a:endParaRPr lang="lv-LV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7281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lv-LV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Kur un kad izgatavota pirmā šokolādes tāfelīte?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Anglijā, 1847. g.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Šveicē, 1875. g.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Latvijā, 1921.g.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lv-LV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Igaunijā, 1864.g.</a:t>
            </a:r>
            <a:endParaRPr lang="lv-LV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4452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Šveicietis Fransuā </a:t>
            </a:r>
            <a:r>
              <a:rPr lang="lv-LV" sz="2400" i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Luī</a:t>
            </a:r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v-LV" sz="2400" i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Koljēram</a:t>
            </a:r>
            <a:r>
              <a:rPr lang="lv-LV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kurš izgatavoja pirmo cieto šokolādes tāfelīti.</a:t>
            </a:r>
            <a:endParaRPr lang="lv-LV" sz="2400" i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543</Words>
  <Application>Microsoft Office PowerPoint</Application>
  <PresentationFormat>On-screen Show (4:3)</PresentationFormat>
  <Paragraphs>100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Office dizains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Slaids 1</dc:title>
  <dc:creator>Sandris Rakauskis</dc:creator>
  <cp:lastModifiedBy>user</cp:lastModifiedBy>
  <cp:revision>11</cp:revision>
  <dcterms:created xsi:type="dcterms:W3CDTF">2014-03-19T21:15:03Z</dcterms:created>
  <dcterms:modified xsi:type="dcterms:W3CDTF">2015-03-20T11:05:44Z</dcterms:modified>
</cp:coreProperties>
</file>