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0" r:id="rId27"/>
    <p:sldId id="282" r:id="rId28"/>
    <p:sldId id="284" r:id="rId29"/>
    <p:sldId id="283" r:id="rId30"/>
    <p:sldId id="285" r:id="rId31"/>
    <p:sldId id="288" r:id="rId32"/>
    <p:sldId id="286" r:id="rId33"/>
    <p:sldId id="287" r:id="rId34"/>
    <p:sldId id="289" r:id="rId35"/>
    <p:sldId id="290" r:id="rId36"/>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599F0F-5ADC-4C47-9981-E14C45F209B6}" type="datetimeFigureOut">
              <a:rPr lang="lv-LV" smtClean="0"/>
              <a:t>2014.03.04.</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A0DEDB-0128-46C9-9436-0126AE4D2422}" type="slidenum">
              <a:rPr lang="lv-LV" smtClean="0"/>
              <a:t>‹#›</a:t>
            </a:fld>
            <a:endParaRPr lang="lv-LV"/>
          </a:p>
        </p:txBody>
      </p:sp>
    </p:spTree>
    <p:extLst>
      <p:ext uri="{BB962C8B-B14F-4D97-AF65-F5344CB8AC3E}">
        <p14:creationId xmlns:p14="http://schemas.microsoft.com/office/powerpoint/2010/main" val="1196374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42A0DEDB-0128-46C9-9436-0126AE4D2422}" type="slidenum">
              <a:rPr lang="lv-LV" smtClean="0"/>
              <a:t>13</a:t>
            </a:fld>
            <a:endParaRPr lang="lv-LV"/>
          </a:p>
        </p:txBody>
      </p:sp>
    </p:spTree>
    <p:extLst>
      <p:ext uri="{BB962C8B-B14F-4D97-AF65-F5344CB8AC3E}">
        <p14:creationId xmlns:p14="http://schemas.microsoft.com/office/powerpoint/2010/main" val="1625594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42A0DEDB-0128-46C9-9436-0126AE4D2422}" type="slidenum">
              <a:rPr lang="lv-LV" smtClean="0"/>
              <a:t>16</a:t>
            </a:fld>
            <a:endParaRPr lang="lv-LV"/>
          </a:p>
        </p:txBody>
      </p:sp>
    </p:spTree>
    <p:extLst>
      <p:ext uri="{BB962C8B-B14F-4D97-AF65-F5344CB8AC3E}">
        <p14:creationId xmlns:p14="http://schemas.microsoft.com/office/powerpoint/2010/main" val="3890543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FC96E62-E273-4738-A3F6-2DBB1DE2AE77}" type="datetimeFigureOut">
              <a:rPr lang="lv-LV" smtClean="0"/>
              <a:t>2014.03.04.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F5C84C1-B7E2-475E-B4A2-8279CD103509}" type="slidenum">
              <a:rPr lang="lv-LV" smtClean="0"/>
              <a:t>‹#›</a:t>
            </a:fld>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C96E62-E273-4738-A3F6-2DBB1DE2AE77}" type="datetimeFigureOut">
              <a:rPr lang="lv-LV" smtClean="0"/>
              <a:t>2014.03.04.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F5C84C1-B7E2-475E-B4A2-8279CD103509}" type="slidenum">
              <a:rPr lang="lv-LV" smtClean="0"/>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C96E62-E273-4738-A3F6-2DBB1DE2AE77}" type="datetimeFigureOut">
              <a:rPr lang="lv-LV" smtClean="0"/>
              <a:t>2014.03.04.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F5C84C1-B7E2-475E-B4A2-8279CD103509}" type="slidenum">
              <a:rPr lang="lv-LV" smtClean="0"/>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C96E62-E273-4738-A3F6-2DBB1DE2AE77}" type="datetimeFigureOut">
              <a:rPr lang="lv-LV" smtClean="0"/>
              <a:t>2014.03.04.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F5C84C1-B7E2-475E-B4A2-8279CD103509}" type="slidenum">
              <a:rPr lang="lv-LV" smtClean="0"/>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C96E62-E273-4738-A3F6-2DBB1DE2AE77}" type="datetimeFigureOut">
              <a:rPr lang="lv-LV" smtClean="0"/>
              <a:t>2014.03.04.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F5C84C1-B7E2-475E-B4A2-8279CD103509}" type="slidenum">
              <a:rPr lang="lv-LV" smtClean="0"/>
              <a:t>‹#›</a:t>
            </a:fld>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C96E62-E273-4738-A3F6-2DBB1DE2AE77}" type="datetimeFigureOut">
              <a:rPr lang="lv-LV" smtClean="0"/>
              <a:t>2014.03.04.</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BF5C84C1-B7E2-475E-B4A2-8279CD103509}" type="slidenum">
              <a:rPr lang="lv-LV" smtClean="0"/>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C96E62-E273-4738-A3F6-2DBB1DE2AE77}" type="datetimeFigureOut">
              <a:rPr lang="lv-LV" smtClean="0"/>
              <a:t>2014.03.04.</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BF5C84C1-B7E2-475E-B4A2-8279CD103509}" type="slidenum">
              <a:rPr lang="lv-LV" smtClean="0"/>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C96E62-E273-4738-A3F6-2DBB1DE2AE77}" type="datetimeFigureOut">
              <a:rPr lang="lv-LV" smtClean="0"/>
              <a:t>2014.03.04.</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BF5C84C1-B7E2-475E-B4A2-8279CD103509}" type="slidenum">
              <a:rPr lang="lv-LV" smtClean="0"/>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C96E62-E273-4738-A3F6-2DBB1DE2AE77}" type="datetimeFigureOut">
              <a:rPr lang="lv-LV" smtClean="0"/>
              <a:t>2014.03.04.</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BF5C84C1-B7E2-475E-B4A2-8279CD103509}" type="slidenum">
              <a:rPr lang="lv-LV" smtClean="0"/>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C96E62-E273-4738-A3F6-2DBB1DE2AE77}" type="datetimeFigureOut">
              <a:rPr lang="lv-LV" smtClean="0"/>
              <a:t>2014.03.04.</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BF5C84C1-B7E2-475E-B4A2-8279CD103509}" type="slidenum">
              <a:rPr lang="lv-LV" smtClean="0"/>
              <a:t>‹#›</a:t>
            </a:fld>
            <a:endParaRPr lang="lv-LV"/>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FC96E62-E273-4738-A3F6-2DBB1DE2AE77}" type="datetimeFigureOut">
              <a:rPr lang="lv-LV" smtClean="0"/>
              <a:t>2014.03.04.</a:t>
            </a:fld>
            <a:endParaRPr lang="lv-LV"/>
          </a:p>
        </p:txBody>
      </p:sp>
      <p:sp>
        <p:nvSpPr>
          <p:cNvPr id="9" name="Slide Number Placeholder 8"/>
          <p:cNvSpPr>
            <a:spLocks noGrp="1"/>
          </p:cNvSpPr>
          <p:nvPr>
            <p:ph type="sldNum" sz="quarter" idx="11"/>
          </p:nvPr>
        </p:nvSpPr>
        <p:spPr/>
        <p:txBody>
          <a:bodyPr/>
          <a:lstStyle/>
          <a:p>
            <a:fld id="{BF5C84C1-B7E2-475E-B4A2-8279CD103509}" type="slidenum">
              <a:rPr lang="lv-LV" smtClean="0"/>
              <a:t>‹#›</a:t>
            </a:fld>
            <a:endParaRPr lang="lv-LV"/>
          </a:p>
        </p:txBody>
      </p:sp>
      <p:sp>
        <p:nvSpPr>
          <p:cNvPr id="10" name="Footer Placeholder 9"/>
          <p:cNvSpPr>
            <a:spLocks noGrp="1"/>
          </p:cNvSpPr>
          <p:nvPr>
            <p:ph type="ftr" sz="quarter" idx="12"/>
          </p:nvPr>
        </p:nvSpPr>
        <p:spPr/>
        <p:txBody>
          <a:bodyPr/>
          <a:lstStyle/>
          <a:p>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F5C84C1-B7E2-475E-B4A2-8279CD103509}" type="slidenum">
              <a:rPr lang="lv-LV" smtClean="0"/>
              <a:t>‹#›</a:t>
            </a:fld>
            <a:endParaRPr lang="lv-LV"/>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lv-LV"/>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9FC96E62-E273-4738-A3F6-2DBB1DE2AE77}" type="datetimeFigureOut">
              <a:rPr lang="lv-LV" smtClean="0"/>
              <a:t>2014.03.04.</a:t>
            </a:fld>
            <a:endParaRPr lang="lv-LV"/>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slide" Target="slide28.xml"/></Relationships>
</file>

<file path=ppt/slides/_rels/slide14.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slide" Target="slide31.xml"/></Relationships>
</file>

<file path=ppt/slides/_rels/slide17.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3.gi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24.gi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5.gi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6.gi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7.gi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28.gi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30.gi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33.gi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34.gi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v-LV" dirty="0" smtClean="0"/>
              <a:t>Klases telpas dažādās valstīs</a:t>
            </a:r>
            <a:endParaRPr lang="lv-LV" dirty="0"/>
          </a:p>
        </p:txBody>
      </p:sp>
      <p:sp>
        <p:nvSpPr>
          <p:cNvPr id="3" name="Subtitle 2"/>
          <p:cNvSpPr>
            <a:spLocks noGrp="1"/>
          </p:cNvSpPr>
          <p:nvPr>
            <p:ph type="subTitle" idx="1"/>
          </p:nvPr>
        </p:nvSpPr>
        <p:spPr/>
        <p:txBody>
          <a:bodyPr/>
          <a:lstStyle/>
          <a:p>
            <a:endParaRPr lang="lv-LV" dirty="0"/>
          </a:p>
        </p:txBody>
      </p:sp>
    </p:spTree>
    <p:extLst>
      <p:ext uri="{BB962C8B-B14F-4D97-AF65-F5344CB8AC3E}">
        <p14:creationId xmlns:p14="http://schemas.microsoft.com/office/powerpoint/2010/main" val="1427948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98178"/>
          </a:xfrm>
        </p:spPr>
        <p:txBody>
          <a:bodyPr>
            <a:normAutofit fontScale="90000"/>
          </a:bodyPr>
          <a:lstStyle/>
          <a:p>
            <a:r>
              <a:rPr lang="lv-LV" sz="2800" b="1" dirty="0" smtClean="0"/>
              <a:t>Taivāna (Āzija)</a:t>
            </a:r>
            <a:br>
              <a:rPr lang="lv-LV" sz="2800" b="1" dirty="0" smtClean="0"/>
            </a:br>
            <a:r>
              <a:rPr lang="lv-LV" sz="2800" dirty="0"/>
              <a:t>Pirms bildes uzņemšanas skolēni kopā ar skolotāju klasē pusdienoja. Pēc tam visi apsēdās pie saviem rakstāmgaldiem un gulēja aptuveni 30 minūtes.</a:t>
            </a:r>
            <a:endParaRPr lang="lv-LV" sz="28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1916832"/>
            <a:ext cx="6192688" cy="4680520"/>
          </a:xfrm>
        </p:spPr>
      </p:pic>
      <p:pic>
        <p:nvPicPr>
          <p:cNvPr id="5" name="Picture 4" descr="http://www.mammamuntetiem.lv/userfiles/images/VISKAUTKAS/Puuce.jpg">
            <a:hlinkClick r:id="rId3" action="ppaction://hlinksldjump"/>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0"/>
            <a:ext cx="857250" cy="647700"/>
          </a:xfrm>
          <a:prstGeom prst="rect">
            <a:avLst/>
          </a:prstGeom>
          <a:noFill/>
          <a:ln>
            <a:noFill/>
          </a:ln>
        </p:spPr>
      </p:pic>
    </p:spTree>
    <p:extLst>
      <p:ext uri="{BB962C8B-B14F-4D97-AF65-F5344CB8AC3E}">
        <p14:creationId xmlns:p14="http://schemas.microsoft.com/office/powerpoint/2010/main" val="436408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14202"/>
          </a:xfrm>
        </p:spPr>
        <p:txBody>
          <a:bodyPr>
            <a:normAutofit fontScale="90000"/>
          </a:bodyPr>
          <a:lstStyle/>
          <a:p>
            <a:r>
              <a:rPr lang="lv-LV" sz="2800" b="1" dirty="0" smtClean="0"/>
              <a:t/>
            </a:r>
            <a:br>
              <a:rPr lang="lv-LV" sz="2800" b="1" dirty="0" smtClean="0"/>
            </a:br>
            <a:r>
              <a:rPr lang="lv-LV" sz="2800" b="1" dirty="0"/>
              <a:t/>
            </a:r>
            <a:br>
              <a:rPr lang="lv-LV" sz="2800" b="1" dirty="0"/>
            </a:br>
            <a:r>
              <a:rPr lang="lv-LV" sz="2800" b="1" dirty="0" smtClean="0"/>
              <a:t/>
            </a:r>
            <a:br>
              <a:rPr lang="lv-LV" sz="2800" b="1" dirty="0" smtClean="0"/>
            </a:br>
            <a:r>
              <a:rPr lang="lv-LV" sz="2800" b="1" dirty="0" smtClean="0"/>
              <a:t>Kuba (Ziemeļamerika)</a:t>
            </a:r>
            <a:br>
              <a:rPr lang="lv-LV" sz="2800" b="1" dirty="0" smtClean="0"/>
            </a:br>
            <a:r>
              <a:rPr lang="lv-LV" sz="3100" dirty="0"/>
              <a:t>Kuba, neskatoties uz valsts nabadzību, ir pazīstama ar savu izglītības sistēmu. Īpaša uzmanība klasēs pievērsta kultūras un reliģijas figūrām – pie sienām pielikti vadoņa un viņa ģimenes locekļu portreti.</a:t>
            </a:r>
            <a:br>
              <a:rPr lang="lv-LV" sz="3100" dirty="0"/>
            </a:br>
            <a:r>
              <a:rPr lang="lv-LV" sz="3100" dirty="0"/>
              <a:t> </a:t>
            </a:r>
            <a:br>
              <a:rPr lang="lv-LV" sz="3100" dirty="0"/>
            </a:br>
            <a:r>
              <a:rPr lang="lv-LV" sz="2800" b="1" dirty="0" smtClean="0"/>
              <a:t/>
            </a:r>
            <a:br>
              <a:rPr lang="lv-LV" sz="2800" b="1" dirty="0" smtClean="0"/>
            </a:br>
            <a:endParaRPr lang="lv-LV" sz="28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2348880"/>
            <a:ext cx="5832648" cy="4248472"/>
          </a:xfrm>
        </p:spPr>
      </p:pic>
      <p:pic>
        <p:nvPicPr>
          <p:cNvPr id="5" name="Picture 4" descr="http://www.mammamuntetiem.lv/userfiles/images/VISKAUTKAS/Puuce.jpg">
            <a:hlinkClick r:id="rId3" action="ppaction://hlinksldjump"/>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0"/>
            <a:ext cx="857250" cy="647700"/>
          </a:xfrm>
          <a:prstGeom prst="rect">
            <a:avLst/>
          </a:prstGeom>
          <a:noFill/>
          <a:ln>
            <a:noFill/>
          </a:ln>
        </p:spPr>
      </p:pic>
    </p:spTree>
    <p:extLst>
      <p:ext uri="{BB962C8B-B14F-4D97-AF65-F5344CB8AC3E}">
        <p14:creationId xmlns:p14="http://schemas.microsoft.com/office/powerpoint/2010/main" val="3429086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14202"/>
          </a:xfrm>
        </p:spPr>
        <p:txBody>
          <a:bodyPr>
            <a:normAutofit fontScale="90000"/>
          </a:bodyPr>
          <a:lstStyle/>
          <a:p>
            <a:r>
              <a:rPr lang="lv-LV" sz="2800" b="1" dirty="0" smtClean="0"/>
              <a:t>Krievija</a:t>
            </a:r>
            <a:br>
              <a:rPr lang="lv-LV" sz="2800" b="1" dirty="0" smtClean="0"/>
            </a:br>
            <a:r>
              <a:rPr lang="lv-LV" sz="2800" dirty="0"/>
              <a:t>Krievijā mācību process notiek ļoti nopietni un skolēni ir ļoti ambiciozi. Ikviens no viņiem ir gatavs doties uz universitāti. Skolēniem svarīgs labs izskats – augstpapēžu kurpes un dizaineru tērpi.</a:t>
            </a:r>
            <a:endParaRPr lang="lv-LV" sz="28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2214562"/>
            <a:ext cx="7056784" cy="4238774"/>
          </a:xfrm>
        </p:spPr>
      </p:pic>
      <p:pic>
        <p:nvPicPr>
          <p:cNvPr id="5" name="Picture 4" descr="http://www.mammamuntetiem.lv/userfiles/images/VISKAUTKAS/Puuce.jpg">
            <a:hlinkClick r:id="rId3" action="ppaction://hlinksldjump"/>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0"/>
            <a:ext cx="857250" cy="647700"/>
          </a:xfrm>
          <a:prstGeom prst="rect">
            <a:avLst/>
          </a:prstGeom>
          <a:noFill/>
          <a:ln>
            <a:noFill/>
          </a:ln>
        </p:spPr>
      </p:pic>
    </p:spTree>
    <p:extLst>
      <p:ext uri="{BB962C8B-B14F-4D97-AF65-F5344CB8AC3E}">
        <p14:creationId xmlns:p14="http://schemas.microsoft.com/office/powerpoint/2010/main" val="3207011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218"/>
          </a:xfrm>
        </p:spPr>
        <p:txBody>
          <a:bodyPr>
            <a:normAutofit/>
          </a:bodyPr>
          <a:lstStyle/>
          <a:p>
            <a:r>
              <a:rPr lang="lv-LV" sz="2800" b="1" dirty="0" smtClean="0"/>
              <a:t>Brazīlija (Dienvidamerika)</a:t>
            </a:r>
            <a:br>
              <a:rPr lang="lv-LV" sz="2800" b="1" dirty="0" smtClean="0"/>
            </a:br>
            <a:r>
              <a:rPr lang="lv-LV" sz="2800" dirty="0"/>
              <a:t>Attēlā redzama tipiska skola strādnieku </a:t>
            </a:r>
            <a:r>
              <a:rPr lang="lv-LV" sz="2800" dirty="0" smtClean="0"/>
              <a:t>bērniem. </a:t>
            </a:r>
            <a:r>
              <a:rPr lang="lv-LV" sz="2800" dirty="0"/>
              <a:t>Skolēni šeit ir ļoti nabadzīgi, skolā trūkst grāmatu un citu mācību resursu.</a:t>
            </a:r>
            <a:endParaRPr lang="lv-LV" sz="28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9632" y="2143124"/>
            <a:ext cx="6120680" cy="4454227"/>
          </a:xfrm>
        </p:spPr>
      </p:pic>
      <p:pic>
        <p:nvPicPr>
          <p:cNvPr id="5" name="Picture 4" descr="http://www.mammamuntetiem.lv/userfiles/images/VISKAUTKAS/Puuce.jpg">
            <a:hlinkClick r:id="rId4" action="ppaction://hlinksldjump"/>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6336" y="0"/>
            <a:ext cx="857250" cy="647700"/>
          </a:xfrm>
          <a:prstGeom prst="rect">
            <a:avLst/>
          </a:prstGeom>
          <a:noFill/>
          <a:ln>
            <a:noFill/>
          </a:ln>
        </p:spPr>
      </p:pic>
    </p:spTree>
    <p:extLst>
      <p:ext uri="{BB962C8B-B14F-4D97-AF65-F5344CB8AC3E}">
        <p14:creationId xmlns:p14="http://schemas.microsoft.com/office/powerpoint/2010/main" val="1155128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sz="2800" b="1" dirty="0" smtClean="0"/>
              <a:t>Katara (Āzija)</a:t>
            </a:r>
            <a:br>
              <a:rPr lang="lv-LV" sz="2800" b="1" dirty="0" smtClean="0"/>
            </a:br>
            <a:r>
              <a:rPr lang="lv-LV" sz="2800" dirty="0"/>
              <a:t>Augsta līmeņa skola, tomēr tajā trūkst dvēseles. Liels uzsvars tiek likts uz darbu, bet skolēniem pietrūkst jautrības.</a:t>
            </a:r>
            <a:endParaRPr lang="lv-LV" sz="28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1700808"/>
            <a:ext cx="6480720" cy="4824535"/>
          </a:xfrm>
        </p:spPr>
      </p:pic>
      <p:pic>
        <p:nvPicPr>
          <p:cNvPr id="5" name="Picture 4" descr="http://www.mammamuntetiem.lv/userfiles/images/VISKAUTKAS/Puuce.jpg">
            <a:hlinkClick r:id="rId3" action="ppaction://hlinksldjump"/>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6927"/>
            <a:ext cx="857250" cy="647700"/>
          </a:xfrm>
          <a:prstGeom prst="rect">
            <a:avLst/>
          </a:prstGeom>
          <a:noFill/>
          <a:ln>
            <a:noFill/>
          </a:ln>
        </p:spPr>
      </p:pic>
    </p:spTree>
    <p:extLst>
      <p:ext uri="{BB962C8B-B14F-4D97-AF65-F5344CB8AC3E}">
        <p14:creationId xmlns:p14="http://schemas.microsoft.com/office/powerpoint/2010/main" val="35414095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02234"/>
          </a:xfrm>
        </p:spPr>
        <p:txBody>
          <a:bodyPr>
            <a:normAutofit fontScale="90000"/>
          </a:bodyPr>
          <a:lstStyle/>
          <a:p>
            <a:r>
              <a:rPr lang="lv-LV" sz="3100" b="1" dirty="0" smtClean="0"/>
              <a:t>Ķīna</a:t>
            </a:r>
            <a:r>
              <a:rPr lang="lv-LV" sz="2800" dirty="0" smtClean="0"/>
              <a:t/>
            </a:r>
            <a:br>
              <a:rPr lang="lv-LV" sz="2800" dirty="0" smtClean="0"/>
            </a:br>
            <a:r>
              <a:rPr lang="lv-LV" sz="3100" dirty="0" smtClean="0"/>
              <a:t>Šī </a:t>
            </a:r>
            <a:r>
              <a:rPr lang="lv-LV" sz="3100" dirty="0"/>
              <a:t>skola atrodas kādā lielā </a:t>
            </a:r>
            <a:r>
              <a:rPr lang="lv-LV" sz="3100" dirty="0" smtClean="0"/>
              <a:t>alā </a:t>
            </a:r>
            <a:r>
              <a:rPr lang="lv-LV" sz="3100" dirty="0" err="1"/>
              <a:t>Miao</a:t>
            </a:r>
            <a:r>
              <a:rPr lang="lv-LV" sz="3100" dirty="0"/>
              <a:t> </a:t>
            </a:r>
            <a:r>
              <a:rPr lang="lv-LV" sz="3100" dirty="0" smtClean="0"/>
              <a:t>ciematā. Ala </a:t>
            </a:r>
            <a:r>
              <a:rPr lang="lv-LV" sz="3100" dirty="0"/>
              <a:t>ir dabiski radusies tūkstošiem gadu ilgā vēja un ūdens erozijas procesā.</a:t>
            </a:r>
            <a:r>
              <a:rPr lang="lv-LV" sz="3100" dirty="0" smtClean="0"/>
              <a:t/>
            </a:r>
            <a:br>
              <a:rPr lang="lv-LV" sz="3100" dirty="0" smtClean="0"/>
            </a:br>
            <a:endParaRPr lang="lv-LV" sz="31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2060848"/>
            <a:ext cx="7560840" cy="4536504"/>
          </a:xfrm>
        </p:spPr>
      </p:pic>
      <p:pic>
        <p:nvPicPr>
          <p:cNvPr id="7" name="Picture 6" descr="http://www.mammamuntetiem.lv/userfiles/images/VISKAUTKAS/Puuce.jpg">
            <a:hlinkClick r:id="rId3" action="ppaction://hlinksldjump"/>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0"/>
            <a:ext cx="857250" cy="647700"/>
          </a:xfrm>
          <a:prstGeom prst="rect">
            <a:avLst/>
          </a:prstGeom>
          <a:noFill/>
          <a:ln>
            <a:noFill/>
          </a:ln>
        </p:spPr>
      </p:pic>
    </p:spTree>
    <p:extLst>
      <p:ext uri="{BB962C8B-B14F-4D97-AF65-F5344CB8AC3E}">
        <p14:creationId xmlns:p14="http://schemas.microsoft.com/office/powerpoint/2010/main" val="4668653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sz="2800" b="1" dirty="0" smtClean="0"/>
              <a:t>Senegāla (Āfrika)</a:t>
            </a:r>
            <a:br>
              <a:rPr lang="lv-LV" sz="2800" b="1" dirty="0" smtClean="0"/>
            </a:br>
            <a:r>
              <a:rPr lang="lv-LV" sz="2800" dirty="0"/>
              <a:t>Šāda ir tipiska </a:t>
            </a:r>
            <a:r>
              <a:rPr lang="lv-LV" sz="2800" dirty="0" smtClean="0"/>
              <a:t>skola Senegālā. Skola </a:t>
            </a:r>
            <a:r>
              <a:rPr lang="lv-LV" sz="2800" dirty="0"/>
              <a:t>ir celta tā, lai pasargātu tikai no saules. </a:t>
            </a:r>
            <a:endParaRPr lang="lv-LV" sz="28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5576" y="1700808"/>
            <a:ext cx="7128792" cy="4896544"/>
          </a:xfrm>
        </p:spPr>
      </p:pic>
      <p:pic>
        <p:nvPicPr>
          <p:cNvPr id="5" name="Picture 4" descr="http://www.mammamuntetiem.lv/userfiles/images/VISKAUTKAS/Puuce.jpg">
            <a:hlinkClick r:id="rId4" action="ppaction://hlinksldjump"/>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6336" y="116632"/>
            <a:ext cx="857250" cy="647700"/>
          </a:xfrm>
          <a:prstGeom prst="rect">
            <a:avLst/>
          </a:prstGeom>
          <a:noFill/>
          <a:ln>
            <a:noFill/>
          </a:ln>
        </p:spPr>
      </p:pic>
    </p:spTree>
    <p:extLst>
      <p:ext uri="{BB962C8B-B14F-4D97-AF65-F5344CB8AC3E}">
        <p14:creationId xmlns:p14="http://schemas.microsoft.com/office/powerpoint/2010/main" val="314974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p:spPr>
        <p:txBody>
          <a:bodyPr>
            <a:normAutofit/>
          </a:bodyPr>
          <a:lstStyle/>
          <a:p>
            <a:r>
              <a:rPr lang="lv-LV" sz="2800" b="1" dirty="0" smtClean="0"/>
              <a:t>Afganistāna</a:t>
            </a:r>
            <a:br>
              <a:rPr lang="lv-LV" sz="2800" b="1" dirty="0" smtClean="0"/>
            </a:br>
            <a:r>
              <a:rPr lang="lv-LV" sz="2800" dirty="0"/>
              <a:t>Šī skola atrodas </a:t>
            </a:r>
            <a:r>
              <a:rPr lang="lv-LV" sz="2800" dirty="0" smtClean="0"/>
              <a:t>ārā, </a:t>
            </a:r>
            <a:r>
              <a:rPr lang="lv-LV" sz="2800" dirty="0"/>
              <a:t>un visticamāk tas ir karadarbības seku dēļ.</a:t>
            </a:r>
            <a:endParaRPr lang="lv-LV" sz="28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772816"/>
            <a:ext cx="6696744" cy="4608511"/>
          </a:xfrm>
        </p:spPr>
      </p:pic>
      <p:pic>
        <p:nvPicPr>
          <p:cNvPr id="5" name="Picture 4" descr="http://www.mammamuntetiem.lv/userfiles/images/VISKAUTKAS/Puuce.jpg">
            <a:hlinkClick r:id="rId3" action="ppaction://hlinksldjump"/>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0"/>
            <a:ext cx="857250" cy="647700"/>
          </a:xfrm>
          <a:prstGeom prst="rect">
            <a:avLst/>
          </a:prstGeom>
          <a:noFill/>
          <a:ln>
            <a:noFill/>
          </a:ln>
        </p:spPr>
      </p:pic>
    </p:spTree>
    <p:extLst>
      <p:ext uri="{BB962C8B-B14F-4D97-AF65-F5344CB8AC3E}">
        <p14:creationId xmlns:p14="http://schemas.microsoft.com/office/powerpoint/2010/main" val="4674687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46250"/>
          </a:xfrm>
        </p:spPr>
        <p:txBody>
          <a:bodyPr>
            <a:normAutofit/>
          </a:bodyPr>
          <a:lstStyle/>
          <a:p>
            <a:r>
              <a:rPr lang="lv-LV" sz="2800" b="1" dirty="0" smtClean="0"/>
              <a:t>Indija</a:t>
            </a:r>
            <a:br>
              <a:rPr lang="lv-LV" sz="2800" b="1" dirty="0" smtClean="0"/>
            </a:br>
            <a:r>
              <a:rPr lang="lv-LV" sz="2800" dirty="0"/>
              <a:t>Bezmaksas </a:t>
            </a:r>
            <a:r>
              <a:rPr lang="lv-LV" sz="2800" dirty="0" smtClean="0"/>
              <a:t>skola </a:t>
            </a:r>
            <a:r>
              <a:rPr lang="lv-LV" sz="2800" dirty="0" err="1" smtClean="0"/>
              <a:t>Ņūdelī</a:t>
            </a:r>
            <a:r>
              <a:rPr lang="lv-LV" sz="2800" dirty="0" smtClean="0"/>
              <a:t> </a:t>
            </a:r>
            <a:r>
              <a:rPr lang="lv-LV" sz="2800" dirty="0"/>
              <a:t>grausta rajona </a:t>
            </a:r>
            <a:r>
              <a:rPr lang="lv-LV" sz="2800" dirty="0" smtClean="0"/>
              <a:t>bērniem, </a:t>
            </a:r>
            <a:r>
              <a:rPr lang="lv-LV" sz="2800" dirty="0"/>
              <a:t>viņi māca bērniem, rakstot uz melnās tāfeles, zīmējot uz </a:t>
            </a:r>
            <a:r>
              <a:rPr lang="lv-LV" sz="2800" dirty="0" smtClean="0"/>
              <a:t>celtnes </a:t>
            </a:r>
            <a:r>
              <a:rPr lang="lv-LV" sz="2800" dirty="0"/>
              <a:t>sienām. Skola atrodas zem metro tilta </a:t>
            </a:r>
            <a:r>
              <a:rPr lang="lv-LV" sz="2800" dirty="0" smtClean="0"/>
              <a:t>.</a:t>
            </a:r>
            <a:r>
              <a:rPr lang="lv-LV" sz="2800" dirty="0"/>
              <a:t> </a:t>
            </a:r>
            <a:endParaRPr lang="lv-LV" sz="28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1575" y="2348880"/>
            <a:ext cx="6191250" cy="4104456"/>
          </a:xfrm>
        </p:spPr>
      </p:pic>
      <p:pic>
        <p:nvPicPr>
          <p:cNvPr id="5" name="Picture 4" descr="http://www.mammamuntetiem.lv/userfiles/images/VISKAUTKAS/Puuce.jpg">
            <a:hlinkClick r:id="rId3" action="ppaction://hlinksldjump"/>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28" y="116632"/>
            <a:ext cx="857250" cy="647700"/>
          </a:xfrm>
          <a:prstGeom prst="rect">
            <a:avLst/>
          </a:prstGeom>
          <a:noFill/>
          <a:ln>
            <a:noFill/>
          </a:ln>
        </p:spPr>
      </p:pic>
    </p:spTree>
    <p:extLst>
      <p:ext uri="{BB962C8B-B14F-4D97-AF65-F5344CB8AC3E}">
        <p14:creationId xmlns:p14="http://schemas.microsoft.com/office/powerpoint/2010/main" val="24401330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88640"/>
            <a:ext cx="7920880" cy="6480720"/>
          </a:xfrm>
        </p:spPr>
      </p:pic>
      <p:pic>
        <p:nvPicPr>
          <p:cNvPr id="5" name="Picture 4" descr="http://www.mammamuntetiem.lv/userfiles/images/VISKAUTKAS/Puuce.jpg">
            <a:hlinkClick r:id="rId3" action="ppaction://hlinksldjump"/>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6750" y="0"/>
            <a:ext cx="857250" cy="647700"/>
          </a:xfrm>
          <a:prstGeom prst="rect">
            <a:avLst/>
          </a:prstGeom>
          <a:noFill/>
          <a:ln>
            <a:noFill/>
          </a:ln>
        </p:spPr>
      </p:pic>
      <p:pic>
        <p:nvPicPr>
          <p:cNvPr id="6" name="Picture 5" descr="http://www.mammamuntetiem.lv/userfiles/images/VISKAUTKAS/Puuce.jpg">
            <a:hlinkClick r:id="rId5" action="ppaction://hlinksldjump"/>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2665" y="6203373"/>
            <a:ext cx="857250" cy="647700"/>
          </a:xfrm>
          <a:prstGeom prst="rect">
            <a:avLst/>
          </a:prstGeom>
          <a:noFill/>
          <a:ln>
            <a:noFill/>
          </a:ln>
        </p:spPr>
      </p:pic>
      <p:pic>
        <p:nvPicPr>
          <p:cNvPr id="7" name="Picture 6" descr="http://www.mammamuntetiem.lv/userfiles/images/VISKAUTKAS/Puuce.jpg">
            <a:hlinkClick r:id="rId6" action="ppaction://hlinksldjump"/>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67247" y="2781300"/>
            <a:ext cx="857250" cy="647700"/>
          </a:xfrm>
          <a:prstGeom prst="rect">
            <a:avLst/>
          </a:prstGeom>
          <a:noFill/>
          <a:ln>
            <a:noFill/>
          </a:ln>
        </p:spPr>
      </p:pic>
    </p:spTree>
    <p:extLst>
      <p:ext uri="{BB962C8B-B14F-4D97-AF65-F5344CB8AC3E}">
        <p14:creationId xmlns:p14="http://schemas.microsoft.com/office/powerpoint/2010/main" val="2495114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v-LV" sz="2800" b="1" dirty="0" smtClean="0"/>
              <a:t>Vācija </a:t>
            </a:r>
            <a:r>
              <a:rPr lang="lv-LV" sz="2800" dirty="0" smtClean="0"/>
              <a:t/>
            </a:r>
            <a:br>
              <a:rPr lang="lv-LV" sz="2800" dirty="0" smtClean="0"/>
            </a:br>
            <a:r>
              <a:rPr lang="lv-LV" sz="2800" dirty="0"/>
              <a:t>Šo klases telpu rotā </a:t>
            </a:r>
            <a:r>
              <a:rPr lang="lv-LV" sz="2800" dirty="0" smtClean="0"/>
              <a:t>grafiti (mākslinieka darbs), </a:t>
            </a:r>
            <a:r>
              <a:rPr lang="lv-LV" sz="2800" dirty="0"/>
              <a:t>ko pasūtīja pati skola – jaunatnes kultūra ir daļa no ēkas.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1628800"/>
            <a:ext cx="6264696" cy="4896544"/>
          </a:xfrm>
        </p:spPr>
      </p:pic>
      <p:pic>
        <p:nvPicPr>
          <p:cNvPr id="5" name="Picture 4" descr="http://www.mammamuntetiem.lv/userfiles/images/VISKAUTKAS/Puuce.jpg">
            <a:hlinkClick r:id="rId3" action="ppaction://hlinksldjump"/>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31901"/>
            <a:ext cx="857250" cy="647700"/>
          </a:xfrm>
          <a:prstGeom prst="rect">
            <a:avLst/>
          </a:prstGeom>
          <a:noFill/>
          <a:ln>
            <a:noFill/>
          </a:ln>
        </p:spPr>
      </p:pic>
    </p:spTree>
    <p:extLst>
      <p:ext uri="{BB962C8B-B14F-4D97-AF65-F5344CB8AC3E}">
        <p14:creationId xmlns:p14="http://schemas.microsoft.com/office/powerpoint/2010/main" val="729397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0"/>
            <a:ext cx="8064896" cy="6858000"/>
          </a:xfrm>
        </p:spPr>
      </p:pic>
      <p:pic>
        <p:nvPicPr>
          <p:cNvPr id="5" name="Picture 4" descr="http://www.mammamuntetiem.lv/userfiles/images/VISKAUTKAS/Puuce.jpg">
            <a:hlinkClick r:id="rId3" action="ppaction://hlinksldjump"/>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6750" y="6927"/>
            <a:ext cx="857250" cy="647700"/>
          </a:xfrm>
          <a:prstGeom prst="rect">
            <a:avLst/>
          </a:prstGeom>
          <a:noFill/>
          <a:ln>
            <a:noFill/>
          </a:ln>
        </p:spPr>
      </p:pic>
    </p:spTree>
    <p:extLst>
      <p:ext uri="{BB962C8B-B14F-4D97-AF65-F5344CB8AC3E}">
        <p14:creationId xmlns:p14="http://schemas.microsoft.com/office/powerpoint/2010/main" val="32509160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16632"/>
            <a:ext cx="8280920" cy="6624736"/>
          </a:xfrm>
        </p:spPr>
      </p:pic>
      <p:pic>
        <p:nvPicPr>
          <p:cNvPr id="5" name="Picture 4" descr="http://www.mammamuntetiem.lv/userfiles/images/VISKAUTKAS/Puuce.jpg">
            <a:hlinkClick r:id="rId3" action="ppaction://hlinksldjump"/>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64511" y="0"/>
            <a:ext cx="857250" cy="647700"/>
          </a:xfrm>
          <a:prstGeom prst="rect">
            <a:avLst/>
          </a:prstGeom>
          <a:noFill/>
          <a:ln>
            <a:noFill/>
          </a:ln>
        </p:spPr>
      </p:pic>
    </p:spTree>
    <p:extLst>
      <p:ext uri="{BB962C8B-B14F-4D97-AF65-F5344CB8AC3E}">
        <p14:creationId xmlns:p14="http://schemas.microsoft.com/office/powerpoint/2010/main" val="17762006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16632"/>
            <a:ext cx="8352928" cy="6741368"/>
          </a:xfrm>
        </p:spPr>
      </p:pic>
      <p:pic>
        <p:nvPicPr>
          <p:cNvPr id="5" name="Picture 4" descr="http://www.mammamuntetiem.lv/userfiles/images/VISKAUTKAS/Puuce.jpg">
            <a:hlinkClick r:id="rId3" action="ppaction://hlinksldjump"/>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61776" y="0"/>
            <a:ext cx="857250" cy="647700"/>
          </a:xfrm>
          <a:prstGeom prst="rect">
            <a:avLst/>
          </a:prstGeom>
          <a:noFill/>
          <a:ln>
            <a:noFill/>
          </a:ln>
        </p:spPr>
      </p:pic>
    </p:spTree>
    <p:extLst>
      <p:ext uri="{BB962C8B-B14F-4D97-AF65-F5344CB8AC3E}">
        <p14:creationId xmlns:p14="http://schemas.microsoft.com/office/powerpoint/2010/main" val="12787931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88640"/>
            <a:ext cx="8208912" cy="6552728"/>
          </a:xfrm>
        </p:spPr>
      </p:pic>
      <p:pic>
        <p:nvPicPr>
          <p:cNvPr id="5" name="Picture 4" descr="http://www.mammamuntetiem.lv/userfiles/images/VISKAUTKAS/Puuce.jpg">
            <a:hlinkClick r:id="rId3" action="ppaction://hlinksldjump"/>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2221" y="0"/>
            <a:ext cx="857250" cy="647700"/>
          </a:xfrm>
          <a:prstGeom prst="rect">
            <a:avLst/>
          </a:prstGeom>
          <a:noFill/>
          <a:ln>
            <a:noFill/>
          </a:ln>
        </p:spPr>
      </p:pic>
    </p:spTree>
    <p:extLst>
      <p:ext uri="{BB962C8B-B14F-4D97-AF65-F5344CB8AC3E}">
        <p14:creationId xmlns:p14="http://schemas.microsoft.com/office/powerpoint/2010/main" val="33010487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5" name="Content Placeholder 4"/>
          <p:cNvSpPr>
            <a:spLocks noGrp="1"/>
          </p:cNvSpPr>
          <p:nvPr>
            <p:ph idx="1"/>
          </p:nvPr>
        </p:nvSpPr>
        <p:spPr/>
        <p:txBody>
          <a:bodyPr/>
          <a:lstStyle/>
          <a:p>
            <a:endParaRPr lang="lv-LV" dirty="0"/>
          </a:p>
        </p:txBody>
      </p:sp>
      <p:pic>
        <p:nvPicPr>
          <p:cNvPr id="3074" name="Picture 2" descr="http://www.worldatlas.com/webimage/countrys/asia/bda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7992888" cy="64807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mammamuntetiem.lv/userfiles/images/VISKAUTKAS/Puuce.jpg">
            <a:hlinkClick r:id="rId3" action="ppaction://hlinksldjump"/>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0"/>
            <a:ext cx="857250" cy="647700"/>
          </a:xfrm>
          <a:prstGeom prst="rect">
            <a:avLst/>
          </a:prstGeom>
          <a:noFill/>
          <a:ln>
            <a:noFill/>
          </a:ln>
        </p:spPr>
      </p:pic>
    </p:spTree>
    <p:extLst>
      <p:ext uri="{BB962C8B-B14F-4D97-AF65-F5344CB8AC3E}">
        <p14:creationId xmlns:p14="http://schemas.microsoft.com/office/powerpoint/2010/main" val="2792477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88640"/>
            <a:ext cx="8208912" cy="6480720"/>
          </a:xfrm>
        </p:spPr>
      </p:pic>
      <p:pic>
        <p:nvPicPr>
          <p:cNvPr id="5" name="Picture 4" descr="http://www.mammamuntetiem.lv/userfiles/images/VISKAUTKAS/Puuce.jpg">
            <a:hlinkClick r:id="rId3" action="ppaction://hlinksldjump"/>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6750" y="31901"/>
            <a:ext cx="857250" cy="647700"/>
          </a:xfrm>
          <a:prstGeom prst="rect">
            <a:avLst/>
          </a:prstGeom>
          <a:noFill/>
          <a:ln>
            <a:noFill/>
          </a:ln>
        </p:spPr>
      </p:pic>
    </p:spTree>
    <p:extLst>
      <p:ext uri="{BB962C8B-B14F-4D97-AF65-F5344CB8AC3E}">
        <p14:creationId xmlns:p14="http://schemas.microsoft.com/office/powerpoint/2010/main" val="11527056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88640"/>
            <a:ext cx="8197130" cy="6408712"/>
          </a:xfrm>
        </p:spPr>
      </p:pic>
      <p:pic>
        <p:nvPicPr>
          <p:cNvPr id="5" name="Picture 4" descr="http://www.mammamuntetiem.lv/userfiles/images/VISKAUTKAS/Puuce.jpg">
            <a:hlinkClick r:id="rId3" action="ppaction://hlinksldjump"/>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8366" y="12398"/>
            <a:ext cx="857250" cy="647700"/>
          </a:xfrm>
          <a:prstGeom prst="rect">
            <a:avLst/>
          </a:prstGeom>
          <a:noFill/>
          <a:ln>
            <a:noFill/>
          </a:ln>
        </p:spPr>
      </p:pic>
    </p:spTree>
    <p:extLst>
      <p:ext uri="{BB962C8B-B14F-4D97-AF65-F5344CB8AC3E}">
        <p14:creationId xmlns:p14="http://schemas.microsoft.com/office/powerpoint/2010/main" val="36619750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0"/>
            <a:ext cx="8352928" cy="6858000"/>
          </a:xfrm>
        </p:spPr>
      </p:pic>
      <p:pic>
        <p:nvPicPr>
          <p:cNvPr id="5" name="Picture 4" descr="http://www.mammamuntetiem.lv/userfiles/images/VISKAUTKAS/Puuce.jpg">
            <a:hlinkClick r:id="rId3" action="ppaction://hlinksldjump"/>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9930" y="6927"/>
            <a:ext cx="857250" cy="647700"/>
          </a:xfrm>
          <a:prstGeom prst="rect">
            <a:avLst/>
          </a:prstGeom>
          <a:noFill/>
          <a:ln>
            <a:noFill/>
          </a:ln>
        </p:spPr>
      </p:pic>
    </p:spTree>
    <p:extLst>
      <p:ext uri="{BB962C8B-B14F-4D97-AF65-F5344CB8AC3E}">
        <p14:creationId xmlns:p14="http://schemas.microsoft.com/office/powerpoint/2010/main" val="6623288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88640"/>
            <a:ext cx="7488832" cy="6552728"/>
          </a:xfrm>
        </p:spPr>
      </p:pic>
      <p:pic>
        <p:nvPicPr>
          <p:cNvPr id="5" name="Picture 4" descr="http://www.mammamuntetiem.lv/userfiles/images/VISKAUTKAS/Puuce.jpg">
            <a:hlinkClick r:id="rId3" action="ppaction://hlinksldjump"/>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6750" y="0"/>
            <a:ext cx="857250" cy="647700"/>
          </a:xfrm>
          <a:prstGeom prst="rect">
            <a:avLst/>
          </a:prstGeom>
          <a:noFill/>
          <a:ln>
            <a:noFill/>
          </a:ln>
        </p:spPr>
      </p:pic>
    </p:spTree>
    <p:extLst>
      <p:ext uri="{BB962C8B-B14F-4D97-AF65-F5344CB8AC3E}">
        <p14:creationId xmlns:p14="http://schemas.microsoft.com/office/powerpoint/2010/main" val="22040021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88640"/>
            <a:ext cx="8064896" cy="6552728"/>
          </a:xfrm>
        </p:spPr>
      </p:pic>
      <p:pic>
        <p:nvPicPr>
          <p:cNvPr id="5" name="Picture 4" descr="http://www.mammamuntetiem.lv/userfiles/images/VISKAUTKAS/Puuce.jpg">
            <a:hlinkClick r:id="rId3" action="ppaction://hlinksldjump"/>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6750" y="0"/>
            <a:ext cx="857250" cy="647700"/>
          </a:xfrm>
          <a:prstGeom prst="rect">
            <a:avLst/>
          </a:prstGeom>
          <a:noFill/>
          <a:ln>
            <a:noFill/>
          </a:ln>
        </p:spPr>
      </p:pic>
    </p:spTree>
    <p:extLst>
      <p:ext uri="{BB962C8B-B14F-4D97-AF65-F5344CB8AC3E}">
        <p14:creationId xmlns:p14="http://schemas.microsoft.com/office/powerpoint/2010/main" val="3119654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14202"/>
          </a:xfrm>
        </p:spPr>
        <p:txBody>
          <a:bodyPr>
            <a:noAutofit/>
          </a:bodyPr>
          <a:lstStyle/>
          <a:p>
            <a:r>
              <a:rPr lang="lv-LV" sz="2800" b="1" dirty="0" smtClean="0"/>
              <a:t>Jemena</a:t>
            </a:r>
            <a:r>
              <a:rPr lang="lv-LV" sz="2800" dirty="0" smtClean="0"/>
              <a:t/>
            </a:r>
            <a:br>
              <a:rPr lang="lv-LV" sz="2800" dirty="0" smtClean="0"/>
            </a:br>
            <a:r>
              <a:rPr lang="lv-LV" sz="2800" dirty="0" smtClean="0"/>
              <a:t>Vienā </a:t>
            </a:r>
            <a:r>
              <a:rPr lang="lv-LV" sz="2800" dirty="0"/>
              <a:t>telpā kopā mācās bērni vecumā no 5 līdz 12 gadiem. Vecākie skolēni jaunākajiem palīdz apgūt </a:t>
            </a:r>
            <a:r>
              <a:rPr lang="lv-LV" sz="2800" dirty="0" smtClean="0"/>
              <a:t/>
            </a:r>
            <a:br>
              <a:rPr lang="lv-LV" sz="2800" dirty="0" smtClean="0"/>
            </a:br>
            <a:r>
              <a:rPr lang="lv-LV" sz="2800" dirty="0" smtClean="0"/>
              <a:t>mācību </a:t>
            </a:r>
            <a:r>
              <a:rPr lang="lv-LV" sz="2800" dirty="0"/>
              <a:t>vielu.</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2133600"/>
            <a:ext cx="6120680" cy="4463752"/>
          </a:xfrm>
        </p:spPr>
      </p:pic>
      <p:pic>
        <p:nvPicPr>
          <p:cNvPr id="2050"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28988"/>
            <a:ext cx="8588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4247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88640"/>
            <a:ext cx="8136904" cy="6408712"/>
          </a:xfrm>
        </p:spPr>
      </p:pic>
      <p:pic>
        <p:nvPicPr>
          <p:cNvPr id="5" name="Picture 4" descr="http://www.mammamuntetiem.lv/userfiles/images/VISKAUTKAS/Puuce.jpg">
            <a:hlinkClick r:id="rId3" action="ppaction://hlinksldjump"/>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6750" y="0"/>
            <a:ext cx="857250" cy="647700"/>
          </a:xfrm>
          <a:prstGeom prst="rect">
            <a:avLst/>
          </a:prstGeom>
          <a:noFill/>
          <a:ln>
            <a:noFill/>
          </a:ln>
        </p:spPr>
      </p:pic>
    </p:spTree>
    <p:extLst>
      <p:ext uri="{BB962C8B-B14F-4D97-AF65-F5344CB8AC3E}">
        <p14:creationId xmlns:p14="http://schemas.microsoft.com/office/powerpoint/2010/main" val="14355774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88640"/>
            <a:ext cx="8136904" cy="6552728"/>
          </a:xfrm>
        </p:spPr>
      </p:pic>
      <p:pic>
        <p:nvPicPr>
          <p:cNvPr id="5" name="Picture 4" descr="http://www.mammamuntetiem.lv/userfiles/images/VISKAUTKAS/Puuce.jpg">
            <a:hlinkClick r:id="rId3" action="ppaction://hlinksldjump"/>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6750" y="0"/>
            <a:ext cx="857250" cy="647700"/>
          </a:xfrm>
          <a:prstGeom prst="rect">
            <a:avLst/>
          </a:prstGeom>
          <a:noFill/>
          <a:ln>
            <a:noFill/>
          </a:ln>
        </p:spPr>
      </p:pic>
    </p:spTree>
    <p:extLst>
      <p:ext uri="{BB962C8B-B14F-4D97-AF65-F5344CB8AC3E}">
        <p14:creationId xmlns:p14="http://schemas.microsoft.com/office/powerpoint/2010/main" val="40206537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smtClean="0"/>
              <a:t>Afganistāna</a:t>
            </a:r>
            <a:endParaRPr lang="lv-LV"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556792"/>
            <a:ext cx="8208912" cy="4248472"/>
          </a:xfrm>
        </p:spPr>
      </p:pic>
      <p:pic>
        <p:nvPicPr>
          <p:cNvPr id="5" name="Picture 4" descr="http://www.mammamuntetiem.lv/userfiles/images/VISKAUTKAS/Puuce.jpg">
            <a:hlinkClick r:id="rId3" action="ppaction://hlinksldjump"/>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2665" y="20782"/>
            <a:ext cx="857250" cy="647700"/>
          </a:xfrm>
          <a:prstGeom prst="rect">
            <a:avLst/>
          </a:prstGeom>
          <a:noFill/>
          <a:ln>
            <a:noFill/>
          </a:ln>
        </p:spPr>
      </p:pic>
    </p:spTree>
    <p:extLst>
      <p:ext uri="{BB962C8B-B14F-4D97-AF65-F5344CB8AC3E}">
        <p14:creationId xmlns:p14="http://schemas.microsoft.com/office/powerpoint/2010/main" val="25325751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354162"/>
          </a:xfrm>
        </p:spPr>
        <p:txBody>
          <a:bodyPr/>
          <a:lstStyle/>
          <a:p>
            <a:pPr algn="ctr"/>
            <a:r>
              <a:rPr lang="lv-LV" dirty="0" smtClean="0"/>
              <a:t>Indija</a:t>
            </a:r>
            <a:endParaRPr lang="lv-LV"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556792"/>
            <a:ext cx="8352928" cy="4120428"/>
          </a:xfrm>
        </p:spPr>
      </p:pic>
      <p:pic>
        <p:nvPicPr>
          <p:cNvPr id="5" name="Picture 4" descr="http://www.mammamuntetiem.lv/userfiles/images/VISKAUTKAS/Puuce.jpg">
            <a:hlinkClick r:id="rId3" action="ppaction://hlinksldjump"/>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6750" y="12123"/>
            <a:ext cx="857250" cy="647700"/>
          </a:xfrm>
          <a:prstGeom prst="rect">
            <a:avLst/>
          </a:prstGeom>
          <a:noFill/>
          <a:ln>
            <a:noFill/>
          </a:ln>
        </p:spPr>
      </p:pic>
    </p:spTree>
    <p:extLst>
      <p:ext uri="{BB962C8B-B14F-4D97-AF65-F5344CB8AC3E}">
        <p14:creationId xmlns:p14="http://schemas.microsoft.com/office/powerpoint/2010/main" val="41852949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lv-LV"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260648"/>
            <a:ext cx="7776864" cy="6264696"/>
          </a:xfrm>
        </p:spPr>
      </p:pic>
    </p:spTree>
    <p:extLst>
      <p:ext uri="{BB962C8B-B14F-4D97-AF65-F5344CB8AC3E}">
        <p14:creationId xmlns:p14="http://schemas.microsoft.com/office/powerpoint/2010/main" val="1126227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620000" cy="2290266"/>
          </a:xfrm>
        </p:spPr>
        <p:txBody>
          <a:bodyPr/>
          <a:lstStyle/>
          <a:p>
            <a:r>
              <a:rPr lang="lv-LV" sz="2800" b="1" dirty="0"/>
              <a:t>Druvienas</a:t>
            </a:r>
            <a:r>
              <a:rPr lang="lv-LV" sz="2800" dirty="0"/>
              <a:t> vecā skola, kurā tagad izveidots muzejs, celta 1868.gadā. Kā skola tā tika izmantota līdz </a:t>
            </a:r>
            <a:r>
              <a:rPr lang="lv-LV" sz="2800" dirty="0" smtClean="0"/>
              <a:t>1951.gadam. Tajā </a:t>
            </a:r>
            <a:r>
              <a:rPr lang="lv-LV" sz="2800" dirty="0"/>
              <a:t>mācījušies tādi ievērojami </a:t>
            </a:r>
            <a:r>
              <a:rPr lang="lv-LV" sz="2800" dirty="0" smtClean="0"/>
              <a:t>cilvēki kā </a:t>
            </a:r>
            <a:r>
              <a:rPr lang="lv-LV" sz="2800" dirty="0"/>
              <a:t>rakstnieks Jānis Poruks, literatūrzinātnieks un bibliogrāfs Kārlis Egle, žurnālists un komponists Jānis </a:t>
            </a:r>
            <a:r>
              <a:rPr lang="lv-LV" sz="2800" dirty="0" smtClean="0"/>
              <a:t>Straume.</a:t>
            </a:r>
            <a:endParaRPr lang="lv-LV" sz="2800" dirty="0"/>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9633" y="3068960"/>
            <a:ext cx="6264696" cy="3600400"/>
          </a:xfrm>
        </p:spPr>
      </p:pic>
    </p:spTree>
    <p:extLst>
      <p:ext uri="{BB962C8B-B14F-4D97-AF65-F5344CB8AC3E}">
        <p14:creationId xmlns:p14="http://schemas.microsoft.com/office/powerpoint/2010/main" val="3084811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98178"/>
          </a:xfrm>
        </p:spPr>
        <p:txBody>
          <a:bodyPr>
            <a:normAutofit/>
          </a:bodyPr>
          <a:lstStyle/>
          <a:p>
            <a:r>
              <a:rPr lang="lv-LV" sz="2800" b="1" dirty="0" smtClean="0"/>
              <a:t>ASV </a:t>
            </a:r>
            <a:r>
              <a:rPr lang="lv-LV" sz="2800" b="1" dirty="0" err="1" smtClean="0"/>
              <a:t>Misūrī</a:t>
            </a:r>
            <a:r>
              <a:rPr lang="lv-LV" sz="2800" b="1" dirty="0" smtClean="0"/>
              <a:t> štats</a:t>
            </a:r>
            <a:br>
              <a:rPr lang="lv-LV" sz="2800" b="1" dirty="0" smtClean="0"/>
            </a:br>
            <a:r>
              <a:rPr lang="lv-LV" sz="2800" dirty="0"/>
              <a:t>Liela, tradicionāla skola</a:t>
            </a:r>
            <a:r>
              <a:rPr lang="lv-LV" sz="2800" dirty="0" smtClean="0"/>
              <a:t>. </a:t>
            </a:r>
            <a:r>
              <a:rPr lang="lv-LV" sz="2800" dirty="0"/>
              <a:t>Šajā </a:t>
            </a:r>
            <a:r>
              <a:rPr lang="lv-LV" sz="2800" dirty="0" smtClean="0"/>
              <a:t>skolā galvenokārt </a:t>
            </a:r>
            <a:r>
              <a:rPr lang="lv-LV" sz="2800" dirty="0"/>
              <a:t>mācās afroamerikāņi.</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700808"/>
            <a:ext cx="6480720" cy="4896544"/>
          </a:xfrm>
        </p:spPr>
      </p:pic>
      <p:pic>
        <p:nvPicPr>
          <p:cNvPr id="5" name="Picture 4" descr="http://www.mammamuntetiem.lv/userfiles/images/VISKAUTKAS/Puuce.jpg">
            <a:hlinkClick r:id="rId3" action="ppaction://hlinksldjump"/>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0"/>
            <a:ext cx="857250" cy="647700"/>
          </a:xfrm>
          <a:prstGeom prst="rect">
            <a:avLst/>
          </a:prstGeom>
          <a:noFill/>
          <a:ln>
            <a:noFill/>
          </a:ln>
        </p:spPr>
      </p:pic>
    </p:spTree>
    <p:extLst>
      <p:ext uri="{BB962C8B-B14F-4D97-AF65-F5344CB8AC3E}">
        <p14:creationId xmlns:p14="http://schemas.microsoft.com/office/powerpoint/2010/main" val="3432821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14202"/>
          </a:xfrm>
        </p:spPr>
        <p:txBody>
          <a:bodyPr>
            <a:normAutofit fontScale="90000"/>
          </a:bodyPr>
          <a:lstStyle/>
          <a:p>
            <a:r>
              <a:rPr lang="lv-LV" sz="2800" b="1" dirty="0" smtClean="0"/>
              <a:t>Spānija</a:t>
            </a:r>
            <a:r>
              <a:rPr lang="lv-LV" sz="2800" b="1" dirty="0"/>
              <a:t/>
            </a:r>
            <a:br>
              <a:rPr lang="lv-LV" sz="2800" b="1" dirty="0"/>
            </a:br>
            <a:r>
              <a:rPr lang="lv-LV" sz="2800" dirty="0"/>
              <a:t>Attēlā redzami mūzikas novirziena skolas audzēkņi, kas nupat uzsākuši mācības. Madrides pamatskolām raksturīgas mazas, šauras telpas. </a:t>
            </a:r>
            <a:endParaRPr lang="lv-LV" sz="2800"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2001044"/>
            <a:ext cx="5976664" cy="4668316"/>
          </a:xfrm>
        </p:spPr>
      </p:pic>
      <p:pic>
        <p:nvPicPr>
          <p:cNvPr id="7" name="Picture 6" descr="http://www.mammamuntetiem.lv/userfiles/images/VISKAUTKAS/Puuce.jpg">
            <a:hlinkClick r:id="rId3" action="ppaction://hlinksldjump"/>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28" y="26252"/>
            <a:ext cx="857250" cy="647700"/>
          </a:xfrm>
          <a:prstGeom prst="rect">
            <a:avLst/>
          </a:prstGeom>
          <a:noFill/>
          <a:ln>
            <a:noFill/>
          </a:ln>
        </p:spPr>
      </p:pic>
    </p:spTree>
    <p:extLst>
      <p:ext uri="{BB962C8B-B14F-4D97-AF65-F5344CB8AC3E}">
        <p14:creationId xmlns:p14="http://schemas.microsoft.com/office/powerpoint/2010/main" val="4075463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sz="2800" b="1" dirty="0" smtClean="0"/>
              <a:t>Anglija</a:t>
            </a:r>
            <a:br>
              <a:rPr lang="lv-LV" sz="2800" b="1" dirty="0" smtClean="0"/>
            </a:br>
            <a:r>
              <a:rPr lang="lv-LV" sz="2800" dirty="0"/>
              <a:t>Attēlā redzami pirmsskolas vecuma bērni kādā no skolām Anglijas ziemeļaustrumos.</a:t>
            </a:r>
            <a:endParaRPr lang="lv-LV" sz="28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556792"/>
            <a:ext cx="6480720" cy="4824535"/>
          </a:xfrm>
        </p:spPr>
      </p:pic>
      <p:pic>
        <p:nvPicPr>
          <p:cNvPr id="5" name="Picture 4" descr="http://www.mammamuntetiem.lv/userfiles/images/VISKAUTKAS/Puuce.jpg">
            <a:hlinkClick r:id="rId3" action="ppaction://hlinksldjump"/>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116632"/>
            <a:ext cx="857250" cy="647700"/>
          </a:xfrm>
          <a:prstGeom prst="rect">
            <a:avLst/>
          </a:prstGeom>
          <a:noFill/>
          <a:ln>
            <a:noFill/>
          </a:ln>
        </p:spPr>
      </p:pic>
    </p:spTree>
    <p:extLst>
      <p:ext uri="{BB962C8B-B14F-4D97-AF65-F5344CB8AC3E}">
        <p14:creationId xmlns:p14="http://schemas.microsoft.com/office/powerpoint/2010/main" val="2365295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98178"/>
          </a:xfrm>
        </p:spPr>
        <p:txBody>
          <a:bodyPr>
            <a:normAutofit fontScale="90000"/>
          </a:bodyPr>
          <a:lstStyle/>
          <a:p>
            <a:r>
              <a:rPr lang="lv-LV" sz="2800" b="1" dirty="0" smtClean="0"/>
              <a:t>Peru (Dienvidamerika)</a:t>
            </a:r>
            <a:br>
              <a:rPr lang="lv-LV" sz="2800" b="1" dirty="0" smtClean="0"/>
            </a:br>
            <a:r>
              <a:rPr lang="lv-LV" sz="2800" dirty="0"/>
              <a:t>Attēlā redzama maza kalnu ciematiņa </a:t>
            </a:r>
            <a:r>
              <a:rPr lang="lv-LV" sz="2800" dirty="0" smtClean="0"/>
              <a:t>skola. Gandrīz </a:t>
            </a:r>
            <a:r>
              <a:rPr lang="lv-LV" sz="2800" dirty="0"/>
              <a:t>pusei </a:t>
            </a:r>
            <a:r>
              <a:rPr lang="lv-LV" sz="2800" dirty="0" smtClean="0"/>
              <a:t/>
            </a:r>
            <a:br>
              <a:rPr lang="lv-LV" sz="2800" dirty="0" smtClean="0"/>
            </a:br>
            <a:r>
              <a:rPr lang="lv-LV" sz="2800" dirty="0" smtClean="0"/>
              <a:t>skolas </a:t>
            </a:r>
            <a:r>
              <a:rPr lang="lv-LV" sz="2800" dirty="0"/>
              <a:t>audzēkņu mājās jāiztiek bez elektrības. Liela problēma ir skolotāji, kuru izglītības līmenis ir pārāk zems. </a:t>
            </a:r>
            <a:endParaRPr lang="lv-LV" sz="28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2138362"/>
            <a:ext cx="6120680" cy="4458990"/>
          </a:xfrm>
        </p:spPr>
      </p:pic>
      <p:pic>
        <p:nvPicPr>
          <p:cNvPr id="5" name="Picture 4" descr="http://www.mammamuntetiem.lv/userfiles/images/VISKAUTKAS/Puuce.jpg">
            <a:hlinkClick r:id="rId3" action="ppaction://hlinksldjump"/>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0"/>
            <a:ext cx="857250" cy="647700"/>
          </a:xfrm>
          <a:prstGeom prst="rect">
            <a:avLst/>
          </a:prstGeom>
          <a:noFill/>
          <a:ln>
            <a:noFill/>
          </a:ln>
        </p:spPr>
      </p:pic>
    </p:spTree>
    <p:extLst>
      <p:ext uri="{BB962C8B-B14F-4D97-AF65-F5344CB8AC3E}">
        <p14:creationId xmlns:p14="http://schemas.microsoft.com/office/powerpoint/2010/main" val="2240095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42194"/>
          </a:xfrm>
        </p:spPr>
        <p:txBody>
          <a:bodyPr>
            <a:normAutofit fontScale="90000"/>
          </a:bodyPr>
          <a:lstStyle/>
          <a:p>
            <a:r>
              <a:rPr lang="lv-LV" sz="2800" b="1" dirty="0" smtClean="0"/>
              <a:t>Etiopija </a:t>
            </a:r>
            <a:r>
              <a:rPr lang="lv-LV" sz="2800" b="1" dirty="0"/>
              <a:t>(</a:t>
            </a:r>
            <a:r>
              <a:rPr lang="lv-LV" sz="2800" b="1" dirty="0" smtClean="0"/>
              <a:t>Āfrikas valsts)</a:t>
            </a:r>
            <a:br>
              <a:rPr lang="lv-LV" sz="2800" b="1" dirty="0" smtClean="0"/>
            </a:br>
            <a:r>
              <a:rPr lang="lv-LV" sz="2800" dirty="0"/>
              <a:t>Šajā pamatskolā ir tikai piecas nelielas klases, tomēr pēc šīs skolas beigšanas lielākā daļā skolēnu turpina mācības </a:t>
            </a:r>
            <a:r>
              <a:rPr lang="lv-LV" sz="2800" dirty="0" smtClean="0"/>
              <a:t/>
            </a:r>
            <a:br>
              <a:rPr lang="lv-LV" sz="2800" dirty="0" smtClean="0"/>
            </a:br>
            <a:r>
              <a:rPr lang="lv-LV" sz="2800" dirty="0" smtClean="0"/>
              <a:t>vidusskolā</a:t>
            </a:r>
            <a:r>
              <a:rPr lang="lv-LV" sz="2800" dirty="0"/>
              <a:t>, kur viņiem māca pat termodinamikas likumus.</a:t>
            </a:r>
            <a:endParaRPr lang="lv-LV" sz="28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1988840"/>
            <a:ext cx="5976664" cy="4608512"/>
          </a:xfrm>
        </p:spPr>
      </p:pic>
      <p:pic>
        <p:nvPicPr>
          <p:cNvPr id="5" name="Picture 4" descr="http://www.mammamuntetiem.lv/userfiles/images/VISKAUTKAS/Puuce.jpg">
            <a:hlinkClick r:id="rId3" action="ppaction://hlinksldjump"/>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0"/>
            <a:ext cx="857250" cy="647700"/>
          </a:xfrm>
          <a:prstGeom prst="rect">
            <a:avLst/>
          </a:prstGeom>
          <a:noFill/>
          <a:ln>
            <a:noFill/>
          </a:ln>
        </p:spPr>
      </p:pic>
    </p:spTree>
    <p:extLst>
      <p:ext uri="{BB962C8B-B14F-4D97-AF65-F5344CB8AC3E}">
        <p14:creationId xmlns:p14="http://schemas.microsoft.com/office/powerpoint/2010/main" val="38379377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70186"/>
          </a:xfrm>
        </p:spPr>
        <p:txBody>
          <a:bodyPr>
            <a:normAutofit fontScale="90000"/>
          </a:bodyPr>
          <a:lstStyle/>
          <a:p>
            <a:r>
              <a:rPr lang="lv-LV" sz="2800" b="1" dirty="0" smtClean="0"/>
              <a:t>Bangladeša (Āzija)</a:t>
            </a:r>
            <a:br>
              <a:rPr lang="lv-LV" sz="2800" b="1" dirty="0" smtClean="0"/>
            </a:br>
            <a:r>
              <a:rPr lang="lv-LV" sz="2800" dirty="0"/>
              <a:t>Lai gan skolēnu formas rada militāru iespaidu, šī nav militārā skola. Ar skolas formām Bangladešā tiek panākts patriotisms. Mācības ir ļoti stingras, turklāt šajā skolā mācās tikai zēni. </a:t>
            </a:r>
            <a:endParaRPr lang="lv-LV" sz="28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916832"/>
            <a:ext cx="6192688" cy="4680519"/>
          </a:xfrm>
        </p:spPr>
      </p:pic>
      <p:pic>
        <p:nvPicPr>
          <p:cNvPr id="5" name="Picture 4" descr="http://www.mammamuntetiem.lv/userfiles/images/VISKAUTKAS/Puuce.jpg">
            <a:hlinkClick r:id="rId3" action="ppaction://hlinksldjump"/>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42567"/>
            <a:ext cx="857250" cy="647700"/>
          </a:xfrm>
          <a:prstGeom prst="rect">
            <a:avLst/>
          </a:prstGeom>
          <a:noFill/>
          <a:ln>
            <a:noFill/>
          </a:ln>
        </p:spPr>
      </p:pic>
    </p:spTree>
    <p:extLst>
      <p:ext uri="{BB962C8B-B14F-4D97-AF65-F5344CB8AC3E}">
        <p14:creationId xmlns:p14="http://schemas.microsoft.com/office/powerpoint/2010/main" val="25619715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417</TotalTime>
  <Words>90</Words>
  <Application>Microsoft Office PowerPoint</Application>
  <PresentationFormat>On-screen Show (4:3)</PresentationFormat>
  <Paragraphs>23</Paragraphs>
  <Slides>35</Slides>
  <Notes>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Adjacency</vt:lpstr>
      <vt:lpstr>Klases telpas dažādās valstīs</vt:lpstr>
      <vt:lpstr>Vācija  Šo klases telpu rotā grafiti (mākslinieka darbs), ko pasūtīja pati skola – jaunatnes kultūra ir daļa no ēkas.</vt:lpstr>
      <vt:lpstr>Jemena Vienā telpā kopā mācās bērni vecumā no 5 līdz 12 gadiem. Vecākie skolēni jaunākajiem palīdz apgūt  mācību vielu.</vt:lpstr>
      <vt:lpstr>ASV Misūrī štats Liela, tradicionāla skola. Šajā skolā galvenokārt mācās afroamerikāņi.</vt:lpstr>
      <vt:lpstr>Spānija Attēlā redzami mūzikas novirziena skolas audzēkņi, kas nupat uzsākuši mācības. Madrides pamatskolām raksturīgas mazas, šauras telpas. </vt:lpstr>
      <vt:lpstr>Anglija Attēlā redzami pirmsskolas vecuma bērni kādā no skolām Anglijas ziemeļaustrumos.</vt:lpstr>
      <vt:lpstr>Peru (Dienvidamerika) Attēlā redzama maza kalnu ciematiņa skola. Gandrīz pusei  skolas audzēkņu mājās jāiztiek bez elektrības. Liela problēma ir skolotāji, kuru izglītības līmenis ir pārāk zems. </vt:lpstr>
      <vt:lpstr>Etiopija (Āfrikas valsts) Šajā pamatskolā ir tikai piecas nelielas klases, tomēr pēc šīs skolas beigšanas lielākā daļā skolēnu turpina mācības  vidusskolā, kur viņiem māca pat termodinamikas likumus.</vt:lpstr>
      <vt:lpstr>Bangladeša (Āzija) Lai gan skolēnu formas rada militāru iespaidu, šī nav militārā skola. Ar skolas formām Bangladešā tiek panākts patriotisms. Mācības ir ļoti stingras, turklāt šajā skolā mācās tikai zēni. </vt:lpstr>
      <vt:lpstr>Taivāna (Āzija) Pirms bildes uzņemšanas skolēni kopā ar skolotāju klasē pusdienoja. Pēc tam visi apsēdās pie saviem rakstāmgaldiem un gulēja aptuveni 30 minūtes.</vt:lpstr>
      <vt:lpstr>   Kuba (Ziemeļamerika) Kuba, neskatoties uz valsts nabadzību, ir pazīstama ar savu izglītības sistēmu. Īpaša uzmanība klasēs pievērsta kultūras un reliģijas figūrām – pie sienām pielikti vadoņa un viņa ģimenes locekļu portreti.    </vt:lpstr>
      <vt:lpstr>Krievija Krievijā mācību process notiek ļoti nopietni un skolēni ir ļoti ambiciozi. Ikviens no viņiem ir gatavs doties uz universitāti. Skolēniem svarīgs labs izskats – augstpapēžu kurpes un dizaineru tērpi.</vt:lpstr>
      <vt:lpstr>Brazīlija (Dienvidamerika) Attēlā redzama tipiska skola strādnieku bērniem. Skolēni šeit ir ļoti nabadzīgi, skolā trūkst grāmatu un citu mācību resursu.</vt:lpstr>
      <vt:lpstr>Katara (Āzija) Augsta līmeņa skola, tomēr tajā trūkst dvēseles. Liels uzsvars tiek likts uz darbu, bet skolēniem pietrūkst jautrības.</vt:lpstr>
      <vt:lpstr>Ķīna Šī skola atrodas kādā lielā alā Miao ciematā. Ala ir dabiski radusies tūkstošiem gadu ilgā vēja un ūdens erozijas procesā. </vt:lpstr>
      <vt:lpstr>Senegāla (Āfrika) Šāda ir tipiska skola Senegālā. Skola ir celta tā, lai pasargātu tikai no saules. </vt:lpstr>
      <vt:lpstr>Afganistāna Šī skola atrodas ārā, un visticamāk tas ir karadarbības seku dēļ.</vt:lpstr>
      <vt:lpstr>Indija Bezmaksas skola Ņūdelī grausta rajona bērniem, viņi māca bērniem, rakstot uz melnās tāfeles, zīmējot uz celtnes sienām. Skola atrodas zem metro tilta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Afganistāna</vt:lpstr>
      <vt:lpstr>Indija</vt:lpstr>
      <vt:lpstr>PowerPoint Presentation</vt:lpstr>
      <vt:lpstr>Druvienas vecā skola, kurā tagad izveidots muzejs, celta 1868.gadā. Kā skola tā tika izmantota līdz 1951.gadam. Tajā mācījušies tādi ievērojami cilvēki kā rakstnieks Jānis Poruks, literatūrzinātnieks un bibliogrāfs Kārlis Egle, žurnālists un komponists Jānis Straume.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Klases telpas dažādās valstīs</dc:title>
  <dc:creator>Vita</dc:creator>
  <cp:lastModifiedBy>Vita</cp:lastModifiedBy>
  <cp:revision>51</cp:revision>
  <dcterms:created xsi:type="dcterms:W3CDTF">2014-03-02T09:57:16Z</dcterms:created>
  <dcterms:modified xsi:type="dcterms:W3CDTF">2014-03-04T21:01:33Z</dcterms:modified>
</cp:coreProperties>
</file>