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DEEE8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DEEE8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Jo cilvēks ir kustīgāks, trenējas kādā sportā, strādā fizisku darbu, nevis atpūšas pie TV, jo vairāk enerģijas viņam nepieciešams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Pamatvielmaiņu parasti aprēķina pēc gadsimta sākumā radītās Herisa-Benedikta (Harris and Benedict, 1919) formulas</a:t>
            </a:r>
            <a:br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br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http://www.doctorshealthpress.com/weight-loss-articles/overweight-and-healthy</a:t>
            </a:r>
            <a:br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Ūdeni jādzer ne tikai, lai organisms (īpaši iekšējie orgāni – aknas, nieres, gremošanas sistēma) normāli darbotos, bet arī, lai nezaudētu labu izskatu, garastāvokli un labas darbaspējas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>
            <a:spLocks noGrp="1"/>
          </p:cNvSpPr>
          <p:nvPr>
            <p:ph type="ctrTitle"/>
          </p:nvPr>
        </p:nvSpPr>
        <p:spPr>
          <a:xfrm>
            <a:off x="1028700" y="29432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Uzturs un veselība</a:t>
            </a:r>
          </a:p>
        </p:txBody>
      </p:sp>
      <p:sp>
        <p:nvSpPr>
          <p:cNvPr id="113" name="Subtitle 2"/>
          <p:cNvSpPr>
            <a:spLocks noGrp="1"/>
          </p:cNvSpPr>
          <p:nvPr>
            <p:ph type="subTitle" sz="quarter" idx="1"/>
          </p:nvPr>
        </p:nvSpPr>
        <p:spPr>
          <a:xfrm>
            <a:off x="2322611" y="4911080"/>
            <a:ext cx="6408385" cy="1296145"/>
          </a:xfrm>
          <a:prstGeom prst="rect">
            <a:avLst/>
          </a:prstGeom>
        </p:spPr>
        <p:txBody>
          <a:bodyPr/>
          <a:lstStyle/>
          <a:p>
            <a:pPr algn="r" defTabSz="603504">
              <a:lnSpc>
                <a:spcPct val="80000"/>
              </a:lnSpc>
              <a:spcBef>
                <a:spcPts val="300"/>
              </a:spcBef>
              <a:defRPr sz="132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Mg.sc.sal. Gundega Rudzīte – Aņiščenko</a:t>
            </a:r>
            <a:endParaRPr sz="528"/>
          </a:p>
          <a:p>
            <a:pPr algn="r" defTabSz="603504">
              <a:lnSpc>
                <a:spcPct val="80000"/>
              </a:lnSpc>
              <a:spcBef>
                <a:spcPts val="100"/>
              </a:spcBef>
              <a:defRPr sz="52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528"/>
          </a:p>
          <a:p>
            <a:pPr algn="r" defTabSz="603504">
              <a:lnSpc>
                <a:spcPct val="80000"/>
              </a:lnSpc>
              <a:spcBef>
                <a:spcPts val="300"/>
              </a:spcBef>
              <a:defRPr sz="132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Sertificēts uztura speciālists (NR. 6126-A)</a:t>
            </a:r>
            <a:endParaRPr sz="528"/>
          </a:p>
          <a:p>
            <a:pPr algn="r" defTabSz="603504">
              <a:lnSpc>
                <a:spcPct val="80000"/>
              </a:lnSpc>
              <a:spcBef>
                <a:spcPts val="300"/>
              </a:spcBef>
              <a:defRPr sz="132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Apmācīttiesīga ārstniecības persona (NR/170)</a:t>
            </a:r>
          </a:p>
        </p:txBody>
      </p:sp>
      <p:pic>
        <p:nvPicPr>
          <p:cNvPr id="114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2014664" y="1840980"/>
            <a:ext cx="5274311" cy="139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Projekts: “Veselības veicināšanas un slimību profilakses pasākumi Gulbenes novadā”…"/>
          <p:cNvSpPr/>
          <p:nvPr/>
        </p:nvSpPr>
        <p:spPr>
          <a:xfrm>
            <a:off x="798052" y="229822"/>
            <a:ext cx="7547897" cy="133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Projekts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Veselības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veicināšanas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slimību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profilakses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pasākumi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Gulbenes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novadā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Projektu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īsteno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Gulbenes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latin typeface="Arial"/>
                <a:ea typeface="Arial"/>
                <a:cs typeface="Arial"/>
                <a:sym typeface="Arial"/>
              </a:rPr>
              <a:t>novada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dome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Projekta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numurs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9.2.4.2/16/I/004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i="1" dirty="0" err="1">
                <a:latin typeface="Arial"/>
                <a:ea typeface="Arial"/>
                <a:cs typeface="Arial"/>
                <a:sym typeface="Arial"/>
              </a:rPr>
              <a:t>Projekta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mērķis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uzlabot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pieejamību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veselības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veicināšanas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slimību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profilakses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pakalpojumiem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Gulbenes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novada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iedzīvotājiem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, </a:t>
            </a:r>
            <a:endParaRPr lang="lv-LV" i="1" dirty="0">
              <a:latin typeface="Arial"/>
              <a:ea typeface="Arial"/>
              <a:cs typeface="Arial"/>
              <a:sym typeface="Arial"/>
            </a:endParaRPr>
          </a:p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i="1" dirty="0">
                <a:latin typeface="Arial"/>
                <a:ea typeface="Arial"/>
                <a:cs typeface="Arial"/>
                <a:sym typeface="Arial"/>
              </a:rPr>
              <a:t>jo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īpaši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teritoriālās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nabadzības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sociālās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atstumtības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riskam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pakļautajiem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iedzīvotājiem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, </a:t>
            </a:r>
            <a:endParaRPr lang="lv-LV" i="1" dirty="0">
              <a:latin typeface="Arial"/>
              <a:ea typeface="Arial"/>
              <a:cs typeface="Arial"/>
              <a:sym typeface="Arial"/>
            </a:endParaRPr>
          </a:p>
          <a:p>
            <a:pPr algn="ctr" defTabSz="457200">
              <a:spcBef>
                <a:spcPts val="500"/>
              </a:spcBef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rPr i="1" dirty="0" err="1">
                <a:latin typeface="Arial"/>
                <a:ea typeface="Arial"/>
                <a:cs typeface="Arial"/>
                <a:sym typeface="Arial"/>
              </a:rPr>
              <a:t>īstenojot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vietēja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mēroga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pasākumus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laika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periodā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no 2017.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līdz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 2019. </a:t>
            </a:r>
            <a:r>
              <a:rPr i="1" dirty="0" err="1">
                <a:latin typeface="Arial"/>
                <a:ea typeface="Arial"/>
                <a:cs typeface="Arial"/>
                <a:sym typeface="Arial"/>
              </a:rPr>
              <a:t>gadam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3"/>
          <p:cNvSpPr/>
          <p:nvPr/>
        </p:nvSpPr>
        <p:spPr>
          <a:xfrm>
            <a:off x="755575" y="305360"/>
            <a:ext cx="7632850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VESELĪGA UZTURA PRIEKŠNOTEIKUMI</a:t>
            </a:r>
          </a:p>
        </p:txBody>
      </p:sp>
      <p:pic>
        <p:nvPicPr>
          <p:cNvPr id="16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89766"/>
            <a:ext cx="9144000" cy="28956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 9"/>
          <p:cNvSpPr/>
          <p:nvPr/>
        </p:nvSpPr>
        <p:spPr>
          <a:xfrm>
            <a:off x="683567" y="1988840"/>
            <a:ext cx="6048674" cy="37490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dažādība (daudzveidīgs uzturs, kas nodrošina organismu ar visām tam nepieciešamām uzturvielām)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līdzsvarotība (līdzsvars starp piegādāto uzturvielu daudzumiem un organisma vajadzībām konkrētos apstākļos)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 mērenība (līdzsvars starp organismam piegādāto un patērēto enerģiju, nodrošinot optimālu ķermeņa masu)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 drošība (samazina risku saslimt ar neadekvāta uztura radītām slimībām)</a:t>
            </a:r>
          </a:p>
        </p:txBody>
      </p:sp>
      <p:pic>
        <p:nvPicPr>
          <p:cNvPr id="171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458100" cy="1143001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Veselīgie ieradumi</a:t>
            </a:r>
          </a:p>
        </p:txBody>
      </p:sp>
      <p:sp>
        <p:nvSpPr>
          <p:cNvPr id="174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Regulārās ēdienreizes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Pietiekams ūdens daudzums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Sabalansēts uzturs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Lēna ēšana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Bada, apetītes un sāta apzināšanās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Pareizs uzturs mājās, darbā, komandējumā un ar draugiem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Daudzveidīgs uzturs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Apzināta ēšana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Emociju izdzīvošana nevis apēšana</a:t>
            </a:r>
          </a:p>
        </p:txBody>
      </p:sp>
      <p:pic>
        <p:nvPicPr>
          <p:cNvPr id="175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2120" y="305360"/>
            <a:ext cx="3099823" cy="479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8104" y="87599"/>
            <a:ext cx="2191517" cy="4940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6707" y="671163"/>
            <a:ext cx="2560325" cy="4352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55975" y="374111"/>
            <a:ext cx="1569724" cy="46390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le 9"/>
          <p:cNvGraphicFramePr/>
          <p:nvPr/>
        </p:nvGraphicFramePr>
        <p:xfrm>
          <a:off x="3056706" y="5085184"/>
          <a:ext cx="5619750" cy="6662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3" name="TextBox 10"/>
          <p:cNvSpPr/>
          <p:nvPr/>
        </p:nvSpPr>
        <p:spPr>
          <a:xfrm>
            <a:off x="2953978" y="5229199"/>
            <a:ext cx="111396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GRAUDAUGU GRUPA</a:t>
            </a:r>
          </a:p>
        </p:txBody>
      </p:sp>
      <p:sp>
        <p:nvSpPr>
          <p:cNvPr id="184" name="TextBox 11"/>
          <p:cNvSpPr/>
          <p:nvPr/>
        </p:nvSpPr>
        <p:spPr>
          <a:xfrm>
            <a:off x="3993777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DĀRZEŅI</a:t>
            </a:r>
          </a:p>
        </p:txBody>
      </p:sp>
      <p:sp>
        <p:nvSpPr>
          <p:cNvPr id="185" name="TextBox 12"/>
          <p:cNvSpPr/>
          <p:nvPr/>
        </p:nvSpPr>
        <p:spPr>
          <a:xfrm>
            <a:off x="4925638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AUGĻI</a:t>
            </a:r>
          </a:p>
        </p:txBody>
      </p:sp>
      <p:sp>
        <p:nvSpPr>
          <p:cNvPr id="186" name="TextBox 13"/>
          <p:cNvSpPr/>
          <p:nvPr/>
        </p:nvSpPr>
        <p:spPr>
          <a:xfrm>
            <a:off x="5861741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TAUKI</a:t>
            </a:r>
          </a:p>
        </p:txBody>
      </p:sp>
      <p:sp>
        <p:nvSpPr>
          <p:cNvPr id="187" name="TextBox 14"/>
          <p:cNvSpPr/>
          <p:nvPr/>
        </p:nvSpPr>
        <p:spPr>
          <a:xfrm>
            <a:off x="6804246" y="5105441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PIENA PRODUKTI</a:t>
            </a:r>
          </a:p>
        </p:txBody>
      </p:sp>
      <p:sp>
        <p:nvSpPr>
          <p:cNvPr id="188" name="TextBox 15"/>
          <p:cNvSpPr/>
          <p:nvPr/>
        </p:nvSpPr>
        <p:spPr>
          <a:xfrm>
            <a:off x="7732196" y="5096767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GAĻAS PRODUKTI</a:t>
            </a:r>
          </a:p>
        </p:txBody>
      </p:sp>
      <p:pic>
        <p:nvPicPr>
          <p:cNvPr id="189" name="Picture 22" descr="Picture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60000">
            <a:off x="5162172" y="359611"/>
            <a:ext cx="1527052" cy="477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23" descr="Picture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60827" y="321555"/>
            <a:ext cx="1524004" cy="459334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7"/>
          <p:cNvSpPr/>
          <p:nvPr/>
        </p:nvSpPr>
        <p:spPr>
          <a:xfrm>
            <a:off x="330055" y="1210075"/>
            <a:ext cx="2623923" cy="43713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Produkti no vienas grupas nevar aizstāt produktus no citas grupas!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Neviena no grupām nav svarīgāka par otru!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Labai veselībai Jums nepieciešamas tās visas!</a:t>
            </a:r>
          </a:p>
        </p:txBody>
      </p:sp>
      <p:sp>
        <p:nvSpPr>
          <p:cNvPr id="192" name="TextBox 25"/>
          <p:cNvSpPr/>
          <p:nvPr/>
        </p:nvSpPr>
        <p:spPr>
          <a:xfrm>
            <a:off x="467543" y="305360"/>
            <a:ext cx="604867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UZTURA PIRAMĪDA</a:t>
            </a:r>
          </a:p>
        </p:txBody>
      </p:sp>
      <p:pic>
        <p:nvPicPr>
          <p:cNvPr id="193" name="ESF_14_20.png" descr="ESF_14_20.png"/>
          <p:cNvPicPr>
            <a:picLocks noChangeAspect="1"/>
          </p:cNvPicPr>
          <p:nvPr/>
        </p:nvPicPr>
        <p:blipFill>
          <a:blip r:embed="rId9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1" animBg="1" advAuto="0"/>
      <p:bldP spid="179" grpId="9" animBg="1" advAuto="0"/>
      <p:bldP spid="180" grpId="1" animBg="1" advAuto="0"/>
      <p:bldP spid="181" grpId="3" animBg="1" advAuto="0"/>
      <p:bldP spid="183" grpId="2" animBg="1" advAuto="0"/>
      <p:bldP spid="184" grpId="4" animBg="1" advAuto="0"/>
      <p:bldP spid="185" grpId="6" animBg="1" advAuto="0"/>
      <p:bldP spid="186" grpId="8" animBg="1" advAuto="0"/>
      <p:bldP spid="187" grpId="10" animBg="1" advAuto="0"/>
      <p:bldP spid="188" grpId="12" animBg="1" advAuto="0"/>
      <p:bldP spid="189" grpId="5" animBg="1" advAuto="0"/>
      <p:bldP spid="190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2120" y="305360"/>
            <a:ext cx="3099823" cy="479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8104" y="87599"/>
            <a:ext cx="2191517" cy="4940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6707" y="671163"/>
            <a:ext cx="2560325" cy="4352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55975" y="374111"/>
            <a:ext cx="1569724" cy="46390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0" name="Table 9"/>
          <p:cNvGraphicFramePr/>
          <p:nvPr/>
        </p:nvGraphicFramePr>
        <p:xfrm>
          <a:off x="3056706" y="5085184"/>
          <a:ext cx="5619750" cy="6662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" name="TextBox 10"/>
          <p:cNvSpPr/>
          <p:nvPr/>
        </p:nvSpPr>
        <p:spPr>
          <a:xfrm>
            <a:off x="2953978" y="5229199"/>
            <a:ext cx="111396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GRAUDAUGU GRUPA</a:t>
            </a:r>
          </a:p>
        </p:txBody>
      </p:sp>
      <p:sp>
        <p:nvSpPr>
          <p:cNvPr id="202" name="TextBox 11"/>
          <p:cNvSpPr/>
          <p:nvPr/>
        </p:nvSpPr>
        <p:spPr>
          <a:xfrm>
            <a:off x="3993777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DĀRZEŅI</a:t>
            </a:r>
          </a:p>
        </p:txBody>
      </p:sp>
      <p:sp>
        <p:nvSpPr>
          <p:cNvPr id="203" name="TextBox 12"/>
          <p:cNvSpPr/>
          <p:nvPr/>
        </p:nvSpPr>
        <p:spPr>
          <a:xfrm>
            <a:off x="4925638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AUGĻI</a:t>
            </a:r>
          </a:p>
        </p:txBody>
      </p:sp>
      <p:sp>
        <p:nvSpPr>
          <p:cNvPr id="204" name="TextBox 13"/>
          <p:cNvSpPr/>
          <p:nvPr/>
        </p:nvSpPr>
        <p:spPr>
          <a:xfrm>
            <a:off x="5861741" y="528146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TAUKI</a:t>
            </a:r>
          </a:p>
        </p:txBody>
      </p:sp>
      <p:sp>
        <p:nvSpPr>
          <p:cNvPr id="205" name="TextBox 14"/>
          <p:cNvSpPr/>
          <p:nvPr/>
        </p:nvSpPr>
        <p:spPr>
          <a:xfrm>
            <a:off x="6804246" y="5105441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PIENA PRODUKTI</a:t>
            </a:r>
          </a:p>
        </p:txBody>
      </p:sp>
      <p:sp>
        <p:nvSpPr>
          <p:cNvPr id="206" name="TextBox 15"/>
          <p:cNvSpPr/>
          <p:nvPr/>
        </p:nvSpPr>
        <p:spPr>
          <a:xfrm>
            <a:off x="7732196" y="5096767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GAĻAS PRODUKTI</a:t>
            </a:r>
          </a:p>
        </p:txBody>
      </p:sp>
      <p:pic>
        <p:nvPicPr>
          <p:cNvPr id="207" name="Picture 22" descr="Picture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60000">
            <a:off x="5162172" y="359611"/>
            <a:ext cx="1527052" cy="477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23" descr="Picture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60827" y="321555"/>
            <a:ext cx="1524004" cy="459334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27"/>
          <p:cNvSpPr/>
          <p:nvPr/>
        </p:nvSpPr>
        <p:spPr>
          <a:xfrm>
            <a:off x="330055" y="1210075"/>
            <a:ext cx="2623923" cy="44094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Tā dod vadlīnijas produktu ikdienas izvēlē. 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Tā nav sastingusi, negrozāma konstrukcija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Tā ļauj izvēlēties piemērotu veselīgu ēdienu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Tā aicina ēst dažādu UZTURU</a:t>
            </a:r>
          </a:p>
        </p:txBody>
      </p:sp>
      <p:sp>
        <p:nvSpPr>
          <p:cNvPr id="210" name="TextBox 28"/>
          <p:cNvSpPr/>
          <p:nvPr/>
        </p:nvSpPr>
        <p:spPr>
          <a:xfrm>
            <a:off x="251520" y="305360"/>
            <a:ext cx="626469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UZTURA PIRAMĪDA</a:t>
            </a:r>
          </a:p>
        </p:txBody>
      </p:sp>
      <p:pic>
        <p:nvPicPr>
          <p:cNvPr id="211" name="ESF_14_20.png" descr="ESF_14_20.png"/>
          <p:cNvPicPr>
            <a:picLocks noChangeAspect="1"/>
          </p:cNvPicPr>
          <p:nvPr/>
        </p:nvPicPr>
        <p:blipFill>
          <a:blip r:embed="rId9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6707" y="671163"/>
            <a:ext cx="2560325" cy="43525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5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" name="TextBox 10"/>
          <p:cNvSpPr/>
          <p:nvPr/>
        </p:nvSpPr>
        <p:spPr>
          <a:xfrm>
            <a:off x="2953978" y="5229199"/>
            <a:ext cx="111396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GRAUDAUGU GRUPA</a:t>
            </a:r>
          </a:p>
        </p:txBody>
      </p:sp>
      <p:sp>
        <p:nvSpPr>
          <p:cNvPr id="217" name="TextBox 18"/>
          <p:cNvSpPr/>
          <p:nvPr/>
        </p:nvSpPr>
        <p:spPr>
          <a:xfrm>
            <a:off x="3057674" y="5756059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6 porcijas</a:t>
            </a:r>
          </a:p>
        </p:txBody>
      </p:sp>
      <p:sp>
        <p:nvSpPr>
          <p:cNvPr id="218" name="Rectangle 27"/>
          <p:cNvSpPr/>
          <p:nvPr/>
        </p:nvSpPr>
        <p:spPr>
          <a:xfrm>
            <a:off x="330055" y="1210076"/>
            <a:ext cx="2623923" cy="24917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Milti, maize, putraimi un citi graudu izstrādājumi, rīsi, kukurūza un kartupeļi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6 porcijas dienā</a:t>
            </a:r>
          </a:p>
        </p:txBody>
      </p:sp>
      <p:sp>
        <p:nvSpPr>
          <p:cNvPr id="219" name="TextBox 25"/>
          <p:cNvSpPr/>
          <p:nvPr/>
        </p:nvSpPr>
        <p:spPr>
          <a:xfrm>
            <a:off x="755575" y="305360"/>
            <a:ext cx="576064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GRAUDAUGI</a:t>
            </a:r>
            <a:r>
              <a:rPr sz="3600"/>
              <a:t> </a:t>
            </a:r>
          </a:p>
        </p:txBody>
      </p:sp>
      <p:pic>
        <p:nvPicPr>
          <p:cNvPr id="220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  <p:bldP spid="216" grpId="2" animBg="1" advAuto="0"/>
      <p:bldP spid="217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5975" y="374111"/>
            <a:ext cx="1569724" cy="46390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4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TextBox 11"/>
          <p:cNvSpPr/>
          <p:nvPr/>
        </p:nvSpPr>
        <p:spPr>
          <a:xfrm>
            <a:off x="3993777" y="5266044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DĀRZEŅI</a:t>
            </a:r>
          </a:p>
        </p:txBody>
      </p:sp>
      <p:sp>
        <p:nvSpPr>
          <p:cNvPr id="226" name="TextBox 17"/>
          <p:cNvSpPr/>
          <p:nvPr/>
        </p:nvSpPr>
        <p:spPr>
          <a:xfrm>
            <a:off x="3993777" y="5756061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3 porcijas</a:t>
            </a:r>
          </a:p>
        </p:txBody>
      </p:sp>
      <p:sp>
        <p:nvSpPr>
          <p:cNvPr id="227" name="Rectangle 27"/>
          <p:cNvSpPr/>
          <p:nvPr/>
        </p:nvSpPr>
        <p:spPr>
          <a:xfrm>
            <a:off x="330055" y="1210075"/>
            <a:ext cx="2623923" cy="21615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Dārzeņi, kā arī zaļie zirnīši un pupiņas pākstīs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 porcijas dienā</a:t>
            </a:r>
          </a:p>
        </p:txBody>
      </p:sp>
      <p:sp>
        <p:nvSpPr>
          <p:cNvPr id="228" name="TextBox 25"/>
          <p:cNvSpPr/>
          <p:nvPr/>
        </p:nvSpPr>
        <p:spPr>
          <a:xfrm>
            <a:off x="755575" y="305360"/>
            <a:ext cx="576064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DĀRZEŅI</a:t>
            </a:r>
          </a:p>
        </p:txBody>
      </p:sp>
      <p:pic>
        <p:nvPicPr>
          <p:cNvPr id="229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5" grpId="2" animBg="1" advAuto="0"/>
      <p:bldP spid="226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2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3" name="TextBox 12"/>
          <p:cNvSpPr/>
          <p:nvPr/>
        </p:nvSpPr>
        <p:spPr>
          <a:xfrm>
            <a:off x="4925638" y="5243939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AUGĻI</a:t>
            </a:r>
          </a:p>
        </p:txBody>
      </p:sp>
      <p:sp>
        <p:nvSpPr>
          <p:cNvPr id="234" name="TextBox 19"/>
          <p:cNvSpPr/>
          <p:nvPr/>
        </p:nvSpPr>
        <p:spPr>
          <a:xfrm>
            <a:off x="4932660" y="5756059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 porcijas</a:t>
            </a:r>
          </a:p>
        </p:txBody>
      </p:sp>
      <p:pic>
        <p:nvPicPr>
          <p:cNvPr id="235" name="Picture 22" descr="Picture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5162172" y="359611"/>
            <a:ext cx="1527052" cy="477622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27"/>
          <p:cNvSpPr/>
          <p:nvPr/>
        </p:nvSpPr>
        <p:spPr>
          <a:xfrm>
            <a:off x="330055" y="1210076"/>
            <a:ext cx="2623923" cy="24917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Augļi un ogas.  Produkti var būt svaigi, saldēti, konservēti un žāvēti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2  porcijas dienā</a:t>
            </a:r>
          </a:p>
        </p:txBody>
      </p:sp>
      <p:sp>
        <p:nvSpPr>
          <p:cNvPr id="237" name="TextBox 25"/>
          <p:cNvSpPr/>
          <p:nvPr/>
        </p:nvSpPr>
        <p:spPr>
          <a:xfrm>
            <a:off x="755575" y="305360"/>
            <a:ext cx="576064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AUGĻI</a:t>
            </a:r>
          </a:p>
        </p:txBody>
      </p:sp>
      <p:pic>
        <p:nvPicPr>
          <p:cNvPr id="238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2" animBg="1" advAuto="0"/>
      <p:bldP spid="234" grpId="3" animBg="1" advAuto="0"/>
      <p:bldP spid="23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1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" name="TextBox 13"/>
          <p:cNvSpPr/>
          <p:nvPr/>
        </p:nvSpPr>
        <p:spPr>
          <a:xfrm>
            <a:off x="5861741" y="5235266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TAUKI</a:t>
            </a:r>
          </a:p>
        </p:txBody>
      </p:sp>
      <p:sp>
        <p:nvSpPr>
          <p:cNvPr id="243" name="TextBox 20"/>
          <p:cNvSpPr/>
          <p:nvPr/>
        </p:nvSpPr>
        <p:spPr>
          <a:xfrm>
            <a:off x="5796136" y="5703639"/>
            <a:ext cx="111606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ierobežots daudz.</a:t>
            </a:r>
          </a:p>
        </p:txBody>
      </p:sp>
      <p:pic>
        <p:nvPicPr>
          <p:cNvPr id="244" name="Picture 23" descr="Picture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0827" y="321555"/>
            <a:ext cx="1524004" cy="4593345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27"/>
          <p:cNvSpPr/>
          <p:nvPr/>
        </p:nvSpPr>
        <p:spPr>
          <a:xfrm>
            <a:off x="330055" y="1210076"/>
            <a:ext cx="2623923" cy="36728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Taukvielas, saldumi, arī alkohols. Šos produktus var nelietot nemaz, bet, ja lieto, tad vēlams nedaudz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Stingri ierobežots daudzums</a:t>
            </a:r>
          </a:p>
          <a:p>
            <a:pPr>
              <a:spcBef>
                <a:spcPts val="18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246" name="TextBox 25"/>
          <p:cNvSpPr/>
          <p:nvPr/>
        </p:nvSpPr>
        <p:spPr>
          <a:xfrm>
            <a:off x="323527" y="305360"/>
            <a:ext cx="619269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NAŠĶI (slēptie tauki, cukuri)</a:t>
            </a:r>
          </a:p>
        </p:txBody>
      </p:sp>
      <p:pic>
        <p:nvPicPr>
          <p:cNvPr id="247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2" animBg="1" advAuto="0"/>
      <p:bldP spid="243" grpId="3" animBg="1" advAuto="0"/>
      <p:bldP spid="24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104" y="87599"/>
            <a:ext cx="2191517" cy="494081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1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2" name="TextBox 14"/>
          <p:cNvSpPr/>
          <p:nvPr/>
        </p:nvSpPr>
        <p:spPr>
          <a:xfrm>
            <a:off x="6804246" y="5105441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PIENA PRODUKTI</a:t>
            </a:r>
          </a:p>
        </p:txBody>
      </p:sp>
      <p:sp>
        <p:nvSpPr>
          <p:cNvPr id="253" name="TextBox 24"/>
          <p:cNvSpPr/>
          <p:nvPr/>
        </p:nvSpPr>
        <p:spPr>
          <a:xfrm>
            <a:off x="6804246" y="5751772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3 porcijas</a:t>
            </a:r>
          </a:p>
        </p:txBody>
      </p:sp>
      <p:sp>
        <p:nvSpPr>
          <p:cNvPr id="254" name="Rectangle 27"/>
          <p:cNvSpPr/>
          <p:nvPr/>
        </p:nvSpPr>
        <p:spPr>
          <a:xfrm>
            <a:off x="330055" y="1210075"/>
            <a:ext cx="2623923" cy="31521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Piena produktus ir jāēd regulāri.  Jāizvēlas mazāk trekni piena produkti- vājpiens, vājpiena kefīrs, jogurts utt.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 porcijas dienā</a:t>
            </a:r>
          </a:p>
        </p:txBody>
      </p:sp>
      <p:sp>
        <p:nvSpPr>
          <p:cNvPr id="255" name="TextBox 25"/>
          <p:cNvSpPr/>
          <p:nvPr/>
        </p:nvSpPr>
        <p:spPr>
          <a:xfrm>
            <a:off x="755575" y="305360"/>
            <a:ext cx="576064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PIENA PRODUKTI</a:t>
            </a:r>
          </a:p>
        </p:txBody>
      </p:sp>
      <p:pic>
        <p:nvPicPr>
          <p:cNvPr id="256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  <p:bldP spid="252" grpId="2" animBg="1" advAuto="0"/>
      <p:bldP spid="253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231" y="397728"/>
            <a:ext cx="5457826" cy="441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2120" y="305360"/>
            <a:ext cx="3099823" cy="479451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0" name="Table 9"/>
          <p:cNvGraphicFramePr/>
          <p:nvPr/>
        </p:nvGraphicFramePr>
        <p:xfrm>
          <a:off x="3056706" y="5085184"/>
          <a:ext cx="5619750" cy="10081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24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2147" marR="42147" marT="42147" marB="4214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1" name="TextBox 15"/>
          <p:cNvSpPr/>
          <p:nvPr/>
        </p:nvSpPr>
        <p:spPr>
          <a:xfrm>
            <a:off x="7732196" y="5096767"/>
            <a:ext cx="93610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GAĻAS PRODUKTI</a:t>
            </a:r>
          </a:p>
        </p:txBody>
      </p:sp>
      <p:sp>
        <p:nvSpPr>
          <p:cNvPr id="262" name="TextBox 21"/>
          <p:cNvSpPr/>
          <p:nvPr/>
        </p:nvSpPr>
        <p:spPr>
          <a:xfrm>
            <a:off x="7740350" y="5751059"/>
            <a:ext cx="93610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3 porcijas</a:t>
            </a:r>
          </a:p>
        </p:txBody>
      </p:sp>
      <p:sp>
        <p:nvSpPr>
          <p:cNvPr id="263" name="Rectangle 27"/>
          <p:cNvSpPr/>
          <p:nvPr/>
        </p:nvSpPr>
        <p:spPr>
          <a:xfrm>
            <a:off x="330055" y="1210076"/>
            <a:ext cx="2623923" cy="28346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Pie šīs grupas ir jāpieskaita arī zivis, rieksti, sēnes, olas un kaltētie pākšaugi- zirņi, pupas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 porcijas dienā</a:t>
            </a:r>
          </a:p>
        </p:txBody>
      </p:sp>
      <p:sp>
        <p:nvSpPr>
          <p:cNvPr id="264" name="TextBox 25"/>
          <p:cNvSpPr/>
          <p:nvPr/>
        </p:nvSpPr>
        <p:spPr>
          <a:xfrm>
            <a:off x="755575" y="305360"/>
            <a:ext cx="576064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GAĻAS PRODUKTI</a:t>
            </a:r>
          </a:p>
        </p:txBody>
      </p:sp>
      <p:pic>
        <p:nvPicPr>
          <p:cNvPr id="265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1" grpId="2" animBg="1" advAuto="0"/>
      <p:bldP spid="262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"/>
          <p:cNvSpPr/>
          <p:nvPr/>
        </p:nvSpPr>
        <p:spPr>
          <a:xfrm>
            <a:off x="755575" y="305360"/>
            <a:ext cx="280831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UZTURS</a:t>
            </a:r>
          </a:p>
        </p:txBody>
      </p:sp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943" y="980728"/>
            <a:ext cx="4869162" cy="486916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9"/>
          <p:cNvSpPr/>
          <p:nvPr/>
        </p:nvSpPr>
        <p:spPr>
          <a:xfrm>
            <a:off x="467544" y="2176507"/>
            <a:ext cx="3384376" cy="32918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Uzturs: uzturlīdzekļu jeb pārtikas produktu kopums, kas nepieciešams normālām dzīvības norisēm cilvēka organismā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Uzturs var būt veselīgs - pietiekams, sabalansēts, vai arī neveselīgs – trūcīgs, pārbagāts, nesabalansēts.</a:t>
            </a:r>
          </a:p>
        </p:txBody>
      </p:sp>
      <p:pic>
        <p:nvPicPr>
          <p:cNvPr id="120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60417"/>
          <a:stretch>
            <a:fillRect/>
          </a:stretch>
        </p:blipFill>
        <p:spPr>
          <a:xfrm>
            <a:off x="-36512" y="2636911"/>
            <a:ext cx="2736304" cy="432009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extBox 3"/>
          <p:cNvSpPr/>
          <p:nvPr/>
        </p:nvSpPr>
        <p:spPr>
          <a:xfrm>
            <a:off x="755576" y="305360"/>
            <a:ext cx="388843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ŪDENS</a:t>
            </a:r>
          </a:p>
        </p:txBody>
      </p:sp>
      <p:sp>
        <p:nvSpPr>
          <p:cNvPr id="269" name="Rectangle 9"/>
          <p:cNvSpPr/>
          <p:nvPr/>
        </p:nvSpPr>
        <p:spPr>
          <a:xfrm>
            <a:off x="4211959" y="1412775"/>
            <a:ext cx="3384377" cy="31521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Pietiekams ūdens daudzums ir viens no cilvēka dzīvības un labas veselības priekšnosacījumiem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Ūdens ir svarīgs labas garīgās un fiziskās veselības nodrošināšanai</a:t>
            </a:r>
          </a:p>
        </p:txBody>
      </p:sp>
      <p:pic>
        <p:nvPicPr>
          <p:cNvPr id="270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61373" cy="1143001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Fiziskās aktivitātes</a:t>
            </a:r>
          </a:p>
        </p:txBody>
      </p:sp>
      <p:pic>
        <p:nvPicPr>
          <p:cNvPr id="275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048" y="1484783"/>
            <a:ext cx="3360683" cy="445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3" y="1988840"/>
            <a:ext cx="4373723" cy="302433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 1"/>
          <p:cNvSpPr/>
          <p:nvPr/>
        </p:nvSpPr>
        <p:spPr>
          <a:xfrm>
            <a:off x="395536" y="4971771"/>
            <a:ext cx="43924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http://spi1uk.itvnet.lv/upload/articles/47/472861/images/KO-tu-daritu-bez-2.jpg</a:t>
            </a:r>
          </a:p>
        </p:txBody>
      </p:sp>
      <p:sp>
        <p:nvSpPr>
          <p:cNvPr id="278" name="Rectangle 6"/>
          <p:cNvSpPr/>
          <p:nvPr/>
        </p:nvSpPr>
        <p:spPr>
          <a:xfrm>
            <a:off x="5004048" y="6093295"/>
            <a:ext cx="3960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/>
            </a:pPr>
            <a:r>
              <a:t>https://</a:t>
            </a:r>
            <a:r>
              <a:rPr sz="1000"/>
              <a:t>i0.wp.com/morningchores.com/wpcontent/uploads/2016/03/Grandma-Washing-clothes.jpg?resize=398%2C560</a:t>
            </a:r>
          </a:p>
        </p:txBody>
      </p:sp>
      <p:pic>
        <p:nvPicPr>
          <p:cNvPr id="279" name="ESF_14_20.png" descr="ESF_14_20.png"/>
          <p:cNvPicPr>
            <a:picLocks noChangeAspect="1"/>
          </p:cNvPicPr>
          <p:nvPr/>
        </p:nvPicPr>
        <p:blipFill>
          <a:blip r:embed="rId4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3"/>
          <p:cNvSpPr/>
          <p:nvPr/>
        </p:nvSpPr>
        <p:spPr>
          <a:xfrm>
            <a:off x="755575" y="114860"/>
            <a:ext cx="6293297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MĪTI PAR ĒŠANAS PARADUMIEM</a:t>
            </a:r>
          </a:p>
        </p:txBody>
      </p:sp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89766"/>
            <a:ext cx="9144000" cy="289561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9"/>
          <p:cNvSpPr/>
          <p:nvPr/>
        </p:nvSpPr>
        <p:spPr>
          <a:xfrm>
            <a:off x="683568" y="1340768"/>
            <a:ext cx="6984777" cy="44348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svara zaudēšanai nav jēgas, jo tas ātri vien tiek atgūts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jo nežēlīgāka diēta, jo lielāks efekts 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jo vairāk kilogramu izdodas zaudēt īsā laika posmā, jo labāka svara zaudēšanas metode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nedrīkst ēst pēc plkst. 18.00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tievēšanas laikā jāatsakās no daudz kā garšīga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veselīgs uzturs ir negaršīgs un sastāv vienīgi no dārzeņiem un augļiem</a:t>
            </a:r>
          </a:p>
          <a:p>
            <a:pPr marL="285750" indent="-285750">
              <a:spcBef>
                <a:spcPts val="1800"/>
              </a:spcBef>
              <a:buSzPct val="130000"/>
              <a:buFont typeface="Arial Narrow"/>
              <a:buChar char="›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nevar zaudēt svaru, ja ēd, līdz tiek sasniegta sāta sajūta u.c. </a:t>
            </a:r>
          </a:p>
        </p:txBody>
      </p:sp>
      <p:pic>
        <p:nvPicPr>
          <p:cNvPr id="284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240213" cy="936105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Kaitīgie ieradumi</a:t>
            </a:r>
          </a:p>
        </p:txBody>
      </p:sp>
      <p:sp>
        <p:nvSpPr>
          <p:cNvPr id="28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686800" cy="511257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Neregulāras ēdienreizes un to izlaišana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Nepietiekams ūdens daudzums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Nesabalansēts uzturs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Ātrās uzkodas, našķi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Trekns ēdiens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Saldi gāzētie dzērieni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Alkohols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Ātra ēšana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Ēšana “kompānijas pēc”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Svinības pie galdiem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Stresa “apēšana”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Ēdiens kā sods vai balva</a:t>
            </a:r>
          </a:p>
        </p:txBody>
      </p:sp>
      <p:pic>
        <p:nvPicPr>
          <p:cNvPr id="288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ntent Placeholder 2"/>
          <p:cNvSpPr>
            <a:spLocks noGrp="1"/>
          </p:cNvSpPr>
          <p:nvPr>
            <p:ph type="body" sz="quarter" idx="1"/>
          </p:nvPr>
        </p:nvSpPr>
        <p:spPr>
          <a:xfrm>
            <a:off x="395536" y="260647"/>
            <a:ext cx="5900935" cy="144016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900"/>
              </a:spcBef>
              <a:buSzTx/>
              <a:buNone/>
              <a:defRPr sz="4000"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 err="1"/>
              <a:t>Uztura</a:t>
            </a:r>
            <a:r>
              <a:rPr dirty="0"/>
              <a:t> </a:t>
            </a:r>
            <a:r>
              <a:rPr dirty="0" err="1"/>
              <a:t>psiholoģiskā</a:t>
            </a:r>
            <a:r>
              <a:rPr dirty="0"/>
              <a:t> un </a:t>
            </a:r>
            <a:r>
              <a:rPr dirty="0" err="1"/>
              <a:t>sociālā</a:t>
            </a:r>
            <a:r>
              <a:rPr dirty="0"/>
              <a:t> </a:t>
            </a:r>
            <a:r>
              <a:rPr dirty="0" err="1"/>
              <a:t>nozīme</a:t>
            </a:r>
            <a:endParaRPr dirty="0"/>
          </a:p>
        </p:txBody>
      </p:sp>
      <p:sp>
        <p:nvSpPr>
          <p:cNvPr id="292" name="TextBox 3"/>
          <p:cNvSpPr/>
          <p:nvPr/>
        </p:nvSpPr>
        <p:spPr>
          <a:xfrm>
            <a:off x="1259632" y="2276872"/>
            <a:ext cx="817212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Atpūta</a:t>
            </a:r>
          </a:p>
        </p:txBody>
      </p:sp>
      <p:sp>
        <p:nvSpPr>
          <p:cNvPr id="293" name="TextBox 5"/>
          <p:cNvSpPr/>
          <p:nvPr/>
        </p:nvSpPr>
        <p:spPr>
          <a:xfrm>
            <a:off x="3275855" y="2276872"/>
            <a:ext cx="2582696" cy="6502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Garastāvokļa uzlabošanās</a:t>
            </a:r>
          </a:p>
        </p:txBody>
      </p:sp>
      <p:sp>
        <p:nvSpPr>
          <p:cNvPr id="294" name="TextBox 6"/>
          <p:cNvSpPr/>
          <p:nvPr/>
        </p:nvSpPr>
        <p:spPr>
          <a:xfrm>
            <a:off x="3851919" y="2996951"/>
            <a:ext cx="1649424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Atslābināšanās</a:t>
            </a:r>
          </a:p>
        </p:txBody>
      </p:sp>
      <p:sp>
        <p:nvSpPr>
          <p:cNvPr id="295" name="TextBox 7"/>
          <p:cNvSpPr/>
          <p:nvPr/>
        </p:nvSpPr>
        <p:spPr>
          <a:xfrm>
            <a:off x="7164288" y="2276872"/>
            <a:ext cx="774572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Bauda</a:t>
            </a:r>
          </a:p>
        </p:txBody>
      </p:sp>
      <p:sp>
        <p:nvSpPr>
          <p:cNvPr id="296" name="TextBox 8"/>
          <p:cNvSpPr/>
          <p:nvPr/>
        </p:nvSpPr>
        <p:spPr>
          <a:xfrm>
            <a:off x="1259632" y="2996951"/>
            <a:ext cx="1512170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Komunikācija</a:t>
            </a:r>
          </a:p>
        </p:txBody>
      </p:sp>
      <p:sp>
        <p:nvSpPr>
          <p:cNvPr id="297" name="TextBox 9"/>
          <p:cNvSpPr/>
          <p:nvPr/>
        </p:nvSpPr>
        <p:spPr>
          <a:xfrm>
            <a:off x="1259632" y="3789040"/>
            <a:ext cx="851388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Statuss</a:t>
            </a:r>
          </a:p>
        </p:txBody>
      </p:sp>
      <p:sp>
        <p:nvSpPr>
          <p:cNvPr id="298" name="TextBox 11"/>
          <p:cNvSpPr/>
          <p:nvPr/>
        </p:nvSpPr>
        <p:spPr>
          <a:xfrm>
            <a:off x="1259632" y="5517231"/>
            <a:ext cx="1512170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Uzturvielas</a:t>
            </a:r>
          </a:p>
        </p:txBody>
      </p:sp>
      <p:sp>
        <p:nvSpPr>
          <p:cNvPr id="299" name="TextBox 12"/>
          <p:cNvSpPr/>
          <p:nvPr/>
        </p:nvSpPr>
        <p:spPr>
          <a:xfrm>
            <a:off x="3399454" y="5517231"/>
            <a:ext cx="2554355" cy="6502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Vitamīni un minerālvielas</a:t>
            </a:r>
          </a:p>
        </p:txBody>
      </p:sp>
      <p:sp>
        <p:nvSpPr>
          <p:cNvPr id="300" name="TextBox 14"/>
          <p:cNvSpPr/>
          <p:nvPr/>
        </p:nvSpPr>
        <p:spPr>
          <a:xfrm>
            <a:off x="7164288" y="3861048"/>
            <a:ext cx="987523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Izklaide</a:t>
            </a:r>
          </a:p>
        </p:txBody>
      </p:sp>
      <p:sp>
        <p:nvSpPr>
          <p:cNvPr id="301" name="TextBox 15"/>
          <p:cNvSpPr/>
          <p:nvPr/>
        </p:nvSpPr>
        <p:spPr>
          <a:xfrm>
            <a:off x="6444207" y="5517231"/>
            <a:ext cx="1584177" cy="3835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Enerģija</a:t>
            </a:r>
          </a:p>
        </p:txBody>
      </p:sp>
      <p:sp>
        <p:nvSpPr>
          <p:cNvPr id="302" name="TextBox 16"/>
          <p:cNvSpPr/>
          <p:nvPr/>
        </p:nvSpPr>
        <p:spPr>
          <a:xfrm>
            <a:off x="6516216" y="2996951"/>
            <a:ext cx="2075953" cy="916941"/>
          </a:xfrm>
          <a:prstGeom prst="rect">
            <a:avLst/>
          </a:prstGeom>
          <a:solidFill>
            <a:srgbClr val="93CDD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Stresa un trauksmes</a:t>
            </a:r>
          </a:p>
          <a:p>
            <a:pPr algn="ctr"/>
            <a:r>
              <a:t>mazināšana</a:t>
            </a:r>
          </a:p>
        </p:txBody>
      </p:sp>
      <p:sp>
        <p:nvSpPr>
          <p:cNvPr id="303" name="Content Placeholder 2"/>
          <p:cNvSpPr/>
          <p:nvPr/>
        </p:nvSpPr>
        <p:spPr>
          <a:xfrm>
            <a:off x="539551" y="4437112"/>
            <a:ext cx="822960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900"/>
              </a:spcBef>
              <a:defRPr sz="4000"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Uztura fizioloģiskā nozīme</a:t>
            </a:r>
          </a:p>
        </p:txBody>
      </p:sp>
      <p:pic>
        <p:nvPicPr>
          <p:cNvPr id="304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Ieradums</a:t>
            </a:r>
          </a:p>
        </p:txBody>
      </p:sp>
      <p:sp>
        <p:nvSpPr>
          <p:cNvPr id="30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buSzTx/>
              <a:buNone/>
            </a:pPr>
            <a:r>
              <a:t>	</a:t>
            </a:r>
          </a:p>
          <a:p>
            <a:pPr algn="ctr">
              <a:spcBef>
                <a:spcPts val="500"/>
              </a:spcBef>
              <a:buSzTx/>
              <a:buNone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Apgūtas secīgas darbības, kuras kļūst par automātisku atbildi uz specifiskiem signāliem un ir funkcionālas, lai sasniegtu konkrētus mērķus.</a:t>
            </a:r>
          </a:p>
          <a:p>
            <a:pPr>
              <a:buSzTx/>
              <a:buNone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r">
              <a:spcBef>
                <a:spcPts val="500"/>
              </a:spcBef>
              <a:buSzTx/>
              <a:buNone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(Verplanken Aarts, 1999)</a:t>
            </a:r>
          </a:p>
        </p:txBody>
      </p:sp>
      <p:pic>
        <p:nvPicPr>
          <p:cNvPr id="308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96988"/>
            <a:ext cx="8064897" cy="6029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>
            <a:spLocks noGrp="1"/>
          </p:cNvSpPr>
          <p:nvPr>
            <p:ph type="title"/>
          </p:nvPr>
        </p:nvSpPr>
        <p:spPr>
          <a:xfrm>
            <a:off x="439445" y="734703"/>
            <a:ext cx="642744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 cap="all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 err="1"/>
              <a:t>Uztura</a:t>
            </a:r>
            <a:r>
              <a:rPr dirty="0"/>
              <a:t> </a:t>
            </a:r>
            <a:r>
              <a:rPr dirty="0" err="1"/>
              <a:t>psiholoģiskās</a:t>
            </a:r>
            <a:r>
              <a:rPr dirty="0"/>
              <a:t> </a:t>
            </a:r>
            <a:r>
              <a:rPr dirty="0" err="1"/>
              <a:t>funkcijas</a:t>
            </a:r>
            <a:endParaRPr dirty="0"/>
          </a:p>
        </p:txBody>
      </p:sp>
      <p:sp>
        <p:nvSpPr>
          <p:cNvPr id="316" name="Content Placeholder 2"/>
          <p:cNvSpPr>
            <a:spLocks noGrp="1"/>
          </p:cNvSpPr>
          <p:nvPr>
            <p:ph type="body" idx="1"/>
          </p:nvPr>
        </p:nvSpPr>
        <p:spPr>
          <a:xfrm>
            <a:off x="611560" y="1772815"/>
            <a:ext cx="8075239" cy="435334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Neapmierināto vajadzību kompensācija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Psihoemocionāla saspringuma izlāde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Mazina sāpes, vilšanos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Baudas izjūta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Komunikācija, kontaktu stiprināšana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Pašapliecināšanās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Mīlestības un rūpju izrādīšana</a:t>
            </a:r>
          </a:p>
          <a:p>
            <a:pPr>
              <a:spcBef>
                <a:spcPts val="5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Balva un sods</a:t>
            </a:r>
          </a:p>
        </p:txBody>
      </p:sp>
      <p:pic>
        <p:nvPicPr>
          <p:cNvPr id="317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ontent Placeholder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1" cy="45259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900"/>
              </a:spcBef>
              <a:buSzTx/>
              <a:buNone/>
              <a:defRPr sz="3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“Starp stimulu un atbildi ir intervāls un šajā intervālā ir Jūsu vara izvēlēties savu atbildi. Un šajā intervālā ir Jūsu izaugsme un brīvība!”</a:t>
            </a:r>
          </a:p>
          <a:p>
            <a:pPr algn="ctr">
              <a:buSzTx/>
              <a:buNone/>
              <a:defRPr sz="3800"/>
            </a:pPr>
            <a:endParaRPr/>
          </a:p>
          <a:p>
            <a:pPr algn="r">
              <a:spcBef>
                <a:spcPts val="900"/>
              </a:spcBef>
              <a:buSzTx/>
              <a:buNone/>
              <a:defRPr sz="3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(Viktors Frankls)</a:t>
            </a:r>
          </a:p>
        </p:txBody>
      </p:sp>
      <p:pic>
        <p:nvPicPr>
          <p:cNvPr id="321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4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>
              <a:buSzTx/>
              <a:buNone/>
              <a:defRPr sz="44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>
              <a:spcBef>
                <a:spcPts val="1000"/>
              </a:spcBef>
              <a:buSzTx/>
              <a:buNone/>
              <a:defRPr sz="4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Paldies pa uzmanību</a:t>
            </a:r>
          </a:p>
        </p:txBody>
      </p:sp>
      <p:pic>
        <p:nvPicPr>
          <p:cNvPr id="325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3128565" y="59712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867" y="0"/>
            <a:ext cx="86741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3"/>
          <p:cNvSpPr/>
          <p:nvPr/>
        </p:nvSpPr>
        <p:spPr>
          <a:xfrm>
            <a:off x="755575" y="305361"/>
            <a:ext cx="5760642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PAZĪMES, KAS LIECINA, KA CILVĒKS CIEŠ NO NEVESELĪGA UZTURA IR:</a:t>
            </a:r>
          </a:p>
        </p:txBody>
      </p:sp>
      <p:sp>
        <p:nvSpPr>
          <p:cNvPr id="124" name="Rectangle 12"/>
          <p:cNvSpPr/>
          <p:nvPr/>
        </p:nvSpPr>
        <p:spPr>
          <a:xfrm>
            <a:off x="469867" y="3980670"/>
            <a:ext cx="4171240" cy="25298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Svara zudums, muskuļu masas un tonusa samazināšanās, vispārējs nespēks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Šīs pazīmes ir acīmredzamas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To ir grūti atklāt cilvēkiem, kuri ir apaļīgāki</a:t>
            </a:r>
          </a:p>
        </p:txBody>
      </p:sp>
      <p:pic>
        <p:nvPicPr>
          <p:cNvPr id="125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/>
            </a:pPr>
            <a:r>
              <a:t>	</a:t>
            </a:r>
          </a:p>
          <a:p>
            <a:pPr>
              <a:spcBef>
                <a:spcPts val="600"/>
              </a:spcBef>
              <a:buSzTx/>
              <a:buNone/>
              <a:defRPr sz="2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</a:t>
            </a:r>
            <a:r>
              <a:rPr sz="2200"/>
              <a:t>Aptaukošanās ir hroniska slimība, kurai ir multifaktoriāla etioloģija. Aptaukošanās gadījumā pastāv sarežģīta mijiedarbība starp ģenētisko predispozīciju, endokrīnās sistēmas īpatnībām, dažādiem sociāliem un vides faktoriem, ka arī dzīvesveidu. </a:t>
            </a:r>
          </a:p>
          <a:p>
            <a:pPr algn="r">
              <a:buSzTx/>
              <a:buNone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endParaRPr sz="2200"/>
          </a:p>
          <a:p>
            <a:pPr algn="r">
              <a:spcBef>
                <a:spcPts val="500"/>
              </a:spcBef>
              <a:buSzTx/>
              <a:buNone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(The American Medical Association 2013)</a:t>
            </a:r>
          </a:p>
        </p:txBody>
      </p:sp>
      <p:pic>
        <p:nvPicPr>
          <p:cNvPr id="129" name="ESF_14_20.png" descr="ESF_14_20.png"/>
          <p:cNvPicPr>
            <a:picLocks noChangeAspect="1"/>
          </p:cNvPicPr>
          <p:nvPr/>
        </p:nvPicPr>
        <p:blipFill>
          <a:blip r:embed="rId2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3"/>
          <p:cNvSpPr/>
          <p:nvPr/>
        </p:nvSpPr>
        <p:spPr>
          <a:xfrm>
            <a:off x="755575" y="332655"/>
            <a:ext cx="280831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UZTURS</a:t>
            </a:r>
          </a:p>
        </p:txBody>
      </p:sp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943" y="980728"/>
            <a:ext cx="4869162" cy="486916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9"/>
          <p:cNvSpPr/>
          <p:nvPr/>
        </p:nvSpPr>
        <p:spPr>
          <a:xfrm>
            <a:off x="467544" y="2176507"/>
            <a:ext cx="3384376" cy="32918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Uzturs: uzturlīdzekļu jeb pārtikas produktu kopums, kas nepieciešams normālām dzīvības norisēm cilvēka organismā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Uzturs var būt veselīgs - pietiekams, sabalansēts, vai arī neveselīgs – trūcīgs, pārbagāts, nesabalansēts.</a:t>
            </a:r>
          </a:p>
        </p:txBody>
      </p:sp>
      <p:pic>
        <p:nvPicPr>
          <p:cNvPr id="134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3"/>
          <p:cNvSpPr/>
          <p:nvPr/>
        </p:nvSpPr>
        <p:spPr>
          <a:xfrm>
            <a:off x="755576" y="305360"/>
            <a:ext cx="388843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ENERĢIJA</a:t>
            </a:r>
          </a:p>
        </p:txBody>
      </p:sp>
      <p:sp>
        <p:nvSpPr>
          <p:cNvPr id="137" name="Rectangle 5"/>
          <p:cNvSpPr/>
          <p:nvPr/>
        </p:nvSpPr>
        <p:spPr>
          <a:xfrm>
            <a:off x="644858" y="1268759"/>
            <a:ext cx="6519431" cy="52222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Cilvēkam no uztura jāgūst tik daudz enerģijas, cik nepieciešams dzīvības norišu uzturēšanai, muskuļu un prāta darbam, bet bērniem arī augšanai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Lai ķermenis varētu izmantot pārtikas produktos uzkrāto ķīmisko enerģiju, tiem jāiziet sarežģīts pārvērtību ceļš gremošanas sistēmā; ir svarīgs gan ar pārtiku uzņemto mikroelementu un vitamīnu daudzums, gan vesela zarnu mikroflora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Ja ar uzturu uzņemtā enerģija būs līdzsvarā ar to, ko patērē, būs labs noskaņojums un darbaspējas, nebūsi ne par vāju, ne par tuklu</a:t>
            </a:r>
          </a:p>
          <a:p>
            <a:pPr marL="285750" indent="-285750">
              <a:spcBef>
                <a:spcPts val="1800"/>
              </a:spcBef>
              <a:buClr>
                <a:srgbClr val="E46C0A"/>
              </a:buClr>
              <a:buSzPct val="130000"/>
              <a:buFont typeface="Arial Narrow"/>
              <a:buChar char="›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138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1038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"/>
          <p:cNvSpPr/>
          <p:nvPr/>
        </p:nvSpPr>
        <p:spPr>
          <a:xfrm>
            <a:off x="755576" y="25960"/>
            <a:ext cx="5438552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ENERĢIJAS PATĒRIŅŠ DIENĀ</a:t>
            </a:r>
          </a:p>
        </p:txBody>
      </p:sp>
      <p:sp>
        <p:nvSpPr>
          <p:cNvPr id="143" name="Rectangle 5"/>
          <p:cNvSpPr/>
          <p:nvPr/>
        </p:nvSpPr>
        <p:spPr>
          <a:xfrm>
            <a:off x="644857" y="1268759"/>
            <a:ext cx="7239512" cy="50317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Kopējā enerģija (kcal/dienā) = pamatvielmaiņa x fiziskās aktivitātes koeficients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Pamatvielmaiņa *</a:t>
            </a:r>
          </a:p>
          <a:p>
            <a:pPr marL="285750" lvl="1" indent="171450">
              <a:spcBef>
                <a:spcPts val="18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 Sievietēm: 655 + 9,65 x ķermeņa masa (kg) + 1,85 x auguma garums (cm) – 4,68 x vecums (gadi)</a:t>
            </a:r>
          </a:p>
          <a:p>
            <a:pPr marL="285750" lvl="1" indent="171450">
              <a:spcBef>
                <a:spcPts val="18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-  Vīriešiem: 66,5 + 13,8 x ķermeņa masa(kg) + 5 x auguma garums (cm) – 6,76 x vecums (gadi)</a:t>
            </a:r>
          </a:p>
          <a:p>
            <a:pPr marL="285750" indent="-285750">
              <a:spcBef>
                <a:spcPts val="1800"/>
              </a:spcBef>
              <a:buSzPct val="130000"/>
              <a:buFont typeface="Arial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Fiziskās aktivitātes koeficents: </a:t>
            </a:r>
          </a:p>
          <a:p>
            <a:pPr marL="285750" lvl="1" indent="171450">
              <a:spcBef>
                <a:spcPts val="1800"/>
              </a:spcBef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x1.4 neaktīvi vīrieši un sievietes</a:t>
            </a:r>
            <a:br/>
            <a:r>
              <a:t>x1.6 vidēji aktīvas sievietes</a:t>
            </a:r>
            <a:br/>
            <a:r>
              <a:t>x1.7 vidēji aktīvi vīrieši</a:t>
            </a:r>
            <a:br/>
            <a:r>
              <a:t>x1.8 ļoti aktīvas sievietes</a:t>
            </a:r>
            <a:br/>
            <a:r>
              <a:t>x1.9 ļoti aktīvi vīrieši</a:t>
            </a:r>
          </a:p>
        </p:txBody>
      </p:sp>
      <p:sp>
        <p:nvSpPr>
          <p:cNvPr id="144" name="Rectangle 4"/>
          <p:cNvSpPr/>
          <p:nvPr/>
        </p:nvSpPr>
        <p:spPr>
          <a:xfrm>
            <a:off x="6829218" y="6501272"/>
            <a:ext cx="21103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* Harris and Benedict, 1919 </a:t>
            </a:r>
          </a:p>
        </p:txBody>
      </p:sp>
      <p:pic>
        <p:nvPicPr>
          <p:cNvPr id="145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3"/>
          <p:cNvSpPr/>
          <p:nvPr/>
        </p:nvSpPr>
        <p:spPr>
          <a:xfrm>
            <a:off x="412676" y="305360"/>
            <a:ext cx="712879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ENERĢIJAS IZLIETOJUMS</a:t>
            </a:r>
          </a:p>
        </p:txBody>
      </p:sp>
      <p:graphicFrame>
        <p:nvGraphicFramePr>
          <p:cNvPr id="150" name="Table 1"/>
          <p:cNvGraphicFramePr/>
          <p:nvPr/>
        </p:nvGraphicFramePr>
        <p:xfrm>
          <a:off x="1259911" y="1988840"/>
          <a:ext cx="2520000" cy="431998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4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Ēšana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Sēdēšana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Stāvēšana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Soļošana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Pastaiga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Kāpšana pa kāpnēm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Vingrošana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Darbs pie datora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Auto vadīšana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Mājasdarbi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Dārza darbi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560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Pļaušana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Balles dejas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Joga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Aerobika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Lecamaukla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Pacienta apkalpošana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?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51" name="Table 4"/>
          <p:cNvGraphicFramePr/>
          <p:nvPr/>
        </p:nvGraphicFramePr>
        <p:xfrm>
          <a:off x="5076335" y="1988840"/>
          <a:ext cx="2520000" cy="431998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6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Līnijdejas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Pilates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Riteņbraukšana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Skriešana ātrā tempā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Skriešana vidējā tempā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Skrituļslidošana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Stepa aerobika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Stiepšanās vingrojumi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Svaru zāle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430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Teniss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Badmintons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Basketbols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Slēpošana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Slidošana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Ūdens aerobika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480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Skūpsts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1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♀+♂</a:t>
                      </a:r>
                    </a:p>
                  </a:txBody>
                  <a:tcPr marL="8588" marR="8588" marT="8588" marB="8588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12/min</a:t>
                      </a:r>
                    </a:p>
                  </a:txBody>
                  <a:tcPr marL="8588" marR="8588" marT="8588" marB="8588" anchor="b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2" name="Rectangle 6"/>
          <p:cNvSpPr/>
          <p:nvPr/>
        </p:nvSpPr>
        <p:spPr>
          <a:xfrm>
            <a:off x="251519" y="1196751"/>
            <a:ext cx="482453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 algn="ctr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Cik kalorijas patērē mūsu ikdienas darbi?</a:t>
            </a:r>
          </a:p>
        </p:txBody>
      </p:sp>
      <p:pic>
        <p:nvPicPr>
          <p:cNvPr id="153" name="ESF_14_20.png" descr="ESF_14_20.png"/>
          <p:cNvPicPr>
            <a:picLocks noChangeAspect="1"/>
          </p:cNvPicPr>
          <p:nvPr/>
        </p:nvPicPr>
        <p:blipFill>
          <a:blip r:embed="rId3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"/>
          <p:cNvSpPr/>
          <p:nvPr/>
        </p:nvSpPr>
        <p:spPr>
          <a:xfrm>
            <a:off x="755576" y="114860"/>
            <a:ext cx="5364089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ĶERMEŅA MASAS INDEKSS</a:t>
            </a:r>
          </a:p>
        </p:txBody>
      </p:sp>
      <p:sp>
        <p:nvSpPr>
          <p:cNvPr id="158" name="Rectangle 6"/>
          <p:cNvSpPr/>
          <p:nvPr/>
        </p:nvSpPr>
        <p:spPr>
          <a:xfrm>
            <a:off x="251519" y="1412775"/>
            <a:ext cx="45720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spcBef>
                <a:spcPts val="1800"/>
              </a:spcBef>
              <a:buSzPct val="130000"/>
              <a:buFont typeface="Arial"/>
              <a:buChar char="•"/>
              <a:defRPr sz="2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Ko parāda ķermeņa masas indekss?</a:t>
            </a:r>
          </a:p>
        </p:txBody>
      </p:sp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41680" t="46332" r="25386" b="35975"/>
          <a:stretch>
            <a:fillRect/>
          </a:stretch>
        </p:blipFill>
        <p:spPr>
          <a:xfrm>
            <a:off x="4241774" y="2204864"/>
            <a:ext cx="3282142" cy="106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 9"/>
          <p:cNvSpPr/>
          <p:nvPr/>
        </p:nvSpPr>
        <p:spPr>
          <a:xfrm>
            <a:off x="4241773" y="6525344"/>
            <a:ext cx="536409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Foto: http://www.doctorshealthpress.com/weight-loss-articles/</a:t>
            </a:r>
          </a:p>
        </p:txBody>
      </p:sp>
      <p:pic>
        <p:nvPicPr>
          <p:cNvPr id="16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3967" y="3717032"/>
            <a:ext cx="3277060" cy="2520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283" y="2554747"/>
            <a:ext cx="2862573" cy="395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14"/>
          <p:cNvSpPr/>
          <p:nvPr/>
        </p:nvSpPr>
        <p:spPr>
          <a:xfrm>
            <a:off x="317846" y="6581000"/>
            <a:ext cx="3923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Foto: http://www.indiana.edu/~k562/ob.html/</a:t>
            </a:r>
          </a:p>
        </p:txBody>
      </p:sp>
      <p:pic>
        <p:nvPicPr>
          <p:cNvPr id="164" name="ESF_14_20.png" descr="ESF_14_20.png"/>
          <p:cNvPicPr>
            <a:picLocks noChangeAspect="1"/>
          </p:cNvPicPr>
          <p:nvPr/>
        </p:nvPicPr>
        <p:blipFill>
          <a:blip r:embed="rId6">
            <a:extLst/>
          </a:blip>
          <a:srcRect t="30159" b="32527"/>
          <a:stretch>
            <a:fillRect/>
          </a:stretch>
        </p:blipFill>
        <p:spPr>
          <a:xfrm>
            <a:off x="6214615" y="78454"/>
            <a:ext cx="2886761" cy="76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1027</Words>
  <Application>Microsoft Office PowerPoint</Application>
  <PresentationFormat>Slaidrāde ekrānā (4:3)</PresentationFormat>
  <Paragraphs>244</Paragraphs>
  <Slides>29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Office Theme</vt:lpstr>
      <vt:lpstr>Uzturs un veselība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Veselīgie ieradumi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Fiziskās aktivitātes</vt:lpstr>
      <vt:lpstr>PowerPoint prezentācija</vt:lpstr>
      <vt:lpstr>Kaitīgie ieradumi</vt:lpstr>
      <vt:lpstr>PowerPoint prezentācija</vt:lpstr>
      <vt:lpstr>Ieradums</vt:lpstr>
      <vt:lpstr>PowerPoint prezentācija</vt:lpstr>
      <vt:lpstr>Uztura psiholoģiskās funkcijas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Uzturs un veselība</dc:title>
  <dc:creator>Elīna Strode</dc:creator>
  <cp:lastModifiedBy>Elīna Strode</cp:lastModifiedBy>
  <cp:revision>3</cp:revision>
  <dcterms:modified xsi:type="dcterms:W3CDTF">2017-06-12T06:59:50Z</dcterms:modified>
</cp:coreProperties>
</file>