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  <p:sldMasterId id="2147483739" r:id="rId8"/>
    <p:sldMasterId id="2147483752" r:id="rId9"/>
    <p:sldMasterId id="2147483765" r:id="rId10"/>
    <p:sldMasterId id="2147483778" r:id="rId11"/>
    <p:sldMasterId id="2147483791" r:id="rId12"/>
  </p:sldMasterIdLst>
  <p:notesMasterIdLst>
    <p:notesMasterId r:id="rId71"/>
  </p:notesMasterIdLst>
  <p:sldIdLst>
    <p:sldId id="257" r:id="rId13"/>
    <p:sldId id="256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</p:sldIdLst>
  <p:sldSz cx="10080625" cy="7559675"/>
  <p:notesSz cx="7559675" cy="106918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is-pc" initials="l" lastIdx="0" clrIdx="0">
    <p:extLst>
      <p:ext uri="{19B8F6BF-5375-455C-9EA6-DF929625EA0E}">
        <p15:presenceInfo xmlns:p15="http://schemas.microsoft.com/office/powerpoint/2012/main" userId="lauris-p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686" y="-1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76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slide" Target="slides/slide54.xml"/><Relationship Id="rId7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61" Type="http://schemas.openxmlformats.org/officeDocument/2006/relationships/slide" Target="slides/slide49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microsoft.com/office/2015/10/relationships/revisionInfo" Target="revisionInfo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notes' format</a:t>
            </a:r>
          </a:p>
        </p:txBody>
      </p:sp>
      <p:sp>
        <p:nvSpPr>
          <p:cNvPr id="443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lv-LV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&lt;header&gt;</a:t>
            </a:r>
          </a:p>
        </p:txBody>
      </p:sp>
      <p:sp>
        <p:nvSpPr>
          <p:cNvPr id="444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lv-LV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&lt;date/time&gt;</a:t>
            </a:r>
          </a:p>
        </p:txBody>
      </p:sp>
      <p:sp>
        <p:nvSpPr>
          <p:cNvPr id="445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lv-LV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&lt;footer&gt;</a:t>
            </a:r>
          </a:p>
        </p:txBody>
      </p:sp>
      <p:sp>
        <p:nvSpPr>
          <p:cNvPr id="446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5BBE2087-89C3-4D5E-86FD-2B4879F20127}" type="slidenum">
              <a:rPr lang="lv-LV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lv-LV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924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3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CustomShape 1"/>
          <p:cNvSpPr/>
          <p:nvPr/>
        </p:nvSpPr>
        <p:spPr>
          <a:xfrm>
            <a:off x="4278960" y="10157400"/>
            <a:ext cx="3278520" cy="532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5480" cy="4808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30" name="Attēls 32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31" name="Attēls 33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Attēls 3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" name="Attēls 3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67" name="Attēls 36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68" name="Attēls 36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0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4" name="Attēls 40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05" name="Attēls 40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40" name="Attēls 43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441" name="Attēls 44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1" name="Attēls 70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2" name="Attēls 7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8" name="Attēls 107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09" name="Attēls 10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5" name="Attēls 144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46" name="Attēls 14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2" name="Attēls 181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183" name="Attēls 18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19" name="Attēls 218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20" name="Attēls 219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Attēls 255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57" name="Attēls 256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3" name="Attēls 292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294" name="Attēls 293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endParaRPr lang="lv-LV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33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70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37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40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4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8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5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14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lv-LV" sz="4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37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CustomShape 1"/>
          <p:cNvSpPr/>
          <p:nvPr/>
        </p:nvSpPr>
        <p:spPr>
          <a:xfrm>
            <a:off x="0" y="4319640"/>
            <a:ext cx="502200" cy="107820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96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asivasmekesana.lv/miti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CustomShape 1"/>
          <p:cNvSpPr/>
          <p:nvPr/>
        </p:nvSpPr>
        <p:spPr>
          <a:xfrm>
            <a:off x="1317500" y="2456820"/>
            <a:ext cx="8163000" cy="183564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ctr"/>
          <a:lstStyle/>
          <a:p>
            <a:pPr algn="ctr"/>
            <a:r>
              <a:rPr lang="lv-LV" sz="32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Kā atpazīt sirds slimību risku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3200" b="1" strike="noStrike" cap="all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un ko darīt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2" name="ESF_14_20.png"/>
          <p:cNvPicPr/>
          <p:nvPr/>
        </p:nvPicPr>
        <p:blipFill>
          <a:blip r:embed="rId2"/>
          <a:srcRect t="30178" b="32541"/>
          <a:stretch/>
        </p:blipFill>
        <p:spPr>
          <a:xfrm>
            <a:off x="2132640" y="0"/>
            <a:ext cx="5813640" cy="1531800"/>
          </a:xfrm>
          <a:prstGeom prst="rect">
            <a:avLst/>
          </a:prstGeom>
          <a:ln w="12600">
            <a:noFill/>
          </a:ln>
        </p:spPr>
      </p:pic>
      <p:sp>
        <p:nvSpPr>
          <p:cNvPr id="453" name="CustomShape 2"/>
          <p:cNvSpPr/>
          <p:nvPr/>
        </p:nvSpPr>
        <p:spPr>
          <a:xfrm>
            <a:off x="835920" y="5217480"/>
            <a:ext cx="8406720" cy="168552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lv-L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Projekts:</a:t>
            </a:r>
            <a:r>
              <a:rPr lang="lv-L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“Veselības veicināšanas un slimību profilakses pasākumi Gulbenes novadā”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Projektu īsteno:</a:t>
            </a:r>
            <a:r>
              <a:rPr lang="lv-L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Gulbenes novada dome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6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Projekta numurs:</a:t>
            </a:r>
            <a:r>
              <a:rPr lang="lv-LV" sz="16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9.2.4.2/16/I/004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Projekta mērķis ir uzlabot pieejamību veselības veicināšanas un slimību profilakses pakalpojumiem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Gulbenes novada iedzīvotājiem, jo īpaši teritoriālās, nabadzības un sociālās atstumtības riskam pakļautajiem iedzīvotājiem,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1200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īstenojot vietēja mēroga pasākumus laika periodā no 2017. līdz 2019. gadam.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Riska faktori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473" name="Table 2"/>
          <p:cNvGraphicFramePr/>
          <p:nvPr/>
        </p:nvGraphicFramePr>
        <p:xfrm>
          <a:off x="540000" y="1800000"/>
          <a:ext cx="9071640" cy="2743200"/>
        </p:xfrm>
        <a:graphic>
          <a:graphicData uri="http://schemas.openxmlformats.org/drawingml/2006/table">
            <a:tbl>
              <a:tblPr/>
              <a:tblGrid>
                <a:gridCol w="453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Neietekmējamie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1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Ietekmējamie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66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Vecums: vīriešiem&gt;45g, sievietēm&gt;55gadi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Arteriālā hipertensija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Agrīnas sirds asinsvadu slimības ģimenē (vīriešiem &lt; 45g, sievietēm &lt; 55gadi)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Glikozes vielmaiņas traucējumi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Smēķēšana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444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Aptaukošanās (vēdera apkārtmērs vīriešiem&gt; 94cm, sievietēm &gt;80cm)</a:t>
                      </a:r>
                      <a:endParaRPr lang="lv-LV" sz="1800" b="0" strike="noStrike" spc="-1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120">
                <a:tc>
                  <a:txBody>
                    <a:bodyPr/>
                    <a:lstStyle/>
                    <a:p>
                      <a:endParaRPr lang="lv-LV"/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lv-LV" sz="1800" b="0" strike="noStrike" spc="-1" dirty="0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ea typeface="Arial Unicode MS"/>
                        </a:rPr>
                        <a:t>Mainīts lipīdu līmenis asinīs</a:t>
                      </a:r>
                      <a:endParaRPr lang="lv-LV" sz="1800" b="0" strike="noStrike" spc="-1" dirty="0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Virsraksts 4"/>
          <p:cNvSpPr>
            <a:spLocks noGrp="1"/>
          </p:cNvSpPr>
          <p:nvPr>
            <p:ph type="title"/>
          </p:nvPr>
        </p:nvSpPr>
        <p:spPr>
          <a:xfrm>
            <a:off x="364300" y="6043875"/>
            <a:ext cx="9072000" cy="1261800"/>
          </a:xfrm>
        </p:spPr>
        <p:txBody>
          <a:bodyPr/>
          <a:lstStyle/>
          <a:p>
            <a:r>
              <a:rPr lang="lv-LV" sz="1100" dirty="0">
                <a:latin typeface="+mn-lt"/>
              </a:rPr>
              <a:t>Kardioloģija Andreja </a:t>
            </a:r>
            <a:r>
              <a:rPr lang="lv-LV" sz="1100" dirty="0" err="1">
                <a:latin typeface="+mn-lt"/>
              </a:rPr>
              <a:t>Kalveļa</a:t>
            </a:r>
            <a:r>
              <a:rPr lang="lv-LV" sz="1100" dirty="0">
                <a:latin typeface="+mn-lt"/>
              </a:rPr>
              <a:t> redakcijā 2014.g., 52.lpp.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idx="4294967295"/>
          </p:nvPr>
        </p:nvSpPr>
        <p:spPr>
          <a:xfrm>
            <a:off x="1008063" y="5214938"/>
            <a:ext cx="9072562" cy="2090737"/>
          </a:xfrm>
        </p:spPr>
        <p:txBody>
          <a:bodyPr/>
          <a:lstStyle/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Arteriālais asinsspiediens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2"/>
          <p:cNvSpPr/>
          <p:nvPr/>
        </p:nvSpPr>
        <p:spPr>
          <a:xfrm>
            <a:off x="504000" y="1769040"/>
            <a:ext cx="9069480" cy="519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Hidrodinamiskais spiediens, kuru uz asinsvadu sieniņām rada asiņu cirkulācija organismā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Ietekmē sirds izsviestais asins apjoms,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perifērā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pretestība un asinsvadu elastība, kā arī emocionālais stāvoklis, fiziskā aktivitāte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Sistoliskais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asinsspiediens- sirds saraušanās laikā,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diastoliskais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sirds atslābšanas laikā</a:t>
            </a: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0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6" name="Attēls 169"/>
          <p:cNvPicPr/>
          <p:nvPr/>
        </p:nvPicPr>
        <p:blipFill>
          <a:blip r:embed="rId4"/>
          <a:stretch/>
        </p:blipFill>
        <p:spPr>
          <a:xfrm>
            <a:off x="6768000" y="5611320"/>
            <a:ext cx="3238200" cy="18248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1"/>
          <p:cNvSpPr/>
          <p:nvPr/>
        </p:nvSpPr>
        <p:spPr>
          <a:xfrm>
            <a:off x="792000" y="57600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Arteriāla hipertensija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CustomShape 2"/>
          <p:cNvSpPr/>
          <p:nvPr/>
        </p:nvSpPr>
        <p:spPr>
          <a:xfrm>
            <a:off x="792000" y="223956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9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Augsts asinsspiediens nelabvēlīgi iedarbojas uz asinsvadu sieniņām, veicina aterosklerozi, līdz ar to negatīvi ietekmē svarīgu orgānu  funkcijas.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9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9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Asinsspiediena norma nav atkarīga no vecuma vai dzimuma (izņemot bērnu vecumā)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9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Arī cilvēkiem gados veselīgs asinsspiediens ir 120/80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mmHg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!</a:t>
            </a:r>
          </a:p>
          <a:p>
            <a:pPr marL="216000" indent="-214920">
              <a:lnSpc>
                <a:spcPct val="90000"/>
              </a:lnSpc>
              <a:buBlip>
                <a:blip r:embed="rId2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90000"/>
              </a:lnSpc>
            </a:pP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ESH un ESC Arteriālās hipertensijas vadlīnijas 2013.g 17-18.lpp</a:t>
            </a:r>
            <a:endParaRPr lang="lv-LV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0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81" name="Satura vietturis 4"/>
          <p:cNvPicPr/>
          <p:nvPr/>
        </p:nvPicPr>
        <p:blipFill>
          <a:blip r:embed="rId3"/>
          <a:stretch/>
        </p:blipFill>
        <p:spPr>
          <a:xfrm>
            <a:off x="2088000" y="387720"/>
            <a:ext cx="7029360" cy="702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Hipertensijas veidi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3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Primāra jeb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esenciāla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hipertensija, ja to izraisa  izmaiņas asinsvadu tonusā (&gt;95%)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Sekundāra – ja to izraisa citas slimības, piemēram, nieru bojājums, endokrīnas slimības, miega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apnoja</a:t>
            </a: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0920">
              <a:lnSpc>
                <a:spcPct val="100000"/>
              </a:lnSpc>
              <a:buBlip>
                <a:blip r:embed="rId2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">
              <a:lnSpc>
                <a:spcPct val="100000"/>
              </a:lnSpc>
            </a:pPr>
            <a:r>
              <a:rPr lang="lv-LV" sz="1100" dirty="0">
                <a:solidFill>
                  <a:prstClr val="black"/>
                </a:solidFill>
              </a:rPr>
              <a:t>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14.lpp.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Asinspiediena mērīšana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Apsēdieties ar taisnu muguru uz cieta krēsla, atbalstoties pret atzveltni. Nekrustojiet kājas vai rokas.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Atbalstiet kājas uz grīdas un rokas turiet uz cietas virsmas (piemēram, uz galda), turot augšdelmu sirds līmenī.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Pasēdiet 4 - 5 minūtes, iepriekš sagatavojieties mērījumu pierakstīšanai.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Veic 2 mērījumus ar 1-2 minūšu starplaiku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Mērīšanu veiciet vienā un tajā pašā laikā katru dienu no rīta un vakarā.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Pierakstiet rezultātus, lai varētu parādīt to savam ārstam. </a:t>
            </a:r>
          </a:p>
          <a:p>
            <a:pPr marL="1800">
              <a:lnSpc>
                <a:spcPct val="100000"/>
              </a:lnSpc>
            </a:pPr>
            <a:r>
              <a:rPr lang="lv-LV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Klīniskā medicīna prof. Aivara Lejnieka redakcijā, 1.grāmata, 71.lpp., 2010.g.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Asinsspiediena mērīšana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7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Aparātu, kas asinsspiedienu fiksē plaukstas līmenī,  mērījumu kļūdas iespējamība ir lielāka nekā aparātiem, kas asinsspiedienu fiksē augšdelma līmenī.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Mērot asinsspiedienu, ļoti būtiski ir, lai manšete atbilstu rokas augšdelma izmēriem.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Manšetes gumijotajai daļai jāaptver apmēram 80% no augšdelma. Ja manšete aptver tikai 50%, tad tiek iegūts paaugstināts asinsspiediens, kas nav patiess. </a:t>
            </a: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20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00" lvl="0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Klīniskā medicīna prof. Aivara Lejnieka redakcijā, 1.grāmata, 71.lpp., 2010.g.</a:t>
            </a:r>
          </a:p>
          <a:p>
            <a:pPr marL="1800">
              <a:lnSpc>
                <a:spcPct val="100000"/>
              </a:lnSpc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Asinsspiediena mērīšana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9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Cilvēki, kuri mēra asinsspiedienu vairākas reizes dienā, lieki uztraucas par katru izmaiņu. Nav būtiskas nozīmes tam, ja dažādās mērīšanas reizēs asinsspiediens izmainās par 10–15 mmHg. Spiediens var svārstīties tāpat kā pulss.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Hipertensijas slimniekiem asinsspiediens ir jāmēra obligāti </a:t>
            </a:r>
            <a:r>
              <a:rPr lang="lv-LV" sz="28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vienreiz vai divreiz nedēļā. </a:t>
            </a: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Taču, ja ārsts ir izmainījis ārstēšanu, asinsspiediens jāmēra no rīta un vakarā. Tāpat asinsspiedienu mājās izmērīt atkārtoti ir vērts, ja jūtat, ka pie ārsta ļoti uztraucaties.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Pulss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1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Norma miera stāvoklī 55-80 reizes minūtē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 samazinātu sirdsdarbības frekvenci un tādējādi pagarinātu dzīves ilgumu, ieteicamas regulāras fiziskas aktivitātes jeb kardiotreniņš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Cilvēkiem, kuriem jau bijis infarkts vai ir augsts asinsspiediens, ieteicams mazināt šo riska faktoru ar fiziskām aktivitātēm un medikamentu palīdzību.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Holesterīns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3" name="CustomShape 2"/>
          <p:cNvSpPr/>
          <p:nvPr/>
        </p:nvSpPr>
        <p:spPr>
          <a:xfrm>
            <a:off x="504000" y="1769040"/>
            <a:ext cx="9069480" cy="501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Taukiem līdzīga viela, kas atrodas gandrīz visos organisma audos.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Organismā nodrošina šūnu izturību, un membrānu caurlaidību.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holesterīna sintezē  svarīgus hormonus, dzimumhormonus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 holesterīna aknās veidojas žults skābes, neliels tā daudzums vajadzīgs D vitamīna sintēzei.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Organismā esošais holesterīns pārsvarā veidojas aknās, taču daļa holesterīna organismā nonāk ar uzturu: treknu gaļu, olas dzeltenumu, margarīnu, modificētiem augu taukiem, sviestu, aknām, nierēm un citiem produktiem.</a:t>
            </a: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lvl="0"/>
            <a:r>
              <a:rPr lang="lv-LV" sz="1100" dirty="0">
                <a:solidFill>
                  <a:prstClr val="black"/>
                </a:solidFill>
              </a:rPr>
              <a:t>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53-59..lpp.</a:t>
            </a: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980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48" name="Attēls 153"/>
          <p:cNvPicPr/>
          <p:nvPr/>
        </p:nvPicPr>
        <p:blipFill>
          <a:blip r:embed="rId3"/>
          <a:stretch/>
        </p:blipFill>
        <p:spPr>
          <a:xfrm>
            <a:off x="0" y="-96074"/>
            <a:ext cx="5542200" cy="3916080"/>
          </a:xfrm>
          <a:prstGeom prst="rect">
            <a:avLst/>
          </a:prstGeom>
          <a:ln>
            <a:noFill/>
          </a:ln>
        </p:spPr>
      </p:pic>
      <p:sp>
        <p:nvSpPr>
          <p:cNvPr id="449" name="CustomShape 2"/>
          <p:cNvSpPr/>
          <p:nvPr/>
        </p:nvSpPr>
        <p:spPr>
          <a:xfrm>
            <a:off x="1440000" y="1597320"/>
            <a:ext cx="7342200" cy="4160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lv-LV" sz="32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Kā atpazīt un mazināt sirds slimību risku ?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lv-LV" sz="1800" b="1" i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mbria"/>
                <a:ea typeface="Arial"/>
              </a:rPr>
              <a:t>Linda Ūdre, ģimenes ārsts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0" name="Attēls 4"/>
          <p:cNvPicPr/>
          <p:nvPr/>
        </p:nvPicPr>
        <p:blipFill>
          <a:blip r:embed="rId4"/>
          <a:stretch/>
        </p:blipFill>
        <p:spPr>
          <a:xfrm>
            <a:off x="1080000" y="5427000"/>
            <a:ext cx="5803560" cy="17712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CustomShape 1"/>
          <p:cNvSpPr/>
          <p:nvPr/>
        </p:nvSpPr>
        <p:spPr>
          <a:xfrm>
            <a:off x="503280" y="21600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Holesterīns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CustomShape 2"/>
          <p:cNvSpPr/>
          <p:nvPr/>
        </p:nvSpPr>
        <p:spPr>
          <a:xfrm>
            <a:off x="648000" y="201600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lv-LV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Labais holesterīns (ABLP) 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-neļauj sliktajam holesterīnam izgulsnēties asinsvados.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lvl="0"/>
            <a:r>
              <a:rPr lang="lv-LV" sz="2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Sliktais holesterīns (ZBLP, TG)-  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nogulsnējas asinsvados, veidojot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aterosklerotiskas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plātnītes, kas sašaurina asinsvadus, var veidot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pangas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(sabiezējumi) un trombus, kas savukārt var izraisīt miokarda infarktu vai insultu</a:t>
            </a:r>
          </a:p>
          <a:p>
            <a:pPr marL="1440" lvl="0"/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lvl="0"/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lvl="0"/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lvl="0"/>
            <a:r>
              <a:rPr lang="lv-LV" sz="1100" dirty="0">
                <a:solidFill>
                  <a:prstClr val="black"/>
                </a:solidFill>
              </a:rPr>
              <a:t>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53-59..lpp.</a:t>
            </a: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980640" y="228960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Paaugstināts holesterīns ir īpaši bīstams smēķētājiem, cukura diabēta pacientiem, kā arī vīriešiem virs 40 gadu vecuma un sievietēm virs 50 gadu vecuma.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72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sirds-asinsvadu slimība jau ir attīstījusies,  mainiet uztura paradumus, samaziniet lieko svaru, nodarbojieties ar fiziskām aktivitātēm un, ja nepieciešams, lietojiet ārsta nozīmētos medikamentus!</a:t>
            </a:r>
            <a:r>
              <a:rPr lang="lv-LV" sz="1100" dirty="0">
                <a:solidFill>
                  <a:prstClr val="black"/>
                </a:solidFill>
              </a:rPr>
              <a:t> </a:t>
            </a:r>
          </a:p>
          <a:p>
            <a:pPr marL="1440">
              <a:lnSpc>
                <a:spcPct val="100000"/>
              </a:lnSpc>
            </a:pPr>
            <a:endParaRPr lang="lv-LV" sz="1100" dirty="0">
              <a:solidFill>
                <a:prstClr val="black"/>
              </a:solidFill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endParaRPr lang="lv-LV" sz="1100" dirty="0">
              <a:solidFill>
                <a:prstClr val="black"/>
              </a:solidFill>
            </a:endParaRPr>
          </a:p>
          <a:p>
            <a:pPr marL="1440">
              <a:lnSpc>
                <a:spcPct val="100000"/>
              </a:lnSpc>
            </a:pPr>
            <a:r>
              <a:rPr lang="lv-LV" sz="1100" dirty="0">
                <a:solidFill>
                  <a:prstClr val="black"/>
                </a:solidFill>
              </a:rPr>
              <a:t>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53-59..lpp.</a:t>
            </a: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7" name="CustomShape 2"/>
          <p:cNvSpPr/>
          <p:nvPr/>
        </p:nvSpPr>
        <p:spPr>
          <a:xfrm>
            <a:off x="980640" y="31536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Holesterīns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Metabolais sindroms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9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565560" indent="-45576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Apvieno vairākus savstarpēji saistītus vielmaiņas traucējumus, kas būtiski palielina sirds asinsvadu slimību un diabēta risku.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0" name="Attēls 3"/>
          <p:cNvPicPr/>
          <p:nvPr/>
        </p:nvPicPr>
        <p:blipFill>
          <a:blip r:embed="rId4"/>
          <a:stretch/>
        </p:blipFill>
        <p:spPr>
          <a:xfrm>
            <a:off x="2873880" y="3614040"/>
            <a:ext cx="5834520" cy="3545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CustomShape 1"/>
          <p:cNvSpPr/>
          <p:nvPr/>
        </p:nvSpPr>
        <p:spPr>
          <a:xfrm>
            <a:off x="675720" y="211536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 Abdominālā aptaukošanās ar vidukļa apkārtmēru vīriešiem &gt;94 cm, sievietēm &gt;80 cm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Hipertrigliceridēmija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(HTG) ≥1,7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mmol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/L.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Pazemināts ABLH – tā sauktais labais holesterīns: vīriešiem &lt;1,03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mmol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/L, sievietēm &lt;1,29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mmol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/L,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4. Paaugstināts asinsspiediens virs 130/85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mmHg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5. Glikoze tukšā dūšā ir virs 5,6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mmol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/L vai jau iepriekš bijis atklāts 2. tipa cukura diabēts.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Jābūt 3 no 5 kritērijiem</a:t>
            </a:r>
          </a:p>
          <a:p>
            <a:pPr marL="109080">
              <a:lnSpc>
                <a:spcPct val="100000"/>
              </a:lnSpc>
            </a:pPr>
            <a:r>
              <a:rPr lang="lv-LV" sz="1100" dirty="0">
                <a:solidFill>
                  <a:prstClr val="black"/>
                </a:solidFill>
              </a:rPr>
              <a:t>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52.lpp.</a:t>
            </a: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09080">
              <a:lnSpc>
                <a:spcPct val="100000"/>
              </a:lnSpc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2" name="CustomShape 2"/>
          <p:cNvSpPr/>
          <p:nvPr/>
        </p:nvSpPr>
        <p:spPr>
          <a:xfrm>
            <a:off x="792000" y="38808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Metabolais sindroms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CustomShape 1"/>
          <p:cNvSpPr/>
          <p:nvPr/>
        </p:nvSpPr>
        <p:spPr>
          <a:xfrm>
            <a:off x="792000" y="59112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SCORE indekss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CustomShape 2"/>
          <p:cNvSpPr/>
          <p:nvPr/>
        </p:nvSpPr>
        <p:spPr>
          <a:xfrm>
            <a:off x="792000" y="255096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16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Lieto, lai aprēķinātu fatāla kardiovaskulāra notikuma iespējamību nākamo 10 gadu laikā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SCORE indekss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07" name="Attēls 3"/>
          <p:cNvPicPr/>
          <p:nvPr/>
        </p:nvPicPr>
        <p:blipFill>
          <a:blip r:embed="rId3"/>
          <a:stretch/>
        </p:blipFill>
        <p:spPr>
          <a:xfrm>
            <a:off x="1405080" y="1343160"/>
            <a:ext cx="5972760" cy="598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792000" y="250740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Nesmēķēt!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Ēst sabalansēti un veselīgi!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Uzturēt atbilstošu ķermeņa svaru!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Samazināt sāls daudzumu uzturā!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REGULĀRAS fiziskās aktivitātes!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Kontrolēt holesterīna līmeni!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Sekot līdzi savam asinsspiedienam!</a:t>
            </a:r>
          </a:p>
          <a:p>
            <a:pPr marL="1440">
              <a:lnSpc>
                <a:spcPct val="100000"/>
              </a:lnSpc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r>
              <a:rPr lang="lv-LV" sz="1100" dirty="0">
                <a:solidFill>
                  <a:prstClr val="black"/>
                </a:solidFill>
              </a:rPr>
              <a:t> Kardioloģija Andreja </a:t>
            </a:r>
            <a:r>
              <a:rPr lang="lv-LV" sz="1100" dirty="0" err="1">
                <a:solidFill>
                  <a:prstClr val="black"/>
                </a:solidFill>
              </a:rPr>
              <a:t>Kalveļa</a:t>
            </a:r>
            <a:r>
              <a:rPr lang="lv-LV" sz="1100" dirty="0">
                <a:solidFill>
                  <a:prstClr val="black"/>
                </a:solidFill>
              </a:rPr>
              <a:t> redakcijā 2014.g., 31.lpp.</a:t>
            </a: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28600" indent="-227160">
              <a:lnSpc>
                <a:spcPct val="100000"/>
              </a:lnSpc>
              <a:buBlip>
                <a:blip r:embed="rId2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>
              <a:lnSpc>
                <a:spcPct val="100000"/>
              </a:lnSpc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9" name="CustomShape 2"/>
          <p:cNvSpPr/>
          <p:nvPr/>
        </p:nvSpPr>
        <p:spPr>
          <a:xfrm>
            <a:off x="792000" y="80892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9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Rīcība sirds un asinsvadu veselībai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Uzturs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1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Paaugstinātam asinsspiedienam ir tiešs sakars ar aptaukošanos. Cilvēkiem ar lieko svaru asinsspiediens parasti ir augstāks.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Samazinot ķermeņa masu cilvēkiem, kam ir abdomināla aptaukošanās, vienmēr samazinās arī asinsspiediens.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Hipertensija veicina aterosklerozes attīstību, tāpēc hipertensijas slimniekiem ir vēlams tāds pats uzturs kā aterosklerozes slimniekiem, galveno uzmanību pievēršot stingrai vārāmā sāls ierobežošanai un ķermeņa masas normalizēšanai. </a:t>
            </a: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Sirds un virtuve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I.Mintāles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un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A.Ērgļa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redakcijā 2010.g</a:t>
            </a:r>
            <a:endParaRPr lang="lv-LV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Vidusjūras diēta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3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4" name="Attēls 432"/>
          <p:cNvPicPr/>
          <p:nvPr/>
        </p:nvPicPr>
        <p:blipFill>
          <a:blip r:embed="rId2"/>
          <a:stretch/>
        </p:blipFill>
        <p:spPr>
          <a:xfrm>
            <a:off x="1901520" y="1562760"/>
            <a:ext cx="5472720" cy="599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CustomShape 1"/>
          <p:cNvSpPr/>
          <p:nvPr/>
        </p:nvSpPr>
        <p:spPr>
          <a:xfrm>
            <a:off x="504000" y="301320"/>
            <a:ext cx="9071640" cy="126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6" name="CustomShape 2"/>
          <p:cNvSpPr/>
          <p:nvPr/>
        </p:nvSpPr>
        <p:spPr>
          <a:xfrm>
            <a:off x="504000" y="1768680"/>
            <a:ext cx="9071640" cy="438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7" name="Attēls 516"/>
          <p:cNvPicPr/>
          <p:nvPr/>
        </p:nvPicPr>
        <p:blipFill>
          <a:blip r:embed="rId2"/>
          <a:stretch/>
        </p:blipFill>
        <p:spPr>
          <a:xfrm>
            <a:off x="2268000" y="360000"/>
            <a:ext cx="5651640" cy="7535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un asinsvadu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5" name="CustomShape 2"/>
          <p:cNvSpPr/>
          <p:nvPr/>
        </p:nvSpPr>
        <p:spPr>
          <a:xfrm>
            <a:off x="504000" y="1769040"/>
            <a:ext cx="9069480" cy="464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000" indent="-21456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Saslimšanas, kas skar sirdi, artērijas, vēnas vai  kapilārus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indent="-21456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Viens no galvenajiem saslimstības un mirstības iemesliem Latvijā un pasaulē.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indent="-21456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2016. gadā Latvijā sirds un asinsvadu slimības bija nāves iemesls 56,3 % gadījumu, no tām apmēram puse - koronāra sirds slimība.  </a:t>
            </a:r>
          </a:p>
          <a:p>
            <a:pPr marL="108000" indent="-214560">
              <a:lnSpc>
                <a:spcPct val="100000"/>
              </a:lnSpc>
              <a:buBlip>
                <a:blip r:embed="rId3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00" indent="-214560">
              <a:lnSpc>
                <a:spcPct val="100000"/>
              </a:lnSpc>
              <a:buBlip>
                <a:blip r:embed="rId3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v-LV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https://www.spkc.gov.lv/lv/statistika-un-petijumi/statistika/veselibas-aprupes-statistika1/get/nid/14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2"/>
          <p:cNvSpPr/>
          <p:nvPr/>
        </p:nvSpPr>
        <p:spPr>
          <a:xfrm>
            <a:off x="57744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Galvenais nātrija avots cilvēka uzturā.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Pārmērīga sāls lietošana var ierosināt asinsspiediena paaugstināšanos un papildus slodzi nieru darbībai.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Cilvēkiem pēc 60 gadiem, dienā vēlams uzņemt ne vairāk kā 3 gramus (2/3 tējkarotes) sāls.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Ja nelieto produktus, kuros ir daudz sāls, un gatavo ēdienu, tam nepieliekot sāli, tad vidēji dienā tiek uzņemti 5 – 6g.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Vidēji Latvijā 9g</a:t>
            </a: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 lvl="0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Sirds un virtuve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I.Mintāles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un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A.Ērgļa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redakcijā 2010.g</a:t>
            </a:r>
          </a:p>
          <a:p>
            <a:pPr marL="1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0" name="Attēls 435"/>
          <p:cNvPicPr/>
          <p:nvPr/>
        </p:nvPicPr>
        <p:blipFill>
          <a:blip r:embed="rId3"/>
          <a:stretch/>
        </p:blipFill>
        <p:spPr>
          <a:xfrm>
            <a:off x="7317000" y="5616000"/>
            <a:ext cx="2617920" cy="1741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2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3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4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Lietojot mazāk sāls, labāk jūt ēdiena dabisko garšu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Lai garšas kārpiņas adaptētos, nepieciešamas 2 nedēļas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Mēģiniet uzlabot ēdiena garšu ar garšaugiem, ķiplokiem, sīpoliem, dzērveņu, cidoniju vai citronu sulu</a:t>
            </a: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r>
              <a:rPr lang="lv-LV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https://www.spkc.gov.lv/lv/tavai-veselibai/veseligs-uzturs/sals-lietosana-uztura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6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gaļa, kas marinēta ķiploku eļļā, etiķī, vīnā;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mikserī gatavotas pastas no ķiplokiem, sīpoliem, tomātiem, garšaugu lapām un garšvielām;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salāti ar ķiploku, lazdu riekstu, valriekstu vai olīveļļas piedevu, rīvēti mārrutki, kaņepes, sīpoli;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pilngraudu produkti, kuriem pašiem par sevi ir stipra garša;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502560" y="30060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Idejas, kā samazināt sāls daudzumu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8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29" name="Attēls 444"/>
          <p:cNvPicPr/>
          <p:nvPr/>
        </p:nvPicPr>
        <p:blipFill>
          <a:blip r:embed="rId3"/>
          <a:stretch/>
        </p:blipFill>
        <p:spPr>
          <a:xfrm>
            <a:off x="7128000" y="5997960"/>
            <a:ext cx="2922840" cy="1560600"/>
          </a:xfrm>
          <a:prstGeom prst="rect">
            <a:avLst/>
          </a:prstGeom>
          <a:ln>
            <a:noFill/>
          </a:ln>
        </p:spPr>
      </p:pic>
      <p:pic>
        <p:nvPicPr>
          <p:cNvPr id="530" name="Attēls 445"/>
          <p:cNvPicPr/>
          <p:nvPr/>
        </p:nvPicPr>
        <p:blipFill>
          <a:blip r:embed="rId4"/>
          <a:stretch/>
        </p:blipFill>
        <p:spPr>
          <a:xfrm>
            <a:off x="576000" y="6279840"/>
            <a:ext cx="1854360" cy="1207080"/>
          </a:xfrm>
          <a:prstGeom prst="rect">
            <a:avLst/>
          </a:prstGeom>
          <a:ln>
            <a:noFill/>
          </a:ln>
        </p:spPr>
      </p:pic>
      <p:pic>
        <p:nvPicPr>
          <p:cNvPr id="531" name="Attēls 446"/>
          <p:cNvPicPr/>
          <p:nvPr/>
        </p:nvPicPr>
        <p:blipFill>
          <a:blip r:embed="rId5"/>
          <a:stretch/>
        </p:blipFill>
        <p:spPr>
          <a:xfrm>
            <a:off x="2592000" y="6391440"/>
            <a:ext cx="1366920" cy="1023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Vārāmā sāls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3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Sāls daudzuma samazinājums pats pazemina asinsspiedienu, kā arī pastiprina hipotensīvo medikamentu darbību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Daži gatavošanas padomi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5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Cepšana- nepārcept, īpaši dārzeņus, jo tie zaudē vitamīnus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Vārīšana- vārīt nelielā ūdens daudzumā, neilgi, lai dārzeņi paliek nedaudz kraukšķīgi, buljonu var izmantot citu ēdienu gatavošanai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Tvaicēšana- labāka kā vārīšana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Mikroviļņu krāsns- tikai uzsildīšanai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Cepšana krāsnī- bez taukvielām, labāk folijā vai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cepampapīrā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Grilēšana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ļauj gatavot bez taukiem, nesadedzināt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Fritēšana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nav ieteicama</a:t>
            </a: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/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SIRDS UN VIRTUVE Andreja Ērgļa un Ivetas </a:t>
            </a:r>
            <a:r>
              <a:rPr lang="lv-LV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Mintāles</a:t>
            </a:r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 redakcijā 2010., kardiologija.lv </a:t>
            </a:r>
            <a:endParaRPr lang="lv-LV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CustomShape 1"/>
          <p:cNvSpPr/>
          <p:nvPr/>
        </p:nvSpPr>
        <p:spPr>
          <a:xfrm>
            <a:off x="648000" y="57600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Gatavošanas padomi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7" name="CustomShape 2"/>
          <p:cNvSpPr/>
          <p:nvPr/>
        </p:nvSpPr>
        <p:spPr>
          <a:xfrm>
            <a:off x="792000" y="231228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Pannas ar speciālu pārklājumu, lai mazāk taukvielu!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Daudz sezonas dārzeņu un augļu!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Nesaldēt produktus vairākkārt!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Labāk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extra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virgine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cold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press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olīveļļu, saulespuķu, zemesriekstu vai kukurūzas eļļu!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Mazāk dzīvnieku taukus: sviestu, speķi, olas dzeltenumu, treknos sierus, treknu gaļu, dzīvnieku iekšas.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Vairāk šķiedrvielām bagātos produktus: dārzeņus, augļus,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pilngraudu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produktus, zaļumus.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Vairāk </a:t>
            </a:r>
            <a:r>
              <a:rPr lang="lv-LV" sz="2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pilngraudu</a:t>
            </a: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produktus: rupja maluma miltus, makaronus, neapstrādātus graudaugus, auzu pārslas</a:t>
            </a: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/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SIRDS UN VIRTUVE Andreja Ērgļa un Ivetas </a:t>
            </a:r>
            <a:r>
              <a:rPr lang="lv-LV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Mintāles</a:t>
            </a:r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 redakcijā, kardiologija.lv </a:t>
            </a:r>
            <a:endParaRPr lang="lv-LV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CustomShape 3"/>
          <p:cNvSpPr/>
          <p:nvPr/>
        </p:nvSpPr>
        <p:spPr>
          <a:xfrm>
            <a:off x="711720" y="720000"/>
            <a:ext cx="6991200" cy="6231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Labie produkti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</a:t>
            </a: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Svaigi un vārīti dārzeņi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Svaigi augļi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Treknās jūras zivis – sardīnes, lasis, tuncis, siļķe, vēžveidīgie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Gaļa – labāk baltā – tītars, vista, trusis, teļš, arī medījums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Piena produkti – piens, siers ar samazinātu tauku saturu, skābpiena produkti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Eļļas – olīvu, kukurūzas, zemesriekstu, sezama, saulespuķu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Pākšaugi – pupas, zirņi, lēcas, soja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Graudaugi – auzas, griķi, rīsi, kus kus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Saldumi – mājās gatavoti, lai var kontrolēt tauku un cukura saturu!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1" name="Attēls 540"/>
          <p:cNvPicPr/>
          <p:nvPr/>
        </p:nvPicPr>
        <p:blipFill>
          <a:blip r:embed="rId3"/>
          <a:stretch/>
        </p:blipFill>
        <p:spPr>
          <a:xfrm>
            <a:off x="6768000" y="212400"/>
            <a:ext cx="3095640" cy="2318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4" name="CustomShape 3"/>
          <p:cNvSpPr/>
          <p:nvPr/>
        </p:nvSpPr>
        <p:spPr>
          <a:xfrm>
            <a:off x="1153080" y="648000"/>
            <a:ext cx="5685840" cy="498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lv-LV" sz="40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Dārzeņi ar augstu antioksidantu saturu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39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</a:t>
            </a: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Ķiploki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Spināti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Brokoļi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Briseles kāposti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Sarkanā paprika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Avokado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Baklažāni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- Saldie kartupeļi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45" name="Attēls 544"/>
          <p:cNvPicPr/>
          <p:nvPr/>
        </p:nvPicPr>
        <p:blipFill>
          <a:blip r:embed="rId3"/>
          <a:stretch/>
        </p:blipFill>
        <p:spPr>
          <a:xfrm>
            <a:off x="5616000" y="2496240"/>
            <a:ext cx="1597320" cy="1319400"/>
          </a:xfrm>
          <a:prstGeom prst="rect">
            <a:avLst/>
          </a:prstGeom>
          <a:ln>
            <a:noFill/>
          </a:ln>
        </p:spPr>
      </p:pic>
      <p:pic>
        <p:nvPicPr>
          <p:cNvPr id="546" name="Attēls 545"/>
          <p:cNvPicPr/>
          <p:nvPr/>
        </p:nvPicPr>
        <p:blipFill>
          <a:blip r:embed="rId4"/>
          <a:stretch/>
        </p:blipFill>
        <p:spPr>
          <a:xfrm>
            <a:off x="7317720" y="2736000"/>
            <a:ext cx="1825920" cy="1109160"/>
          </a:xfrm>
          <a:prstGeom prst="rect">
            <a:avLst/>
          </a:prstGeom>
          <a:ln>
            <a:noFill/>
          </a:ln>
        </p:spPr>
      </p:pic>
      <p:pic>
        <p:nvPicPr>
          <p:cNvPr id="547" name="Attēls 546"/>
          <p:cNvPicPr/>
          <p:nvPr/>
        </p:nvPicPr>
        <p:blipFill>
          <a:blip r:embed="rId5"/>
          <a:stretch/>
        </p:blipFill>
        <p:spPr>
          <a:xfrm>
            <a:off x="5538240" y="4039560"/>
            <a:ext cx="1661400" cy="1144080"/>
          </a:xfrm>
          <a:prstGeom prst="rect">
            <a:avLst/>
          </a:prstGeom>
          <a:ln>
            <a:noFill/>
          </a:ln>
        </p:spPr>
      </p:pic>
      <p:pic>
        <p:nvPicPr>
          <p:cNvPr id="548" name="Attēls 547"/>
          <p:cNvPicPr/>
          <p:nvPr/>
        </p:nvPicPr>
        <p:blipFill>
          <a:blip r:embed="rId6"/>
          <a:stretch/>
        </p:blipFill>
        <p:spPr>
          <a:xfrm>
            <a:off x="7416000" y="3888000"/>
            <a:ext cx="1710720" cy="1382040"/>
          </a:xfrm>
          <a:prstGeom prst="rect">
            <a:avLst/>
          </a:prstGeom>
          <a:ln>
            <a:noFill/>
          </a:ln>
        </p:spPr>
      </p:pic>
      <p:pic>
        <p:nvPicPr>
          <p:cNvPr id="549" name="Attēls 548"/>
          <p:cNvPicPr/>
          <p:nvPr/>
        </p:nvPicPr>
        <p:blipFill>
          <a:blip r:embed="rId7"/>
          <a:stretch/>
        </p:blipFill>
        <p:spPr>
          <a:xfrm>
            <a:off x="5523120" y="5400000"/>
            <a:ext cx="1604520" cy="1201680"/>
          </a:xfrm>
          <a:prstGeom prst="rect">
            <a:avLst/>
          </a:prstGeom>
          <a:ln>
            <a:noFill/>
          </a:ln>
        </p:spPr>
      </p:pic>
      <p:pic>
        <p:nvPicPr>
          <p:cNvPr id="550" name="Attēls 549"/>
          <p:cNvPicPr/>
          <p:nvPr/>
        </p:nvPicPr>
        <p:blipFill>
          <a:blip r:embed="rId8"/>
          <a:stretch/>
        </p:blipFill>
        <p:spPr>
          <a:xfrm>
            <a:off x="7515360" y="5400000"/>
            <a:ext cx="2060280" cy="15037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Nav ieteicams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2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Visādu veidu desas!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Cepti produkti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Gaļas konservi, pastētes, speķis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Trekna gaļa – cūka, jērs, pīle, zoss, fazāns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Pilnpiens, sviests, salds krējums, trekns siers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Cietais margarīns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Dzīvnieku subprodukti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Majonēze (veikalā pirkta)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Piesātinātās eļļas –palmu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Buljona kubiņi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-Šokolāde (piena, baltā)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-Konditorejas izstrādājumi (cepumi, smalkmaizītes, kūkas)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-Saldinātās sulas, saldie gāzētie dzērieni</a:t>
            </a:r>
          </a:p>
          <a:p>
            <a:pPr marL="109080"/>
            <a:endParaRPr lang="lv-LV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Open Sans"/>
            </a:endParaRPr>
          </a:p>
          <a:p>
            <a:pPr marL="109080"/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SIRDS UN VIRTUVE Andreja Ērgļa un Ivetas </a:t>
            </a:r>
            <a:r>
              <a:rPr lang="lv-LV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Mintāles</a:t>
            </a:r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 redakcijā, kardiologija.lv </a:t>
            </a:r>
            <a:endParaRPr lang="lv-LV" sz="1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4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Atkarībā no gatavošanas veida tasē (150 ml) kafijas vai melnas tējas ir 50 – 135 mg kofeīna. Kofeīns asinsspiedienu paaugstina nedaudz (aptuveni 10 mm Hg) un reizē īslaicīgi (1 – 3 stundas).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hipertensijas slimnieks vēlas dzert kafiju vai tēju, tad viņš to var darīt, nebaidoties no slimības gaitas pasliktināšanās. Izņēmumi ir slimnieki, kuriem ir ļoti augsts asinsspiediens.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5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Kafija</a:t>
            </a:r>
            <a:r>
              <a:rPr lang="lv-LV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6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57" name="Attēls 556"/>
          <p:cNvPicPr/>
          <p:nvPr/>
        </p:nvPicPr>
        <p:blipFill>
          <a:blip r:embed="rId3"/>
          <a:stretch/>
        </p:blipFill>
        <p:spPr>
          <a:xfrm>
            <a:off x="7560000" y="229680"/>
            <a:ext cx="2190240" cy="142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un asinsvadu slimību izpausmes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7" name="CustomShape 2"/>
          <p:cNvSpPr/>
          <p:nvPr/>
        </p:nvSpPr>
        <p:spPr>
          <a:xfrm>
            <a:off x="504000" y="1769040"/>
            <a:ext cx="9069480" cy="467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 algn="just">
              <a:lnSpc>
                <a:spcPct val="100000"/>
              </a:lnSpc>
              <a:buBlip>
                <a:blip r:embed="rId3"/>
              </a:buBlip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KORONĀRĀ SIRDS SLIMĪBA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algn="just">
              <a:lnSpc>
                <a:spcPct val="100000"/>
              </a:lnSpc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artērijas nodrošina asins piegādi sirdij. Sieniņu sabiezējums vai asins tromba veidošanās artērijās neļauj asinīm nokļūt sirdī. Izpausmes-  stenokardija (sāpes sirds apvidū), infarkts, pēkšņa nāve.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algn="just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 algn="just">
              <a:lnSpc>
                <a:spcPct val="100000"/>
              </a:lnSpc>
              <a:buBlip>
                <a:blip r:embed="rId3"/>
              </a:buBlip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GALVAS SMADZEŅU ASINSRITES TRAUCĒJUMI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algn="just">
              <a:lnSpc>
                <a:spcPct val="100000"/>
              </a:lnSpc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 izsaukt kāda smadzeņu rajona nāvi – insultu. Tas ir pēkšņs pilnīgs vai daļējs smadzeņu darbības funkciju zudums. Viens no galvenajiem insulta iemesliem ir paaugstināts asinsspiediens (hipertensija).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algn="just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80360" indent="-178200" algn="just">
              <a:lnSpc>
                <a:spcPct val="100000"/>
              </a:lnSpc>
              <a:buBlip>
                <a:blip r:embed="rId3"/>
              </a:buBlip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KĀJU ASINSVADU ATEROSKLEROZE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440" algn="just">
              <a:lnSpc>
                <a:spcPct val="100000"/>
              </a:lnSpc>
            </a:pPr>
            <a:r>
              <a:rPr lang="lv-LV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Apasiņošanas traucējumi var kļūt par iemeslu gangrēnai (audu nāve asinsapgādes traucējumu dēļ), mijklibošanai (sāpes ikros staigājot vai miera stāvoklī).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2" name="Attēls 561"/>
          <p:cNvPicPr/>
          <p:nvPr/>
        </p:nvPicPr>
        <p:blipFill>
          <a:blip r:embed="rId3"/>
          <a:stretch/>
        </p:blipFill>
        <p:spPr>
          <a:xfrm>
            <a:off x="8128080" y="360000"/>
            <a:ext cx="1879560" cy="1223640"/>
          </a:xfrm>
          <a:prstGeom prst="rect">
            <a:avLst/>
          </a:prstGeom>
          <a:ln>
            <a:noFill/>
          </a:ln>
        </p:spPr>
      </p:pic>
      <p:sp>
        <p:nvSpPr>
          <p:cNvPr id="558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CustomShape 2"/>
          <p:cNvSpPr/>
          <p:nvPr/>
        </p:nvSpPr>
        <p:spPr>
          <a:xfrm>
            <a:off x="504000" y="1769040"/>
            <a:ext cx="9069480" cy="516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4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Omega-3 ir polinepiesātinātās taukskābes, kas dabā visvairāk sastopamas treknās jūras zivīs.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4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Samazina kardiovaskulāro risku, antiaritmiska un antitrombotiska iedarbība, pazemina triglicerīdu līmeni un uzlabo endotēlija funkciju, viegla asinsspiedienu pazeminoša  iedarbība.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4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Ieteicamā dienas deva ir vismaz 1000 mg dienā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4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Linsēklu eļļa – 1 tējkrote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0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Nepiesātinātās taukskābes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1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4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Veģetāriešiem vidēji populācijā ir zemāks asinsspiediens nekā visēdājiem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Pētījumi liecina, ka asinsspiediena samazināšanās veģetāriešiem ir saistīta ar nelielo nātrija daudzumu uzturā,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 lvl="0"/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 arī veģetārā uzturā ir vairāk </a:t>
            </a:r>
            <a:r>
              <a:rPr lang="lv-LV" sz="32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balastvielu</a:t>
            </a: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vairāk kālija, kalcija un magnija, veģetārieši visumā ir tievāki nekā visēdāji. </a:t>
            </a:r>
          </a:p>
          <a:p>
            <a:pPr marL="1080" lvl="0"/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 lvl="0"/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 lvl="0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Sirds un virtuve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I.Mintāles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un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A.Ērgļa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redakcijā 2010.g</a:t>
            </a:r>
          </a:p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3"/>
              </a:buBlip>
            </a:pPr>
            <a:endParaRPr lang="lv-LV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5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Veģetārisms un hipertensija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6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8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9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Ķermeņa masas samazināšana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0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Ķermeņa masas samazināšanas pamatā ir diēta ar ierobežotu kaloriju daudzumu un paaugstinātu kaloriju izmantošanu (palielināta fiziskā slodze), ko iespējams ievērot ilgstoši.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Tiek rekomendēta pakāpeniska svara samazināšana – 450-500g nedēļā.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ĶMI =   masa (kg) / cilvēka garums 2 (m</a:t>
            </a:r>
            <a:r>
              <a:rPr lang="lv-LV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)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Normālas ķermeņa masas indekss ir no 20-25 kg/m</a:t>
            </a:r>
            <a:r>
              <a:rPr lang="lv-LV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25-30 kg/m</a:t>
            </a:r>
            <a:r>
              <a:rPr lang="lv-LV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- palielināta ķermeņa masa,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&gt;30 kg/m</a:t>
            </a:r>
            <a:r>
              <a:rPr lang="lv-LV" sz="2800" b="0" strike="noStrike" spc="-1" baseline="3000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</a:t>
            </a: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– aptaukošanās</a:t>
            </a:r>
            <a:r>
              <a:rPr lang="lv-LV" sz="280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Smēķēšana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2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Nikotīns liek sirdij sarauties ātrāk, veicina asinsvadu sašaurināšanos, asins sabiezēšanu, kas izraisa asinsrites traucējumus.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60" algn="just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Ilgstoši smēķējot: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paaugstināts hipertensijas un infarkta risks;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kāju gangrēna;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plaušu emfizēma (pārmērīga gaisa uzkrāšanās plaušās);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hronisks bronhīts;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HOPS (hroniska ostruktīva plaušu slimība);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4920" algn="just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astmas un astmas simptomu pastiprināšanās.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Pasīvā smēķēšana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4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pats smēķētājs ieelpo 15% dūmu, pārējie 85% telpās saglabājas stundām ilgi un ir tikpat kaitīgi kā tie, kurus redzam.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Pat vislabākā ventilācija vai tvaika nosūcēji nevar droši un pilnīgi attīrīt gaisu telpā, kurā tiek smēķēts.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cigarešu sastāvā ir ļoti sīkas putekļu daļiņas, kas atrodas ne tikai gaisā, bet arī lielā daudzumā mājas putekļos, uz virsmām un mēbelēs.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Pētījumi rāda, ka viena gada laikā mājās smēķējošu vecāku bērni uzņem tik lielu nikotīna devu, kas būtu pielīdzināma 60-150 izsmēķētām cigaretēm.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Pēc smēķēšanas vēl 3-8 minūtes smēķētājs izelpo kaitīgās vielas, kas var kaitēt nesmēķētājam, kuri atrodas ar smēķētāju vienās telpās.</a:t>
            </a:r>
          </a:p>
          <a:p>
            <a:pPr marL="216000" indent="-214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0">
              <a:lnSpc>
                <a:spcPct val="100000"/>
              </a:lnSpc>
            </a:pPr>
            <a:r>
              <a:rPr lang="lv-LV" spc="-1" dirty="0">
                <a:uFill>
                  <a:solidFill>
                    <a:srgbClr val="FFFFFF"/>
                  </a:solidFill>
                </a:uFill>
                <a:hlinkClick r:id="rId3"/>
              </a:rPr>
              <a:t>http://pasivasmekesana.lv/miti/</a:t>
            </a:r>
            <a:r>
              <a:rPr lang="lv-LV" spc="-1" dirty="0">
                <a:uFill>
                  <a:solidFill>
                    <a:srgbClr val="FFFFFF"/>
                  </a:solidFill>
                </a:uFill>
              </a:rPr>
              <a:t>  </a:t>
            </a:r>
            <a:r>
              <a:rPr lang="lv-LV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(SPKC un VM)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6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7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Alkohols un sirds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Regulāra vidēju un lielu daudzumu alkohola lietošana veicina hipertensiju.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alkoholisko dzērienu lietošanu samazina, asinsspiediens normalizējas neatkarīgi no nātrija un kālija daudzuma diētā.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vīrieši, kam ir hipertensija, drīkst lietot ne vairāk par 30 g etilspirta dienā (viena alkohola vienība ir 150ml vīna, 250ml alus vai 50ml spirtoto dzērienu), bet sievietes  — ne vairāk par 20g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0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1" name="CustomShape 3"/>
          <p:cNvSpPr/>
          <p:nvPr/>
        </p:nvSpPr>
        <p:spPr>
          <a:xfrm>
            <a:off x="564840" y="2173680"/>
            <a:ext cx="7785360" cy="2648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2" name="CustomShape 4"/>
          <p:cNvSpPr/>
          <p:nvPr/>
        </p:nvSpPr>
        <p:spPr>
          <a:xfrm>
            <a:off x="720000" y="50400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Stress un sirds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5"/>
          <p:cNvSpPr/>
          <p:nvPr/>
        </p:nvSpPr>
        <p:spPr>
          <a:xfrm>
            <a:off x="720000" y="224028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Psihosociālie faktori var palielināt kardiovaskulāro saslimšanu risku.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Nozīmīgākā ietekme ir sliktiem sociāli ekonomiskajiem apstākļiem, sociālajai izolācijai, vientulībai, stresam, negatīvām emocijām, dusmām, trauksmei, depresijai.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Psihoemocionālie faktori ietekmē citus RF, piemēram, ēdiena izvēli, smēķēšanu, fizisko aktivitāti.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 nelabvēlīgi ietekmēt asinsspiedienu, sirdsdarbības frekvenci, padarot sirds ritmu straujāku, veicināt trombocītu agregāciju, iekaisuma reakciju, vielmaiņas disfunkciju.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Fiziskas aktivitātes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Regulāri fiziski vingrinājumi palīdz pazemināt asinsspiedienu.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Regulāri= trīs līdz piecas reizes nedēļā pa 30 līdz 45 minūtēm.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Piemērotu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kardioloģisko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slodzi nodrošina staigāšana un ātra soļošana, nūjošana, braukšana ar velosipēdu, dejošana un peldēšana.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Pirms slodzes nevajadzētu ieturēt maltīti, pilnīgi pietiek ar banānu vai auzu pārslām ar pienu, taču vajag padzerties negāzētu ūdeni.</a:t>
            </a:r>
          </a:p>
          <a:p>
            <a:pPr marL="109080"/>
            <a:endParaRPr lang="lv-LV" sz="1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</a:endParaRPr>
          </a:p>
          <a:p>
            <a:pPr marL="109080"/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Silvija </a:t>
            </a:r>
            <a:r>
              <a:rPr lang="lv-LV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Hansone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«</a:t>
            </a:r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Piemērotākie sportošanas veidi un slodze, ja “jānodzen riepa”», kardiologija.lv, </a:t>
            </a: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Fiziskās aktivitātes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1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Maksimālais pulss slodzes laikā: 220 mīnus vecums gados, bet slodzes laikā ieteicamais pulsa ātrums ir  50 līdz 75% no šī skaitļa.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Piemēram, 68 gadus vecam cilvēkam maksimālo pulsu aprēķina: 220 – 68 = 152, bet ieteicamo 50 vai 75% no 152, kas ir 76 vai 114 sitieni minūtē.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Svarīgi, cik ātri pulss normalizējas pēc slodzes. Minūtes laikā tam vajadzētu samazināties par 20%, bet sešu minūšu laikā būt tādam, kā pirms slodzes.</a:t>
            </a: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Silvija </a:t>
            </a:r>
            <a:r>
              <a:rPr lang="lv-LV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Hansone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«</a:t>
            </a:r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Piemērotākie sportošanas veidi un slodze, ja “jānodzen riepa”», kardiologija.lv, </a:t>
            </a: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Fiziskas aktivitātes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5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Visiem pieejamais sportošanas veids ir pastaiga vai soļošana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Sāk ar 20 minūšu garu pastaigu, šajā laikā noejot 1,6 kilometrus (ātrums 4,8 km/h). Slodzi  palielina pakāpeniski – par 1 minūti katru nedēļu, pārejot uz strauju soļošanu ar ātrumu no 5 līdz 7, vai pēc dažiem mēnešiem uz ļoti strauju soļošanu – līdz 8,8 km/h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Soļojot jātur taisna mugura, rokas, saliektas elkonī, enerģiski kustas paralēli ķermenim, soļiem jābūt īsiem, tie jāsper no papēža. Izelpa pēc katriem diviem trim soļiem. </a:t>
            </a:r>
          </a:p>
          <a:p>
            <a:pPr marL="109080" lvl="0"/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Silvija </a:t>
            </a:r>
            <a:r>
              <a:rPr lang="lv-LV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Hansone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«</a:t>
            </a:r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Piemērotākie sportošanas veidi un slodze, ja “jānodzen riepa”», kardiologija.lv, </a:t>
            </a: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CustomShape 1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un asinsvadu slimību izpausmes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9" name="CustomShape 2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1. Koronārā sirds slimība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Koronārās artērijas piegādā asinis sirds muskulis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Artēriju sieniņu sabiezējums vai trombs neļauj asinīm nokļūt sirds muskulī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Izpausmes-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stenokardija (sāpes sirds apvidū),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infarkts,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pēkšņa nāve.</a:t>
            </a: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360" lvl="2">
              <a:lnSpc>
                <a:spcPct val="100000"/>
              </a:lnSpc>
            </a:pP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Kardioloģija prof. Andreja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Kalveļa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redakcijā 2014.g. , 55.lpp.</a:t>
            </a:r>
            <a:endParaRPr lang="lv-LV" sz="1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48000" lvl="2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360" lvl="2">
              <a:lnSpc>
                <a:spcPct val="100000"/>
              </a:lnSpc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0" name="Attēls 459"/>
          <p:cNvPicPr/>
          <p:nvPr/>
        </p:nvPicPr>
        <p:blipFill>
          <a:blip r:embed="rId4"/>
          <a:stretch/>
        </p:blipFill>
        <p:spPr>
          <a:xfrm>
            <a:off x="6768000" y="4464720"/>
            <a:ext cx="3167640" cy="2910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CustomShape 1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Fiziskās aktivitātes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7" name="CustomShape 2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32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Tiem, kuri ārstē arteriālo hipertensiju, pirms fizisko aktivitāšu uzsākšanas jāveic </a:t>
            </a:r>
            <a:r>
              <a:rPr lang="lv-LV" sz="3200" b="0" strike="noStrike" spc="-1" dirty="0" err="1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veloergometrija</a:t>
            </a:r>
            <a:r>
              <a:rPr lang="lv-LV" sz="32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, kuras laikā var izvērtēt arī asinsspiediena izmaiņas. </a:t>
            </a:r>
            <a:endParaRPr lang="lv-LV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r>
              <a:rPr lang="lv-LV" sz="3200" b="0" strike="noStrike" spc="-1" dirty="0"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tas ievērojami paaugstinās, asinsspiediens ar medikamentiem nav pietiekami labi koriģēts un sportošana var beigties ar insultu</a:t>
            </a:r>
          </a:p>
          <a:p>
            <a:pPr marL="109080" lvl="0"/>
            <a:endParaRPr lang="lv-LV" sz="3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endParaRPr lang="lv-LV" sz="3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endParaRPr lang="lv-LV" sz="3200" spc="-1" dirty="0">
              <a:solidFill>
                <a:srgbClr val="333333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 lvl="0"/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Silvija </a:t>
            </a:r>
            <a:r>
              <a:rPr lang="lv-LV" sz="1200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Hansone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«</a:t>
            </a:r>
            <a:r>
              <a:rPr lang="lv-LV" sz="1200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</a:rPr>
              <a:t>Piemērotākie sportošanas veidi un slodze, ja “jānodzen riepa”», kardiologija.lv, </a:t>
            </a: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3200" b="0" strike="noStrike" spc="-1" dirty="0"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3200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32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3200" spc="-1" dirty="0"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CustomShape 1"/>
          <p:cNvSpPr/>
          <p:nvPr/>
        </p:nvSpPr>
        <p:spPr>
          <a:xfrm>
            <a:off x="908280" y="281196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Asinsspiediena kontrole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ritma un frekvences kontrole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Lipīdu līmeņa kontrole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Glikozes līmeņa asinīs kontrole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16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Ķermeņa masas izvērtēšana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9" name="CustomShape 2"/>
          <p:cNvSpPr/>
          <p:nvPr/>
        </p:nvSpPr>
        <p:spPr>
          <a:xfrm>
            <a:off x="908280" y="73620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9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Profilaktiska apskate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Insults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1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2" name="Attēls 3"/>
          <p:cNvPicPr/>
          <p:nvPr/>
        </p:nvPicPr>
        <p:blipFill>
          <a:blip r:embed="rId3"/>
          <a:stretch/>
        </p:blipFill>
        <p:spPr>
          <a:xfrm>
            <a:off x="2185200" y="1513080"/>
            <a:ext cx="5912640" cy="5864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Infarkts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4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05" name="Attēls 3"/>
          <p:cNvPicPr/>
          <p:nvPr/>
        </p:nvPicPr>
        <p:blipFill>
          <a:blip r:embed="rId3"/>
          <a:stretch/>
        </p:blipFill>
        <p:spPr>
          <a:xfrm>
            <a:off x="2592000" y="265680"/>
            <a:ext cx="4957560" cy="729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7" name="CustomShape 2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8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Kāju artēriju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Vīriešiem trīsreiz biežāk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Latvijā ik gadu ne mazāk kā sešsimt vīriešiem, visbiežāk smēķētājiem, šīs kaites izraisītas gangrēnas dēļ tiek amputēta kāja.</a:t>
            </a: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endParaRPr lang="lv-LV" sz="24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r>
              <a:rPr lang="lv-LV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</a:rPr>
              <a:t>Prof. Dainis Krieviņš «Neļaut artērijām aizsērēt. Kas izraisa aterosklerozi un kā to novērst?», kardiologija.lv, 2017.g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1" name="CustomShape 2"/>
          <p:cNvSpPr/>
          <p:nvPr/>
        </p:nvSpPr>
        <p:spPr>
          <a:xfrm>
            <a:off x="792000" y="5903640"/>
            <a:ext cx="856692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2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Kāju artēriju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Sāpes ikru muskulatūrā staigājot, jo muskuļiem trūkst skābekļa. Cilvēks spēj mērot arvien īsāku attālumu un beigās bez minūtes atpūtas var pārvietoties vien pāris metru. Dažkārt smeldze nomoka arī naktīs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Vājums, muskuļu atrofiju, apmatojuma mazināšanās, plānāka āda, salst pēdas.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8360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920">
              <a:lnSpc>
                <a:spcPct val="100000"/>
              </a:lnSpc>
              <a:buBlip>
                <a:blip r:embed="rId2"/>
              </a:buBlip>
            </a:pPr>
            <a:r>
              <a:rPr lang="lv-LV" sz="2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Traucētās asinsrites dēļ berzes vietās uz pirkstiem un starp tiem var rasties čūlas.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5" name="CustomShape 2"/>
          <p:cNvSpPr/>
          <p:nvPr/>
        </p:nvSpPr>
        <p:spPr>
          <a:xfrm>
            <a:off x="504000" y="1768680"/>
            <a:ext cx="90702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390" b="0" strike="noStrike" spc="-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</a:t>
            </a: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Daudz staigāt – ik dienu mērot apmēram trīs kilometrus. Trīsreiz nedēļā pusstundu darīt to, līdz sāk sāpēt kājas. Tas veicina jaunu sīko asinsvadu veidošanos, kas nodrošinās pietiekamu asiņu plūsmu.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Nesmēķēt! Katra cigarete aptuveni 12 stundas sašaurina perifēros asinsvadus.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Sašaurinātu asinsvadu gadījumā ir ļoti svarīgi dienas laikā izdzert vismaz pusotru, divus litrus ūdens.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Ja izveidojušās čūlas, valkāt ērtus apavus, kuri neberž kājas, jo caur bojāto ādu audos var iekļūt infekcija un attīstīties gangrēna.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2"/>
              </a:buBlip>
            </a:pPr>
            <a:r>
              <a:rPr lang="lv-LV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Ja izveidojušās čūlas un sāpes moka arī naktīs, būs vajadzīga operācija, lai atjaunotu asinsriti un nezaudētu kāju. 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6" name="CustomShape 3"/>
          <p:cNvSpPr/>
          <p:nvPr/>
        </p:nvSpPr>
        <p:spPr>
          <a:xfrm>
            <a:off x="504000" y="301320"/>
            <a:ext cx="9070920" cy="1260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Kāju artēriju slimības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7" name="CustomShape 4"/>
          <p:cNvSpPr/>
          <p:nvPr/>
        </p:nvSpPr>
        <p:spPr>
          <a:xfrm>
            <a:off x="504000" y="1768680"/>
            <a:ext cx="9070920" cy="4383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CustomShape 1"/>
          <p:cNvSpPr/>
          <p:nvPr/>
        </p:nvSpPr>
        <p:spPr>
          <a:xfrm>
            <a:off x="504000" y="1176480"/>
            <a:ext cx="9071640" cy="498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marL="343080" indent="-342000" algn="ctr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000"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 Narrow"/>
                <a:ea typeface="Arial Narrow"/>
              </a:rPr>
              <a:t>Paldies pa uzmanību!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19" name="ESF_14_20.png"/>
          <p:cNvPicPr/>
          <p:nvPr/>
        </p:nvPicPr>
        <p:blipFill>
          <a:blip r:embed="rId2"/>
          <a:srcRect t="30178" b="32541"/>
          <a:stretch/>
        </p:blipFill>
        <p:spPr>
          <a:xfrm>
            <a:off x="3448800" y="6582240"/>
            <a:ext cx="3181320" cy="837720"/>
          </a:xfrm>
          <a:prstGeom prst="rect">
            <a:avLst/>
          </a:prstGeom>
          <a:ln w="126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CustomShape 1"/>
          <p:cNvSpPr/>
          <p:nvPr/>
        </p:nvSpPr>
        <p:spPr>
          <a:xfrm>
            <a:off x="792000" y="4103640"/>
            <a:ext cx="8566920" cy="1438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1" name="CustomShape 2"/>
          <p:cNvSpPr/>
          <p:nvPr/>
        </p:nvSpPr>
        <p:spPr>
          <a:xfrm>
            <a:off x="540360" y="1912500"/>
            <a:ext cx="9070200" cy="4382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Andreja Ērgļa un Ivetas </a:t>
            </a:r>
            <a:r>
              <a:rPr lang="lv-LV" sz="2390" b="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Mintāles</a:t>
            </a: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</a:t>
            </a:r>
            <a:r>
              <a:rPr lang="lv-LV" sz="2390" b="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redakcijāSIRDS</a:t>
            </a: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UN VIRTUVE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Piemērotākie sportošanas veidi un slodze, ja “jānodzen riepa”. Silvija </a:t>
            </a:r>
            <a:r>
              <a:rPr lang="lv-LV" sz="2390" b="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Hansone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Kardioloģija </a:t>
            </a:r>
            <a:r>
              <a:rPr lang="lv-LV" sz="2390" b="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andreja</a:t>
            </a: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</a:t>
            </a:r>
            <a:r>
              <a:rPr lang="lv-LV" sz="2390" b="0" strike="noStrike" spc="-1" dirty="0" err="1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kalveļa</a:t>
            </a: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 redakcijā 2014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Clr>
                <a:srgbClr val="333333"/>
              </a:buClr>
              <a:buSzPct val="45000"/>
              <a:buFont typeface="Wingdings" charset="2"/>
              <a:buChar char=""/>
            </a:pPr>
            <a:r>
              <a:rPr lang="lv-LV" sz="2390" b="0" strike="noStrike" spc="-1" dirty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Open Sans"/>
                <a:ea typeface="DejaVu Sans"/>
              </a:rPr>
              <a:t>VESELAM.LA.LV, 6. FEBRUĀRIS, 2017 Neļaut artērijām aizsērēt. Kas izraisa aterosklerozi un kā to novērst. Dainis Krieviņš 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CustomShape 1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2. Smadzeņu asinsrites traucējumi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Var izsaukt kāda smadzeņu rajona nāvi- insultu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Pēkšņs pilnīgs vai daļējs smadzeņu funkciju zudums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Galvenais iemesls- paaugstināts asinsspiediens</a:t>
            </a: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360" lvl="2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Kardioloģija prof. Andreja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Kalveļa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redakcijā 2014.g. , 55.lpp.</a:t>
            </a:r>
          </a:p>
          <a:p>
            <a:pPr marL="720">
              <a:lnSpc>
                <a:spcPct val="9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9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2" name="CustomShape 2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un asinsvadu slimību izpausmes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3" name="Attēls 462"/>
          <p:cNvPicPr/>
          <p:nvPr/>
        </p:nvPicPr>
        <p:blipFill>
          <a:blip r:embed="rId3"/>
          <a:stretch/>
        </p:blipFill>
        <p:spPr>
          <a:xfrm>
            <a:off x="6946560" y="4104000"/>
            <a:ext cx="2917080" cy="327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CustomShape 1"/>
          <p:cNvSpPr/>
          <p:nvPr/>
        </p:nvSpPr>
        <p:spPr>
          <a:xfrm>
            <a:off x="504000" y="1768680"/>
            <a:ext cx="9071280" cy="4383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228600" indent="-227880">
              <a:lnSpc>
                <a:spcPct val="90000"/>
              </a:lnSpc>
              <a:buClr>
                <a:srgbClr val="000000"/>
              </a:buClr>
              <a:buFont typeface="Arial"/>
              <a:buChar char="•"/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3. Kāju asinsvadu ateroskleroze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28600" indent="-227880">
              <a:lnSpc>
                <a:spcPct val="90000"/>
              </a:lnSpc>
              <a:buBlip>
                <a:blip r:embed="rId2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Apasiņošanas traucējumi var kļūt par iemeslu: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gangrēnai (audu nāve </a:t>
            </a: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asinsapgādes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traucējumu dēļ)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r>
              <a:rPr lang="lv-LV" sz="28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mijklibošanai</a:t>
            </a:r>
            <a:r>
              <a:rPr lang="lv-LV" sz="2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(sāpes ikros staigājot vai miera stāvoklī).</a:t>
            </a: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360" lvl="2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Kardioloģija prof. Andreja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Kalveļa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redakcijā 2014.g. , 55.lpp.</a:t>
            </a:r>
          </a:p>
          <a:p>
            <a:pPr marL="216360" lvl="1">
              <a:lnSpc>
                <a:spcPct val="100000"/>
              </a:lnSpc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  <a:ea typeface="DejaVu Sans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lvl="1" indent="-215640">
              <a:lnSpc>
                <a:spcPct val="100000"/>
              </a:lnSpc>
              <a:buBlip>
                <a:blip r:embed="rId3"/>
              </a:buBlip>
            </a:pPr>
            <a:endParaRPr lang="lv-LV" sz="28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360" lvl="1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2"/>
          <p:cNvSpPr/>
          <p:nvPr/>
        </p:nvSpPr>
        <p:spPr>
          <a:xfrm>
            <a:off x="504000" y="301320"/>
            <a:ext cx="9071280" cy="1261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Sirds un asinsvadu slimību izpausmes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Attēls 465"/>
          <p:cNvPicPr/>
          <p:nvPr/>
        </p:nvPicPr>
        <p:blipFill>
          <a:blip r:embed="rId4"/>
          <a:stretch/>
        </p:blipFill>
        <p:spPr>
          <a:xfrm>
            <a:off x="6257520" y="5184000"/>
            <a:ext cx="3606120" cy="207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algn="ctr">
              <a:lnSpc>
                <a:spcPct val="100000"/>
              </a:lnSpc>
            </a:pPr>
            <a:r>
              <a:rPr lang="lv-LV" sz="4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Ateroskleroze</a:t>
            </a:r>
            <a:endParaRPr lang="lv-LV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8" name="CustomShape 2"/>
          <p:cNvSpPr/>
          <p:nvPr/>
        </p:nvSpPr>
        <p:spPr>
          <a:xfrm>
            <a:off x="504000" y="1769040"/>
            <a:ext cx="9069480" cy="473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Hroniska asinsvadu slimība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Izraisa taukiem līdzīgu vielu, galvenokārt holesterīna, uzkrāšanās asinsvadu sieniņās, kas ar laiku noved pie asinsvadu sašaurināšanās vai pat pilnīgas slēgšanās.</a:t>
            </a: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908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r>
              <a:rPr lang="lv-LV" sz="3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Tā var sākties jau 30–40 gadu vecumā bez manāmām pazīmēm, bet parasti rada traucējumus 50–60 gadu vecumā.</a:t>
            </a:r>
          </a:p>
          <a:p>
            <a:pPr marL="432000" indent="-322200">
              <a:lnSpc>
                <a:spcPct val="100000"/>
              </a:lnSpc>
              <a:buBlip>
                <a:blip r:embed="rId3"/>
              </a:buBlip>
            </a:pPr>
            <a:endParaRPr lang="lv-LV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360" lvl="2"/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Kardioloģija prof. Andreja </a:t>
            </a:r>
            <a:r>
              <a:rPr lang="lv-LV" sz="1200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Kalveļa</a:t>
            </a:r>
            <a:r>
              <a:rPr lang="lv-LV" sz="1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</a:rPr>
              <a:t> redakcijā 2014.g. , 51.lpp.</a:t>
            </a:r>
          </a:p>
          <a:p>
            <a:pPr marL="109800">
              <a:lnSpc>
                <a:spcPct val="100000"/>
              </a:lnSpc>
            </a:pPr>
            <a:endParaRPr lang="lv-LV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CustomShape 1"/>
          <p:cNvSpPr/>
          <p:nvPr/>
        </p:nvSpPr>
        <p:spPr>
          <a:xfrm>
            <a:off x="504000" y="301320"/>
            <a:ext cx="9069480" cy="126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0" name="CustomShape 2"/>
          <p:cNvSpPr/>
          <p:nvPr/>
        </p:nvSpPr>
        <p:spPr>
          <a:xfrm>
            <a:off x="504000" y="1769040"/>
            <a:ext cx="9069480" cy="4382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71" name="Attēls 3"/>
          <p:cNvPicPr/>
          <p:nvPr/>
        </p:nvPicPr>
        <p:blipFill>
          <a:blip r:embed="rId3"/>
          <a:stretch/>
        </p:blipFill>
        <p:spPr>
          <a:xfrm>
            <a:off x="1662120" y="287280"/>
            <a:ext cx="6975720" cy="69105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8728</TotalTime>
  <Words>3128</Words>
  <Application>Microsoft Office PowerPoint</Application>
  <PresentationFormat>Pielāgots</PresentationFormat>
  <Paragraphs>473</Paragraphs>
  <Slides>58</Slides>
  <Notes>18</Notes>
  <HiddenSlides>4</HiddenSlides>
  <MMClips>0</MMClips>
  <ScaleCrop>false</ScaleCrop>
  <HeadingPairs>
    <vt:vector size="6" baseType="variant">
      <vt:variant>
        <vt:lpstr>Lietotie fonti</vt:lpstr>
      </vt:variant>
      <vt:variant>
        <vt:i4>9</vt:i4>
      </vt:variant>
      <vt:variant>
        <vt:lpstr>Dizains</vt:lpstr>
      </vt:variant>
      <vt:variant>
        <vt:i4>12</vt:i4>
      </vt:variant>
      <vt:variant>
        <vt:lpstr>Slaidu virsraksti</vt:lpstr>
      </vt:variant>
      <vt:variant>
        <vt:i4>58</vt:i4>
      </vt:variant>
    </vt:vector>
  </HeadingPairs>
  <TitlesOfParts>
    <vt:vector size="79" baseType="lpstr">
      <vt:lpstr>Arial</vt:lpstr>
      <vt:lpstr>Arial Narrow</vt:lpstr>
      <vt:lpstr>Arial Unicode MS</vt:lpstr>
      <vt:lpstr>Cambria</vt:lpstr>
      <vt:lpstr>DejaVu Sans</vt:lpstr>
      <vt:lpstr>Open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Kardioloģija Andreja Kalveļa redakcijā 2014.g., 52.lpp.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lauris-pc</dc:creator>
  <dc:description/>
  <cp:lastModifiedBy>Elīna Strode</cp:lastModifiedBy>
  <cp:revision>72</cp:revision>
  <dcterms:created xsi:type="dcterms:W3CDTF">2009-04-16T11:32:32Z</dcterms:created>
  <dcterms:modified xsi:type="dcterms:W3CDTF">2017-06-12T07:06:11Z</dcterms:modified>
  <dc:language>lv-LV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3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18</vt:i4>
  </property>
  <property fmtid="{D5CDD505-2E9C-101B-9397-08002B2CF9AE}" pid="8" name="PresentationFormat">
    <vt:lpwstr>Pielāgots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58</vt:i4>
  </property>
</Properties>
</file>