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8" r:id="rId2"/>
    <p:sldId id="272" r:id="rId3"/>
    <p:sldId id="258" r:id="rId4"/>
    <p:sldId id="260" r:id="rId5"/>
    <p:sldId id="261" r:id="rId6"/>
    <p:sldId id="269" r:id="rId7"/>
    <p:sldId id="299" r:id="rId8"/>
    <p:sldId id="302" r:id="rId9"/>
    <p:sldId id="263" r:id="rId10"/>
    <p:sldId id="262" r:id="rId11"/>
    <p:sldId id="271" r:id="rId12"/>
    <p:sldId id="300" r:id="rId13"/>
    <p:sldId id="270" r:id="rId14"/>
    <p:sldId id="264" r:id="rId15"/>
    <p:sldId id="29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03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4" r:id="rId34"/>
    <p:sldId id="289" r:id="rId35"/>
    <p:sldId id="290" r:id="rId36"/>
    <p:sldId id="291" r:id="rId37"/>
    <p:sldId id="292" r:id="rId38"/>
    <p:sldId id="297" r:id="rId39"/>
    <p:sldId id="305" r:id="rId40"/>
    <p:sldId id="266" r:id="rId41"/>
    <p:sldId id="295" r:id="rId42"/>
    <p:sldId id="306" r:id="rId43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D6440A6E-B9E7-4A2B-AC8C-5BBBFB49568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EEF1FC4-9E15-4A37-91D8-663A6E84D8F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2888E47-0A7A-4902-9AFD-A1EA8FBBDC0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B8019A8-17B5-4D67-9E01-E96750CF2DE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904925-FD16-4F87-8CAD-3F38355C2226}" type="slidenum">
              <a:t>‹#›</a:t>
            </a:fld>
            <a:endParaRPr lang="lv-LV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810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99F3A4CC-CAC7-40DD-B97D-9BAE1310B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48D2F961-E4D5-4879-91AD-832A573FDA2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zxx-ZZ"/>
          </a:p>
        </p:txBody>
      </p:sp>
      <p:sp>
        <p:nvSpPr>
          <p:cNvPr id="4" name="Galvenes vietturis 3">
            <a:extLst>
              <a:ext uri="{FF2B5EF4-FFF2-40B4-BE49-F238E27FC236}">
                <a16:creationId xmlns:a16="http://schemas.microsoft.com/office/drawing/2014/main" id="{32F9BEA2-72D7-4C51-90D7-F18D0F51C4C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83FF448-8A62-4992-8203-36472ACFBF3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9A987B4-145A-45E8-BF16-098C3C61071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39D632E-37B5-4D3B-A3A5-04B1B821B8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BD456124-A26F-4E9A-B217-0374A01987A4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73815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xx-Z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B7C654C3-101D-4AED-8F69-3E2C1F138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4772" y="1336679"/>
            <a:ext cx="4810128" cy="3608386"/>
          </a:xfrm>
          <a:ln w="12701">
            <a:solidFill>
              <a:srgbClr val="000000"/>
            </a:solidFill>
            <a:prstDash val="solid"/>
          </a:ln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797E2DE-8A91-44FE-85CA-95D6A22D8E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FDF59EA-FDAA-436F-B810-24523A3C67D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4C1C3F-36A7-4272-8E1B-8B048D0A0081}" type="slidenum">
              <a:t>1</a:t>
            </a:fld>
            <a:endParaRPr lang="lv-LV" sz="1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CEFBF18-665E-4D82-AB57-4CC804B7753E}"/>
              </a:ext>
            </a:extLst>
          </p:cNvPr>
          <p:cNvSpPr/>
          <p:nvPr/>
        </p:nvSpPr>
        <p:spPr>
          <a:xfrm>
            <a:off x="4278962" y="10157402"/>
            <a:ext cx="3278517" cy="532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9593138-0FC1-49B8-991E-D8C2B29D7C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5482" cy="4808884"/>
          </a:xfrm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9557ABF-630E-437F-A489-FA7A8DB415B9}"/>
              </a:ext>
            </a:extLst>
          </p:cNvPr>
          <p:cNvSpPr/>
          <p:nvPr/>
        </p:nvSpPr>
        <p:spPr>
          <a:xfrm>
            <a:off x="4278962" y="10157402"/>
            <a:ext cx="3278517" cy="532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81C61D7-C7A6-4CB2-AE87-0AF5710A5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5482" cy="4808884"/>
          </a:xfrm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40C6880F-C0DC-47AA-88E3-E6D640BC26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DD9F72-DE38-4BB5-910A-DA7373C8ED3D}" type="slidenum">
              <a:t>40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B75F662C-EA57-4669-89F3-E7FDBEB0D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EFB0C126-E2AA-4156-AF4A-EB1C4BF31E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6E74B2B-AF33-474F-A6D9-A44FC111D131}"/>
              </a:ext>
            </a:extLst>
          </p:cNvPr>
          <p:cNvSpPr/>
          <p:nvPr/>
        </p:nvSpPr>
        <p:spPr>
          <a:xfrm>
            <a:off x="4278962" y="10157402"/>
            <a:ext cx="3279239" cy="5328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73E0E34-CC7C-4A29-9DEA-74C4F7216D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6195" cy="4809597"/>
          </a:xfrm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4FB39188-86A5-443E-A4C2-66CAD64F8C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DB3C71-B0B8-467C-A3E6-9F7E1A99DC56}" type="slidenum">
              <a:t>3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B3FF8FEC-1514-40C6-BB59-FAF754A96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E7945675-F15B-4FA2-8E84-92B43F154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055196D5-8FED-486E-8674-C5E2245A0BA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00A959-5A7E-4E4E-A25C-B234D98C2B11}" type="slidenum">
              <a:t>4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0604927D-B8A5-4EF4-B050-3A066A7CD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AFE119D3-5460-40DE-838E-D9B18F669B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356DC8D5-C36C-47BA-8113-7853553CBF0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211C75-067F-4727-B5A3-488455F5984F}" type="slidenum">
              <a:t>5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E49B5FB0-32E5-4386-AFD5-69F6425FA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42B93C4F-FC12-4429-948B-027D1647E5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34FC9A4E-A768-470E-AA62-D5EB139473A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CCA890-1E53-47C6-B9E8-B9683A71646A}" type="slidenum">
              <a:t>9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7879D505-8574-4168-B4DD-070E850D2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65672967-AC84-4A10-8485-862DFC9AB8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52E7BFE4-82CE-489B-8772-EB169FE67E7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AAAAB1-3608-4FD7-9D5E-D45F95FF5DCD}" type="slidenum">
              <a:t>10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7CB764DF-940C-4B4D-B201-0CA16103D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33339C54-0392-407E-BF0F-F76D30E3CB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6">
            <a:extLst>
              <a:ext uri="{FF2B5EF4-FFF2-40B4-BE49-F238E27FC236}">
                <a16:creationId xmlns:a16="http://schemas.microsoft.com/office/drawing/2014/main" id="{1982FD08-F40A-48D2-B007-DD4EC569004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5109F5-A2AE-4A56-9BB5-603888B1B415}" type="slidenum">
              <a:t>14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aida attēla vietturis 1">
            <a:extLst>
              <a:ext uri="{FF2B5EF4-FFF2-40B4-BE49-F238E27FC236}">
                <a16:creationId xmlns:a16="http://schemas.microsoft.com/office/drawing/2014/main" id="{5961ED4E-E901-48E5-BF6F-0C273C2C2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Piezīmju vietturis 2">
            <a:extLst>
              <a:ext uri="{FF2B5EF4-FFF2-40B4-BE49-F238E27FC236}">
                <a16:creationId xmlns:a16="http://schemas.microsoft.com/office/drawing/2014/main" id="{5C997DD0-0C7E-4AC1-8F7B-1E46D79307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2096C2D-B15A-42D7-8C62-C30ADA94622C}"/>
              </a:ext>
            </a:extLst>
          </p:cNvPr>
          <p:cNvSpPr/>
          <p:nvPr/>
        </p:nvSpPr>
        <p:spPr>
          <a:xfrm>
            <a:off x="4278962" y="10157402"/>
            <a:ext cx="3279239" cy="5328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101262F-2FEA-4DD0-9A74-F481179F2E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6195" cy="4809597"/>
          </a:xfrm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2BFAAAB-1815-49B9-9961-A3AC91B73EAF}"/>
              </a:ext>
            </a:extLst>
          </p:cNvPr>
          <p:cNvSpPr/>
          <p:nvPr/>
        </p:nvSpPr>
        <p:spPr>
          <a:xfrm>
            <a:off x="4278962" y="10157402"/>
            <a:ext cx="3278517" cy="532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3DE735D-E1E2-493C-B4BC-2945C298FA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5482" cy="4808884"/>
          </a:xfrm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8804-4A92-40AB-9CCE-324A37AE40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1378" y="2771884"/>
            <a:ext cx="7276539" cy="2494300"/>
          </a:xfrm>
        </p:spPr>
        <p:txBody>
          <a:bodyPr anchor="b"/>
          <a:lstStyle>
            <a:lvl1pPr>
              <a:defRPr sz="5952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4CEAD-6155-4CAD-9052-D97B231217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41378" y="5266175"/>
            <a:ext cx="7276539" cy="1241517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FE475-2A1C-42BC-9237-F7324CE0AE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B833-B3F6-4CF5-AE71-5519B36D00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B4B6C88B-E3CB-48BD-811A-851EC4EFFCC6}"/>
              </a:ext>
            </a:extLst>
          </p:cNvPr>
          <p:cNvSpPr/>
          <p:nvPr/>
        </p:nvSpPr>
        <p:spPr>
          <a:xfrm>
            <a:off x="-34966" y="4763274"/>
            <a:ext cx="1538413" cy="861767"/>
          </a:xfrm>
          <a:custGeom>
            <a:avLst/>
            <a:gdLst>
              <a:gd name="f0" fmla="val w"/>
              <a:gd name="f1" fmla="val h"/>
              <a:gd name="f2" fmla="val 0"/>
              <a:gd name="f3" fmla="val 8042"/>
              <a:gd name="f4" fmla="val 10000"/>
              <a:gd name="f5" fmla="val 5799"/>
              <a:gd name="f6" fmla="val 5880"/>
              <a:gd name="f7" fmla="val 5934"/>
              <a:gd name="f8" fmla="val 9940"/>
              <a:gd name="f9" fmla="val 5961"/>
              <a:gd name="f10" fmla="val 9880"/>
              <a:gd name="f11" fmla="val 9820"/>
              <a:gd name="f12" fmla="val 5988"/>
              <a:gd name="f13" fmla="val 5260"/>
              <a:gd name="f14" fmla="val 8096"/>
              <a:gd name="f15" fmla="val 5140"/>
              <a:gd name="f16" fmla="val 4901"/>
              <a:gd name="f17" fmla="val 4721"/>
              <a:gd name="f18" fmla="val 221"/>
              <a:gd name="f19" fmla="val 160"/>
              <a:gd name="f20" fmla="val 101"/>
              <a:gd name="f21" fmla="val 41"/>
              <a:gd name="f22" fmla="val 18"/>
              <a:gd name="f23" fmla="val 12"/>
              <a:gd name="f24" fmla="val 3330"/>
              <a:gd name="f25" fmla="val 6"/>
              <a:gd name="f26" fmla="val 6661"/>
              <a:gd name="f27" fmla="val 9991"/>
              <a:gd name="f28" fmla="*/ f0 1 8042"/>
              <a:gd name="f29" fmla="*/ f1 1 10000"/>
              <a:gd name="f30" fmla="+- f4 0 f2"/>
              <a:gd name="f31" fmla="+- f3 0 f2"/>
              <a:gd name="f32" fmla="*/ f31 1 8042"/>
              <a:gd name="f33" fmla="*/ f30 1 10000"/>
              <a:gd name="f34" fmla="*/ f2 1 f32"/>
              <a:gd name="f35" fmla="*/ f3 1 f32"/>
              <a:gd name="f36" fmla="*/ f2 1 f33"/>
              <a:gd name="f37" fmla="*/ f4 1 f33"/>
              <a:gd name="f38" fmla="*/ f34 f28 1"/>
              <a:gd name="f39" fmla="*/ f35 f28 1"/>
              <a:gd name="f40" fmla="*/ f37 f29 1"/>
              <a:gd name="f41" fmla="*/ f3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042" h="10000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lnTo>
                  <a:pt x="f3" y="f13"/>
                </a:lnTo>
                <a:cubicBezTo>
                  <a:pt x="f14" y="f15"/>
                  <a:pt x="f14" y="f16"/>
                  <a:pt x="f3" y="f17"/>
                </a:cubicBezTo>
                <a:lnTo>
                  <a:pt x="f12" y="f18"/>
                </a:ln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1"/>
                  <a:pt x="f5" y="f21"/>
                </a:cubicBezTo>
                <a:lnTo>
                  <a:pt x="f22" y="f2"/>
                </a:lnTo>
                <a:cubicBezTo>
                  <a:pt x="f23" y="f24"/>
                  <a:pt x="f25" y="f26"/>
                  <a:pt x="f2" y="f27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E6F223-721B-4641-9563-81B92D4348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66691" y="4992980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A4F26CC1-D435-43A0-BF79-7A9ED276AD58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0599544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88F8-D3E0-4FC1-844F-6A548D187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71974"/>
            <a:ext cx="7267203" cy="3435958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A995-9C5E-4C7B-95A5-E94214C996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50CB-1BDD-4C50-A346-C60EFCB78D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9492-2B5D-4955-A6A7-0420FFFE9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C99E627-46AC-486F-B325-8BEBCFF46210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5C70D3-5DD3-4931-9733-493A6636E4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EDCCDE1C-D97E-498C-A7CA-D7226A313275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925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9228-1B54-46A2-AF7D-D401C304F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A4BABB2-5804-4ADF-9B92-9BA1C075DF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3436" y="3863833"/>
            <a:ext cx="6233016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8A0A9B-465F-44FA-AD52-6380B12BE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D86CA3-31B1-430D-8D21-B466E9DBD4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45ED8E-BD48-4498-9683-26DF0900A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2DF05B7-A6EC-495F-BD71-02DBCE65B602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549349-44AC-42D6-B7B6-99C54B5E19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800AE2D6-E7E2-4A7B-923F-5BC82A262F0F}" type="slidenum">
              <a:t>‹#›</a:t>
            </a:fld>
            <a:endParaRPr lang="zxx-ZZ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84C95D1-98D3-4A1C-BE46-524022A82103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5D713C7-4EC4-4DFC-92A1-D47F76CDC119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4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65F8-4FAB-48AA-8803-FAD982665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687887"/>
            <a:ext cx="7267203" cy="3003639"/>
          </a:xfrm>
        </p:spPr>
        <p:txBody>
          <a:bodyPr anchor="b"/>
          <a:lstStyle>
            <a:lvl1pPr>
              <a:defRPr sz="5291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737102-53FC-43CD-8FF0-0E1EA8D68E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A91604F-63F1-4641-B02F-218C4C827F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9A5A8DB-9382-425F-B48C-1BD75973B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36CE1D6C-1476-4DE0-AE33-ED2EF501814D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9BB1D-E904-4FE9-949A-CA2E47BB49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00236DC8-4E65-4F4C-9FAA-A5719D8AE3C9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1212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CD12-B5B6-43E4-967B-CF2F609610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3A8D07A-5BA7-4DEA-A0BC-6C712A4DE1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373374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A53010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95CA8-D20E-4F7B-BA03-481CD2215F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373374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0CB5C-6C3E-425E-AC88-9DC63C678B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1EE85-030A-4A1A-A3F8-4BF6C5CA20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DAEBB40-CAD2-4B3A-8C1C-7328E26E4909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E6CB7F9-C1D9-47E9-B920-4CAF82ED6B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5CA92B15-44FA-45FA-A9CC-E3B77DC39464}" type="slidenum">
              <a:t>‹#›</a:t>
            </a:fld>
            <a:endParaRPr lang="zxx-ZZ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740D05A-9E8A-4691-923C-F003257A8469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A78FB90-4197-42BD-A246-C1A4B864D307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74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2EE5-4B0C-44E9-AF70-A23424E05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91597"/>
            <a:ext cx="7267203" cy="3174687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B34933E-D93F-4349-B766-4401D1E075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267203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A53010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421C-73D1-4FDE-940C-816918045C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90156-897C-4266-A707-EE7F22750E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76E6B-82C1-435B-BA9D-78CF93F1A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327A0F3-CA22-4A2D-A393-921CD2166A5A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E6CB3BD-3058-4892-BF1C-C54A85D3BB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0297F673-BE99-4F9E-B858-D259816B24A7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25938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C3AC-27BB-49BF-A40B-46517BCFBC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6E534-2029-42F8-A243-7054D38272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67565-08DB-456F-B577-904C33821C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29F9-4011-4FBA-A1D0-5E61A43A5C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B539F3E9-BB9D-4599-9148-4B1688C43AAD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33699E-039E-410E-8DCE-96ADF5C2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9B1F0-1213-4F8D-BC29-CD0FF5A1F53D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67345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FB29F-B25E-45D9-A504-CCC1DBD174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583110" y="691597"/>
            <a:ext cx="1825773" cy="582442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F793-EBBA-4506-AE06-D2D08C3624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141378" y="691597"/>
            <a:ext cx="5199442" cy="58244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7D40-173B-4772-9872-6DAC43B119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21285-8525-4D0D-B5C8-F8E8D8260E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04DF2A2B-678C-4F20-B6D4-0343E3143A7D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3956F-7558-4A04-A164-BFC4EA8474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FACFE-3CEE-4A8A-B168-5E4B5D83F152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408062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0C7A-F60C-4BE2-813E-9347284C71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F989-9C40-4E71-A665-D320348705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1900"/>
            <a:ext cx="7267203" cy="4164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65A41-126F-4E06-87C9-99F3345DB1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1D46-A8A8-4627-907B-18F2D34C3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99A0BFE-B2F8-46D4-A4F9-B7578B6856AD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F7B4A7-D21B-42BF-BFD6-BD45CD02CF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3112F-97D2-4EEE-BD97-90CCA1942FBE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190462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A7DE-EDB0-4B78-9222-E290E6D62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286822"/>
            <a:ext cx="7267203" cy="1619082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40524-9798-45CB-8EF6-1F4AA19FCE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3947830"/>
            <a:ext cx="7267203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595959"/>
                </a:solidFill>
              </a:defRPr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2423-B5F4-48BF-83CA-5777AC62F1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0F416-413D-48BE-BDD1-133A13295C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E2D475F-08D4-4864-AC23-6E65CC93F1DB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827125-AB88-45BF-95E5-4158997B44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E486A762-EAF8-417F-AB10-2E2B7F238BC3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4879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9113F761-8FD2-4A7A-A0A8-04CB8924FE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6BD9-FE92-47B9-A72E-3CFC70D8BB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5320"/>
            <a:ext cx="3525057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C3387-D47C-4481-B111-CDA9C76A18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84008" y="2355320"/>
            <a:ext cx="3524573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8A585-385E-468C-A075-A1DCB6C1AA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2F440-F7EB-472D-9C03-F5EE6723E5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748CFB3-E0F8-47C1-96D9-4F0C96837CE6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22A90B-702A-4B2E-9630-B418E504FC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66C00-F5E1-4108-9D23-13A532979954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56297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102C3C2-CEFB-400C-AB4F-6E513B1A6C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DB0AF-6426-49B4-8946-043694AAE1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97390" y="2454441"/>
            <a:ext cx="31690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4ADC3-8BBB-4891-8592-3FD9A66672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141378" y="3089666"/>
            <a:ext cx="3525057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30D0A-AF8B-4FD7-8ED0-3064E603DE2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35522" y="2450884"/>
            <a:ext cx="31675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E0A99-BB07-42DF-8831-59B7CED165E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80049" y="3086109"/>
            <a:ext cx="3523018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6F4B9-01D4-47B5-BE8A-944EAE5E22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2817C-501F-4EDD-9089-E1A348851F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FC0F9FBC-D8FB-41AE-A823-BB3BEC715F74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24EC45-05D8-4690-9BFF-74E5253455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90609-C704-4580-A5A0-9F1C637CFC44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9990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2EE9-C4F6-4434-852F-BABB1A27E8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FD234-9310-4626-B1CE-0BC787A510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A230D-8C92-4AC8-BA01-DF9B1A3E2E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7747BB8-19DE-435F-BA7C-D65CEAF3689F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4E9C35-CA3C-471C-A418-DC6DFE1AD7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5C62B-BFC6-46F8-88A8-93A21FC7A654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42248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422D9-D2B6-48CF-A713-EE9A4827AA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4E4AC-134D-4AF6-96CD-50AB99B87B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26CEAFD4-7C3A-4E48-8014-5D67E95D2077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C66A8D-4A76-4BD4-BD9C-078C8A2DD3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EB640-4794-4927-BA27-16B26CB4287A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7821468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B009-E661-4E66-BED2-334BC4971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491727"/>
            <a:ext cx="2898931" cy="107620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CFDB-446A-40CB-BA87-CC7C6691B6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9371" y="491727"/>
            <a:ext cx="4179210" cy="5968992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18073-C077-4646-AA30-DF33F178281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1762176"/>
            <a:ext cx="2898931" cy="4698543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EE86C-3D68-46B3-A0A9-AD2BE91BCA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5FF4-EEF6-4585-86F1-95CC8148BE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449F30C8-4424-4FEC-B42D-52D297CEEDD1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116F75-A4E0-4815-AC22-022064CBB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B2B38C-87DA-438F-BB61-69FB35B30F73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67598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FA3B-81CF-43EF-9F2C-110ED9EE0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5291769"/>
            <a:ext cx="7267203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55A0A-9A95-4CB5-8D35-CB4ED989880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141378" y="699927"/>
            <a:ext cx="7267203" cy="4249390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77D5F-C472-42FE-93A6-F206DB7D38A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5916497"/>
            <a:ext cx="7267203" cy="544223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C0CA-B0F7-4316-A376-C9E042B4C0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37D3-F1BB-495A-8849-98E2B36B7C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F6A810AD-05FC-4081-87DB-8778D26DBA53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63A2B9C-2852-4C91-BE45-38D97228DB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AB7C39C6-D51A-4D48-8839-D35C621CB3AC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98289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:a16="http://schemas.microsoft.com/office/drawing/2014/main" id="{6FC20AE2-DC9E-4B59-A0EA-D87AF467D8C4}"/>
              </a:ext>
            </a:extLst>
          </p:cNvPr>
          <p:cNvGrpSpPr/>
          <p:nvPr/>
        </p:nvGrpSpPr>
        <p:grpSpPr>
          <a:xfrm>
            <a:off x="0" y="251990"/>
            <a:ext cx="2184135" cy="7317860"/>
            <a:chOff x="0" y="251990"/>
            <a:chExt cx="2184135" cy="7317860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605FF0C-1AE8-4426-B679-FD9DA9681ADE}"/>
                </a:ext>
              </a:extLst>
            </p:cNvPr>
            <p:cNvSpPr/>
            <p:nvPr/>
          </p:nvSpPr>
          <p:spPr>
            <a:xfrm>
              <a:off x="0" y="2838507"/>
              <a:ext cx="77083" cy="690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2F0BB0A1-7E89-4073-B743-6E87F0AC7681}"/>
                </a:ext>
              </a:extLst>
            </p:cNvPr>
            <p:cNvSpPr/>
            <p:nvPr/>
          </p:nvSpPr>
          <p:spPr>
            <a:xfrm>
              <a:off x="98499" y="3479493"/>
              <a:ext cx="495357" cy="2559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9F12FA31-4301-4919-A3B2-64903F4F642F}"/>
                </a:ext>
              </a:extLst>
            </p:cNvPr>
            <p:cNvSpPr/>
            <p:nvPr/>
          </p:nvSpPr>
          <p:spPr>
            <a:xfrm>
              <a:off x="618125" y="6004371"/>
              <a:ext cx="466810" cy="156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2364DAB-367B-45FE-A47A-44ED9C93FC91}"/>
                </a:ext>
              </a:extLst>
            </p:cNvPr>
            <p:cNvSpPr/>
            <p:nvPr/>
          </p:nvSpPr>
          <p:spPr>
            <a:xfrm>
              <a:off x="735186" y="7169234"/>
              <a:ext cx="131335" cy="400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07CD72D-951D-4A58-A919-F36D1C8C54BB}"/>
                </a:ext>
              </a:extLst>
            </p:cNvPr>
            <p:cNvSpPr/>
            <p:nvPr/>
          </p:nvSpPr>
          <p:spPr>
            <a:xfrm>
              <a:off x="77083" y="3528797"/>
              <a:ext cx="629546" cy="366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D35A369A-6E84-4777-AB80-E45EF57C26CE}"/>
                </a:ext>
              </a:extLst>
            </p:cNvPr>
            <p:cNvSpPr/>
            <p:nvPr/>
          </p:nvSpPr>
          <p:spPr>
            <a:xfrm>
              <a:off x="17126" y="251990"/>
              <a:ext cx="81372" cy="32275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0BBD005-1387-45D6-B54E-CEE14D7628C9}"/>
                </a:ext>
              </a:extLst>
            </p:cNvPr>
            <p:cNvSpPr/>
            <p:nvPr/>
          </p:nvSpPr>
          <p:spPr>
            <a:xfrm>
              <a:off x="59957" y="3245287"/>
              <a:ext cx="59957" cy="544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5336EE8-C63B-400F-B226-F8E0236E34B7}"/>
                </a:ext>
              </a:extLst>
            </p:cNvPr>
            <p:cNvSpPr/>
            <p:nvPr/>
          </p:nvSpPr>
          <p:spPr>
            <a:xfrm>
              <a:off x="589577" y="6039301"/>
              <a:ext cx="145609" cy="112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70567B5-654C-48D9-AAA1-282F8A74EC18}"/>
                </a:ext>
              </a:extLst>
            </p:cNvPr>
            <p:cNvSpPr/>
            <p:nvPr/>
          </p:nvSpPr>
          <p:spPr>
            <a:xfrm>
              <a:off x="593857" y="1542163"/>
              <a:ext cx="1590278" cy="44622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51E4D5A-DD48-4168-B811-855A06A03DAC}"/>
                </a:ext>
              </a:extLst>
            </p:cNvPr>
            <p:cNvSpPr/>
            <p:nvPr/>
          </p:nvSpPr>
          <p:spPr>
            <a:xfrm>
              <a:off x="706630" y="7197992"/>
              <a:ext cx="124193" cy="371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6DB93D1-40B6-4A08-9178-130A65CB657C}"/>
                </a:ext>
              </a:extLst>
            </p:cNvPr>
            <p:cNvSpPr/>
            <p:nvPr/>
          </p:nvSpPr>
          <p:spPr>
            <a:xfrm>
              <a:off x="589577" y="5907819"/>
              <a:ext cx="28547" cy="24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281E64-D03C-485A-9FBE-BFE7520F4154}"/>
                </a:ext>
              </a:extLst>
            </p:cNvPr>
            <p:cNvSpPr/>
            <p:nvPr/>
          </p:nvSpPr>
          <p:spPr>
            <a:xfrm>
              <a:off x="650961" y="6883667"/>
              <a:ext cx="182724" cy="686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5746E167-DD74-4D90-9F40-BB2CEA4916F8}"/>
              </a:ext>
            </a:extLst>
          </p:cNvPr>
          <p:cNvGrpSpPr/>
          <p:nvPr/>
        </p:nvGrpSpPr>
        <p:grpSpPr>
          <a:xfrm>
            <a:off x="22512" y="310"/>
            <a:ext cx="2152251" cy="7554133"/>
            <a:chOff x="22512" y="310"/>
            <a:chExt cx="2152251" cy="7554133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0D731E2E-F4B7-41F7-9FD8-16BA475C35B2}"/>
                </a:ext>
              </a:extLst>
            </p:cNvPr>
            <p:cNvSpPr/>
            <p:nvPr/>
          </p:nvSpPr>
          <p:spPr>
            <a:xfrm>
              <a:off x="22512" y="310"/>
              <a:ext cx="451448" cy="4851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9A9B51EC-EA79-4C76-A158-2D48728FD4C6}"/>
                </a:ext>
              </a:extLst>
            </p:cNvPr>
            <p:cNvSpPr/>
            <p:nvPr/>
          </p:nvSpPr>
          <p:spPr>
            <a:xfrm>
              <a:off x="500204" y="4758116"/>
              <a:ext cx="386708" cy="1742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18BBF9C0-F31D-48D2-911C-AD83C413D990}"/>
                </a:ext>
              </a:extLst>
            </p:cNvPr>
            <p:cNvSpPr/>
            <p:nvPr/>
          </p:nvSpPr>
          <p:spPr>
            <a:xfrm>
              <a:off x="916658" y="6462521"/>
              <a:ext cx="393704" cy="109192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955F7D9-2BAD-4479-BA17-C3769F75E9C5}"/>
                </a:ext>
              </a:extLst>
            </p:cNvPr>
            <p:cNvSpPr/>
            <p:nvPr/>
          </p:nvSpPr>
          <p:spPr>
            <a:xfrm>
              <a:off x="473960" y="4810914"/>
              <a:ext cx="503944" cy="2464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F4720E9A-3C46-4152-86BE-27918CE23869}"/>
                </a:ext>
              </a:extLst>
            </p:cNvPr>
            <p:cNvSpPr/>
            <p:nvPr/>
          </p:nvSpPr>
          <p:spPr>
            <a:xfrm>
              <a:off x="424967" y="1421105"/>
              <a:ext cx="159233" cy="3337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E8B3CCE8-B88F-4E39-A0ED-5C73056F7D15}"/>
                </a:ext>
              </a:extLst>
            </p:cNvPr>
            <p:cNvSpPr/>
            <p:nvPr/>
          </p:nvSpPr>
          <p:spPr>
            <a:xfrm>
              <a:off x="1012899" y="7243977"/>
              <a:ext cx="122483" cy="310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4B0E0E97-EA51-4A16-B702-AE69D12951FE}"/>
                </a:ext>
              </a:extLst>
            </p:cNvPr>
            <p:cNvSpPr/>
            <p:nvPr/>
          </p:nvSpPr>
          <p:spPr>
            <a:xfrm>
              <a:off x="456459" y="4527898"/>
              <a:ext cx="75245" cy="563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99DEADD7-EB2A-433A-8856-050BC31D24E2}"/>
                </a:ext>
              </a:extLst>
            </p:cNvPr>
            <p:cNvSpPr/>
            <p:nvPr/>
          </p:nvSpPr>
          <p:spPr>
            <a:xfrm>
              <a:off x="886913" y="3467660"/>
              <a:ext cx="1287850" cy="299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8692776E-16BD-4DF7-8F95-FA8733BD8D22}"/>
                </a:ext>
              </a:extLst>
            </p:cNvPr>
            <p:cNvSpPr/>
            <p:nvPr/>
          </p:nvSpPr>
          <p:spPr>
            <a:xfrm>
              <a:off x="977895" y="7275652"/>
              <a:ext cx="110240" cy="278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A58CDDFC-A332-438F-B208-77CA2924A887}"/>
                </a:ext>
              </a:extLst>
            </p:cNvPr>
            <p:cNvSpPr/>
            <p:nvPr/>
          </p:nvSpPr>
          <p:spPr>
            <a:xfrm>
              <a:off x="886913" y="6500533"/>
              <a:ext cx="125986" cy="74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7D1E1E15-4CF5-44F0-8727-40B72E8BAD34}"/>
                </a:ext>
              </a:extLst>
            </p:cNvPr>
            <p:cNvSpPr/>
            <p:nvPr/>
          </p:nvSpPr>
          <p:spPr>
            <a:xfrm>
              <a:off x="886913" y="6363254"/>
              <a:ext cx="34994" cy="251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D515B799-AC84-4FCB-8364-EAB2FBCB1EAF}"/>
                </a:ext>
              </a:extLst>
            </p:cNvPr>
            <p:cNvSpPr/>
            <p:nvPr/>
          </p:nvSpPr>
          <p:spPr>
            <a:xfrm>
              <a:off x="916658" y="6969410"/>
              <a:ext cx="192481" cy="585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1">
            <a:extLst>
              <a:ext uri="{FF2B5EF4-FFF2-40B4-BE49-F238E27FC236}">
                <a16:creationId xmlns:a16="http://schemas.microsoft.com/office/drawing/2014/main" id="{1C1E02AA-A539-4F33-B851-143DE29C62C2}"/>
              </a:ext>
            </a:extLst>
          </p:cNvPr>
          <p:cNvSpPr/>
          <p:nvPr/>
        </p:nvSpPr>
        <p:spPr>
          <a:xfrm>
            <a:off x="0" y="0"/>
            <a:ext cx="201616" cy="7559673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C3E84C1A-7FB5-44A1-AA3F-14BE898E59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450" y="687967"/>
            <a:ext cx="7264130" cy="14119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C19439-DE8E-49FC-BDF6-55EC4B5F72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2351900"/>
            <a:ext cx="7267203" cy="42838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80CC1FDF-5B06-4442-AC9E-50283E6283C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68531" y="6762801"/>
            <a:ext cx="844878" cy="40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992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zxx-ZZ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301DCF91-4BFE-48A3-8611-89F88B1F91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41378" y="6763597"/>
            <a:ext cx="63020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992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zxx-ZZ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1A9BBB77-958D-4D6F-81C9-5750E49055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63590" y="868387"/>
            <a:ext cx="64489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2205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C6FF4FE2-A4B4-49AD-AA09-4C7B69AD4F3B}" type="slidenum">
              <a:t>‹#›</a:t>
            </a:fld>
            <a:endParaRPr lang="zxx-Z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lv-LV" sz="3968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lv-LV" sz="1984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lv-LV" sz="1764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lv-LV" sz="1543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lv-LV" sz="1323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lv-LV" sz="1323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D85496D-134B-45AE-BBCF-887AD5835282}"/>
              </a:ext>
            </a:extLst>
          </p:cNvPr>
          <p:cNvSpPr/>
          <p:nvPr/>
        </p:nvSpPr>
        <p:spPr>
          <a:xfrm>
            <a:off x="2000304" y="2767239"/>
            <a:ext cx="6121926" cy="1376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4290" tIns="33750" rIns="34290" bIns="33750" anchor="ctr" anchorCtr="1" compatLnSpc="1">
            <a:noAutofit/>
          </a:bodyPr>
          <a:lstStyle/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1" i="0" u="none" strike="noStrike" kern="1200" cap="all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Insults, infarkts- atpazīšanas pazīmes un profilakse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ESF_14_20.png">
            <a:extLst>
              <a:ext uri="{FF2B5EF4-FFF2-40B4-BE49-F238E27FC236}">
                <a16:creationId xmlns:a16="http://schemas.microsoft.com/office/drawing/2014/main" id="{2DD6EB78-DA1F-4D34-AF4C-ED588557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178" b="32541"/>
          <a:stretch>
            <a:fillRect/>
          </a:stretch>
        </p:blipFill>
        <p:spPr>
          <a:xfrm>
            <a:off x="2859676" y="945105"/>
            <a:ext cx="4360005" cy="11487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ABCE44B6-A2C4-477F-B98A-6D8CAFE3DB0B}"/>
              </a:ext>
            </a:extLst>
          </p:cNvPr>
          <p:cNvSpPr/>
          <p:nvPr/>
        </p:nvSpPr>
        <p:spPr>
          <a:xfrm>
            <a:off x="1887184" y="4858015"/>
            <a:ext cx="6304705" cy="1264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34290" tIns="33750" rIns="34290" bIns="33750" anchor="t" anchorCtr="1" compatLnSpc="1">
            <a:noAutofit/>
          </a:bodyPr>
          <a:lstStyle/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1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Projekts:</a:t>
            </a:r>
            <a:r>
              <a:rPr lang="lv-LV" sz="1201" b="1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“Veselības veicināšanas un slimību profilakses pasākumi Gulbenes novadā”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1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Projektu īsteno:</a:t>
            </a:r>
            <a:r>
              <a:rPr lang="lv-LV" sz="1201" b="1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Gulbenes novada dome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1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Projekta numurs:</a:t>
            </a:r>
            <a:r>
              <a:rPr lang="lv-LV" sz="1201" b="1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9.2.4.2/16/I/004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1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Projekta mērķis ir uzlabot pieejamību veselības veicināšanas un slimību profilakses pakalpojumiem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1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Gulbenes novada iedzīvotājiem, jo īpaši teritoriālās, nabadzības un sociālās atstumtības riskam pakļautajiem iedzīvotājiem,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6858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1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īstenojot vietēja mēroga pasākumus laika periodā no 2017. līdz 2019. gadam.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791828-604F-4C6A-92F6-C7E6BD9612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996" y="225427"/>
            <a:ext cx="9072567" cy="1262064"/>
          </a:xfrm>
        </p:spPr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Insulta </a:t>
            </a:r>
            <a:r>
              <a:rPr lang="zxx-ZZ">
                <a:latin typeface="Arial" pitchFamily="34"/>
                <a:cs typeface="Arial" pitchFamily="34"/>
              </a:rPr>
              <a:t>riska faktori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786003C-FE3A-4BE7-9F30-DAA15895D3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20795" y="1755776"/>
            <a:ext cx="9072567" cy="6634164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lv-LV" sz="2400"/>
              <a:t>Ietekmējamie: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Augsts asinsspiediens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Paaugstināts holesterīna līmenis asinīs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Nepietiekami koriģēts cukura diabēts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Sirds un/vai asinsvadu slimība, sevišķi – neritmiska sirdsdarbība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Nepietiekama fiziska aktivitāte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Liekais ķermeņa svars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Smēķēšana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Narkotiku lietošana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Pārmērīga alkohola lietošana</a:t>
            </a:r>
          </a:p>
          <a:p>
            <a:pPr lvl="1">
              <a:buSzPct val="45000"/>
            </a:pPr>
            <a:r>
              <a:rPr lang="zxx-ZZ" sz="2180">
                <a:latin typeface="Arial" pitchFamily="34"/>
                <a:cs typeface="Arial" pitchFamily="34"/>
              </a:rPr>
              <a:t>Dažas asins slimības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6D206C-E43B-459E-A12E-ADDA372EAD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Infarkta riska faktori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CFDFB0-E70A-4DB2-B4FC-F157B32D39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Paaugstināts asinsspiediens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Paātrināts pulss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Izmainīts holesterīnu līmenis. Cilvēkam pēc miokarda infarkta kopējam holesterīna līmenim ir jābūt zem 4,5 mmol/l un ZBLH zem 1,8 mmol/l. Cilvēkam ar kādu no sirds un asinsvadu slimībām ZBLH līmenim ir jābūt zem 1,8 mmol/l. 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Liekais svars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Palielināts glikozes līmenis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Labākais veids, kā pasargāt sevi no infarkta nākotnē, ir mainīt savu dzīvesveidu atbilstoši ārsta norādījumiem un lietot izrakstītās zāles.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0F0F2A3-D223-44A9-961A-0189588272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Kāpēc insults skar jaunus 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9AE1248-B8C0-4E11-B8A7-760CF03F591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800">
                <a:latin typeface="Arial" pitchFamily="34"/>
                <a:cs typeface="Arial" pitchFamily="34"/>
              </a:rPr>
              <a:t>Stresu parasti min pirmo, bet tas ir tikai viens no faktoriem. </a:t>
            </a:r>
          </a:p>
          <a:p>
            <a:pPr lvl="0"/>
            <a:r>
              <a:rPr lang="lv-LV" sz="2800">
                <a:latin typeface="Arial" pitchFamily="34"/>
                <a:cs typeface="Arial" pitchFamily="34"/>
              </a:rPr>
              <a:t>Piemēram, pastāvīgs stress visbiežāk ir jaunam, strādājošam vīrietim. Stresu parasti dzēš ar cigaretēm un alkoholu un jebkuru attālumu veic ar auto. Dzer enerģijas dzērienus, cenšas paģiras no rīta izdzīt ar skriešanu.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4FED08-7A7D-46F5-8A78-610996A632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Atkārtota insulta riska faktori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8EDA6A3-FB2D-4C5C-A07C-4B2DFB55FE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8800" y="2099910"/>
            <a:ext cx="7579781" cy="4416122"/>
          </a:xfrm>
        </p:spPr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Pētījums* par cilvēku ieradumiem pēc infarkta liecina, ka 12,2% pacientu, kuri pirms infarkta smēķējuši, to tupina darīt arī pēc notikuma,</a:t>
            </a:r>
          </a:p>
          <a:p>
            <a:pPr lvl="0"/>
            <a:r>
              <a:rPr lang="lv-LV">
                <a:latin typeface="Arial" pitchFamily="34"/>
                <a:cs typeface="Arial" pitchFamily="34"/>
              </a:rPr>
              <a:t>Vairāk nekā 40% cilvēku pēc infarkta ir ar aptaukošanos un/vai paaugstinātu asinsspiedienu un vairāk nekā 50% ir paaugstināts holesterīna līmenis </a:t>
            </a:r>
          </a:p>
          <a:p>
            <a:pPr lvl="0"/>
            <a:r>
              <a:rPr lang="lv-LV" sz="1200"/>
              <a:t>* Saskaņā ar Euroaspire IV – 24 Eiropas valsīs veikto apsekojumu par pacientu dzīvesveidu un pielietoto ārstēšanu 2 gadu laikā pēc miokarda infarkta vai cita kardiovaskulāra notikuma.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2">
            <a:extLst>
              <a:ext uri="{FF2B5EF4-FFF2-40B4-BE49-F238E27FC236}">
                <a16:creationId xmlns:a16="http://schemas.microsoft.com/office/drawing/2014/main" id="{F79BB9BD-22D2-44B0-9B64-96FB6F585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9880" y="1663695"/>
            <a:ext cx="7962686" cy="14233522"/>
          </a:xfrm>
        </p:spPr>
        <p:txBody>
          <a:bodyPr/>
          <a:lstStyle/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r>
              <a:rPr lang="zxx-ZZ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Arteriālā hipertensija ir visnozīmīgākais no ietekmējamajiem insulta riska faktoriem. </a:t>
            </a: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 defTabSz="914400" hangingPunct="0">
              <a:spcBef>
                <a:spcPts val="0"/>
              </a:spcBef>
              <a:buNone/>
            </a:pP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r>
              <a:rPr lang="zxx-ZZ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AH saistība ar insulta rašanos ir pierādīta un pārliecinoša, turpretī asinsspiediena normalizācija sniedz vislielāko ieguldījumu insulta riska mazināšanā, salīdzinot ar pārējām profilakses metodēm. </a:t>
            </a: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r>
              <a:rPr lang="zxx-ZZ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AH ir 45,8% Latvijas populācijas, tās izplatībai ir tendence palielināties. Asinsspiediena normalizēšana insulta biežumu samazina par 35-40%. </a:t>
            </a: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endParaRPr lang="lv-LV" sz="2400" ker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defTabSz="914400" hangingPunct="0">
              <a:spcBef>
                <a:spcPts val="0"/>
              </a:spcBef>
              <a:buFont typeface="Wingdings" pitchFamily="2"/>
              <a:buChar char="Ø"/>
            </a:pPr>
            <a:r>
              <a:rPr lang="zxx-ZZ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AH </a:t>
            </a:r>
            <a:r>
              <a:rPr lang="lv-LV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terapija </a:t>
            </a:r>
            <a:r>
              <a:rPr lang="zxx-ZZ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jāturpina visu mūžu.</a:t>
            </a:r>
            <a:r>
              <a:rPr lang="lv-LV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  <a:p>
            <a:pPr marL="0" lvl="0" indent="0" defTabSz="914400" hangingPunct="0">
              <a:spcBef>
                <a:spcPts val="0"/>
              </a:spcBef>
              <a:buNone/>
            </a:pPr>
            <a:endParaRPr lang="lv-LV" sz="2400" kern="0">
              <a:solidFill>
                <a:srgbClr val="000000"/>
              </a:solidFill>
              <a:latin typeface="Arial" pitchFamily="18"/>
              <a:cs typeface="Tahoma" pitchFamily="2"/>
            </a:endParaRPr>
          </a:p>
          <a:p>
            <a:pPr marL="0" lvl="0" indent="0" defTabSz="914400" hangingPunct="0">
              <a:spcBef>
                <a:spcPts val="0"/>
              </a:spcBef>
              <a:buNone/>
            </a:pPr>
            <a:endParaRPr lang="lv-LV" sz="2000" kern="0">
              <a:solidFill>
                <a:srgbClr val="000000"/>
              </a:solidFill>
              <a:latin typeface="Arial" pitchFamily="18"/>
              <a:cs typeface="Tahoma" pitchFamily="2"/>
            </a:endParaRPr>
          </a:p>
          <a:p>
            <a:pPr marL="0" lvl="0" indent="0" defTabSz="914400" hangingPunct="0">
              <a:spcBef>
                <a:spcPts val="0"/>
              </a:spcBef>
              <a:buNone/>
            </a:pPr>
            <a:r>
              <a:rPr lang="lv-LV" sz="1100" kern="0">
                <a:solidFill>
                  <a:srgbClr val="000000"/>
                </a:solidFill>
                <a:latin typeface="Arial" pitchFamily="18"/>
                <a:cs typeface="Tahoma" pitchFamily="2"/>
              </a:rPr>
              <a:t>Išēmisku notikumu profilakse un smadzeņu darbības uzlabošana</a:t>
            </a:r>
          </a:p>
          <a:p>
            <a:pPr marL="0" lvl="0" indent="0" defTabSz="914400" hangingPunct="0">
              <a:spcBef>
                <a:spcPts val="0"/>
              </a:spcBef>
              <a:buNone/>
            </a:pPr>
            <a:r>
              <a:rPr lang="lv-LV" sz="1100" kern="0">
                <a:solidFill>
                  <a:srgbClr val="000000"/>
                </a:solidFill>
                <a:latin typeface="Arial" pitchFamily="18"/>
                <a:cs typeface="Tahoma" pitchFamily="2"/>
              </a:rPr>
              <a:t>Jurjāns K., Jurjāne N. | Janvāris 2013Doctus.</a:t>
            </a:r>
          </a:p>
          <a:p>
            <a:pPr lvl="0">
              <a:buSzPct val="45000"/>
              <a:buFont typeface="StarSymbol"/>
              <a:buChar char="●"/>
            </a:pPr>
            <a:endParaRPr lang="zxx-ZZ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E662C93-5337-4E05-852B-066282FC1E72}"/>
              </a:ext>
            </a:extLst>
          </p:cNvPr>
          <p:cNvSpPr txBox="1"/>
          <p:nvPr/>
        </p:nvSpPr>
        <p:spPr>
          <a:xfrm>
            <a:off x="1594302" y="572780"/>
            <a:ext cx="7846557" cy="859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Paaugstināts asinsspiediens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4BF867B-5234-4140-8C0C-B25083A60DBE}"/>
              </a:ext>
            </a:extLst>
          </p:cNvPr>
          <p:cNvSpPr/>
          <p:nvPr/>
        </p:nvSpPr>
        <p:spPr>
          <a:xfrm>
            <a:off x="503998" y="301322"/>
            <a:ext cx="9070198" cy="12607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DE9BDED3-B4EA-4B6A-AFE3-F68CE7538FF9}"/>
              </a:ext>
            </a:extLst>
          </p:cNvPr>
          <p:cNvSpPr/>
          <p:nvPr/>
        </p:nvSpPr>
        <p:spPr>
          <a:xfrm>
            <a:off x="503998" y="1769043"/>
            <a:ext cx="9070198" cy="43833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Satura vietturis 4">
            <a:extLst>
              <a:ext uri="{FF2B5EF4-FFF2-40B4-BE49-F238E27FC236}">
                <a16:creationId xmlns:a16="http://schemas.microsoft.com/office/drawing/2014/main" id="{A5BE92C3-F506-4310-BF67-BF99BE765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95" y="387723"/>
            <a:ext cx="7030080" cy="7027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DDDDAD-34DC-4AA4-A8EC-191D230278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AE61241-6D5D-4E37-930D-B21BFE32EC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0820" y="2708772"/>
            <a:ext cx="7769519" cy="373255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lv-LV" sz="1500" b="1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80000"/>
              </a:lnSpc>
            </a:pPr>
            <a:r>
              <a:rPr lang="lv-LV" sz="2400">
                <a:solidFill>
                  <a:srgbClr val="C00000"/>
                </a:solidFill>
              </a:rPr>
              <a:t>1. sāls ierobežošana</a:t>
            </a:r>
          </a:p>
          <a:p>
            <a:pPr lvl="0">
              <a:lnSpc>
                <a:spcPct val="80000"/>
              </a:lnSpc>
            </a:pPr>
            <a:r>
              <a:rPr lang="lv-LV" sz="1500"/>
              <a:t>2. alkohola ierobežota lietošana</a:t>
            </a:r>
          </a:p>
          <a:p>
            <a:pPr lvl="0">
              <a:lnSpc>
                <a:spcPct val="80000"/>
              </a:lnSpc>
            </a:pPr>
            <a:r>
              <a:rPr lang="lv-LV" sz="1500"/>
              <a:t>3. pastiprināta dārzeņu/augļu lietošana, samazināta tauku lietošana</a:t>
            </a:r>
          </a:p>
          <a:p>
            <a:pPr lvl="0">
              <a:lnSpc>
                <a:spcPct val="80000"/>
              </a:lnSpc>
            </a:pPr>
            <a:r>
              <a:rPr lang="lv-LV" sz="1500"/>
              <a:t>4. svara samazināšana un uzturēšana</a:t>
            </a:r>
          </a:p>
          <a:p>
            <a:pPr lvl="0">
              <a:lnSpc>
                <a:spcPct val="80000"/>
              </a:lnSpc>
            </a:pPr>
            <a:r>
              <a:rPr lang="lv-LV" sz="1500"/>
              <a:t>5. regulāra fiziskā aktivitāte</a:t>
            </a:r>
          </a:p>
          <a:p>
            <a:pPr lvl="0">
              <a:lnSpc>
                <a:spcPct val="80000"/>
              </a:lnSpc>
            </a:pPr>
            <a:r>
              <a:rPr lang="lv-LV" sz="1500"/>
              <a:t>6. smēķēšanas pārtraukšana</a:t>
            </a:r>
          </a:p>
          <a:p>
            <a:pPr lvl="0">
              <a:lnSpc>
                <a:spcPct val="80000"/>
              </a:lnSpc>
            </a:pPr>
            <a:endParaRPr lang="lv-LV" sz="3000"/>
          </a:p>
          <a:p>
            <a:pPr marL="1490" lvl="0">
              <a:lnSpc>
                <a:spcPct val="8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8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325036B5-2847-454A-B358-824A059C9364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01465DA-B588-479A-82CC-898CC4ED7383}"/>
              </a:ext>
            </a:extLst>
          </p:cNvPr>
          <p:cNvSpPr/>
          <p:nvPr/>
        </p:nvSpPr>
        <p:spPr>
          <a:xfrm>
            <a:off x="1693331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78817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Galvenais nātrija avots cilvēka uzturā.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6527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8817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Pārmērīga sāls lietošana var ierosināt asinsspiediena paaugstināšanos un papildus slodzi nieru darbībai.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6527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8817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Cilvēkiem pēc 60 gadiem, dienā vēlams uzņemt ne vairāk kā 3 gramus (2/3 tējkarotes) sāls, pārējiem- 5-6g dienā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067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8817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Vidēji Latvijā patērē 9-10g dienā</a:t>
            </a:r>
          </a:p>
          <a:p>
            <a:pPr marL="161976" marR="0" lvl="0" indent="-16117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3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Sirds un virtuve I.Mintāles un A.Ērgļa redakcijā 2010.g</a:t>
            </a:r>
          </a:p>
          <a:p>
            <a:pPr marL="813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Attēls 435">
            <a:extLst>
              <a:ext uri="{FF2B5EF4-FFF2-40B4-BE49-F238E27FC236}">
                <a16:creationId xmlns:a16="http://schemas.microsoft.com/office/drawing/2014/main" id="{C875F877-5418-404D-BF16-C9D1A303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41" y="5156886"/>
            <a:ext cx="1963335" cy="13061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BB4365D-D3FD-4322-8B54-FCB58A669936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02493714-3E23-4EFF-976D-C041B358CAC0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1F73376-7C20-4444-9010-7D5A59F0BF3C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CD64D502-63E3-4B65-862E-441DF9579BFB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8126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311" marR="0" lvl="0" indent="-283509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Lietojot mazāk sāls, labāk jūt ēdiena dabisko garšu</a:t>
            </a: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311" marR="0" lvl="0" indent="-283509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 garšas kārpiņas adaptētos, nepieciešamas 2 nedēļas</a:t>
            </a: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311" marR="0" lvl="0" indent="-283509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Mēģiniet uzlabot ēdiena garšu ar garšaugiem, ķiplokiem, sīpoliem, dzērveņu, cidoniju vai citronu sulu</a:t>
            </a: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35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https://www.spkc.gov.lv/lv/tavai-veselibai/veseligs-uzturs/sals-lietosana-uztura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A389D6E-3436-4301-937A-AEB63CCB8430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4D343B4-C635-40D6-A93D-B36B687919D4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/>
                <a:ea typeface="DejaVu Sans"/>
                <a:cs typeface="Arial" pitchFamily="34"/>
              </a:rPr>
              <a:t>Sāls daudzuma samazinājums pats pazemina asinsspiedienu, kā arī pastiprina hipotensīvo medikamentu darbību</a:t>
            </a: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/>
              <a:cs typeface="Arial" pitchFamily="34"/>
            </a:endParaRPr>
          </a:p>
          <a:p>
            <a:pPr marL="318055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Sāls uzņemšanas samazināšana ar uzturu ir nozīmīga gados vecākiem cilvēkiem, jo ar vecumu samazinās sāļu izvade no organisma</a:t>
            </a: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92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Romanova A. Ērglis A. Arteriālā hipertensija gados vecākiem cilvēkiem, Doctus 2006.09.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803346-1296-4B3A-92BC-7F7EFF8A19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Kas ir insults?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6DE22A-4E2F-447C-8C3D-B3C9C1C12B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7002" y="1689097"/>
            <a:ext cx="8011579" cy="4826925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lv-LV" sz="2800">
                <a:latin typeface="Arial" pitchFamily="34"/>
                <a:cs typeface="Arial" pitchFamily="34"/>
              </a:rPr>
              <a:t>Visbiežākais (60 – 70%) veids ir smadzeņu infarkts – pēkšņs smadzeņu bojājums, kas saistīts ar  nosprostojumu smadzeņu asinsvadā. </a:t>
            </a:r>
          </a:p>
          <a:p>
            <a:pPr marL="0" lvl="0" indent="0">
              <a:lnSpc>
                <a:spcPct val="70000"/>
              </a:lnSpc>
              <a:buNone/>
            </a:pPr>
            <a:endParaRPr lang="lv-LV" sz="2800"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r>
              <a:rPr lang="lv-LV" sz="2800">
                <a:latin typeface="Arial" pitchFamily="34"/>
                <a:cs typeface="Arial" pitchFamily="34"/>
              </a:rPr>
              <a:t>Otrs insulta veids ir saistīts ar smadzeņu asinsvada plīsumu un asins izplūdumu smadzenēs vai starp smadzeņu apvalkiem </a:t>
            </a:r>
          </a:p>
          <a:p>
            <a:pPr lvl="0">
              <a:lnSpc>
                <a:spcPct val="70000"/>
              </a:lnSpc>
            </a:pPr>
            <a:endParaRPr lang="lv-LV" sz="2500"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endParaRPr lang="lv-LV" sz="2500"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endParaRPr lang="lv-LV" sz="2500"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endParaRPr lang="lv-LV" sz="2500"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r>
              <a:rPr lang="lv-LV" sz="900">
                <a:latin typeface="Arial" pitchFamily="34"/>
                <a:cs typeface="Arial" pitchFamily="34"/>
              </a:rPr>
              <a:t>Insults. Tas jāzina katram. G. Eniņa 2008.g</a:t>
            </a:r>
          </a:p>
        </p:txBody>
      </p:sp>
      <p:pic>
        <p:nvPicPr>
          <p:cNvPr id="4" name="Picture 6" descr="Nursing Diagnosis for CVA Cerebral Vascular Accident">
            <a:extLst>
              <a:ext uri="{FF2B5EF4-FFF2-40B4-BE49-F238E27FC236}">
                <a16:creationId xmlns:a16="http://schemas.microsoft.com/office/drawing/2014/main" id="{6CCC45D0-A6DB-449B-AEBE-97717781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4901" y="4625711"/>
            <a:ext cx="3895728" cy="29339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DA2857-4098-4768-8AAD-FB0FED5FB5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A669D5-406A-486B-805F-1702C1B7C8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lv-LV" sz="1800" b="1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1. sāls ierobežošana</a:t>
            </a:r>
          </a:p>
          <a:p>
            <a:pPr lvl="0">
              <a:lnSpc>
                <a:spcPct val="90000"/>
              </a:lnSpc>
            </a:pPr>
            <a:r>
              <a:rPr lang="lv-LV" sz="2400">
                <a:solidFill>
                  <a:srgbClr val="C00000"/>
                </a:solidFill>
              </a:rPr>
              <a:t>2. alkohola ierobežota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3. pastiprināta dārzeņu/augļu lietošana, samazināta tauku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4. svara samazināšana un uzturēšana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5. regulāra fiziskā aktivitāte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6. smēķēšanas pārtraukšana</a:t>
            </a:r>
          </a:p>
          <a:p>
            <a:pPr lvl="0">
              <a:lnSpc>
                <a:spcPct val="90000"/>
              </a:lnSpc>
            </a:pPr>
            <a:endParaRPr lang="lv-LV" sz="1800"/>
          </a:p>
          <a:p>
            <a:pPr marL="1490" lvl="0">
              <a:lnSpc>
                <a:spcPct val="9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9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4656315-4BE5-4A52-9077-A270F78B9092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C30930E-EC79-4E7E-A778-FE0CB84F9C21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E00924B2-BD49-4C5E-81B1-6172A6B78EAB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Alkohols un asinsspiediens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013F1E2F-F250-4D65-8F94-ECD751691FAD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984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Regulāra vidēju un lielu daudzumu alkohola lietošana veicina hipertensiju. </a:t>
            </a: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984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alkoholisko dzērienu lietošanu samazina, asinsspiediens normalizējas neatkarīgi no nātrija un kālija daudzuma diētā. </a:t>
            </a: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984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Vīrieši, kam ir hipertensija, drīkst lietot ne vairāk par 30 g etilspirta dienā (viena alkohola vienība ir 150ml vīna, 250ml alus vai 50ml spirtoto dzērienu), bet sievietes  — ne vairāk par 20g</a:t>
            </a: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984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490" marR="0" lvl="0" indent="0" algn="l" defTabSz="457200" rtl="0" fontAlgn="auto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92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Prof. Andrejs Kalvelis Kardioloģija.Informācijas materiāli Rīga, 2014.g, 32.lpp</a:t>
            </a: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8AF731-769F-414C-9C3A-E726C013AB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46FA610-B693-4548-817E-AC4164BD78B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lv-LV" sz="1800" b="1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80000"/>
              </a:lnSpc>
            </a:pPr>
            <a:r>
              <a:rPr lang="lv-LV" sz="1800"/>
              <a:t>1. sāls ierobežošana</a:t>
            </a:r>
          </a:p>
          <a:p>
            <a:pPr lvl="0">
              <a:lnSpc>
                <a:spcPct val="80000"/>
              </a:lnSpc>
            </a:pPr>
            <a:r>
              <a:rPr lang="lv-LV" sz="1800"/>
              <a:t>2. alkohola ierobežota lietošana</a:t>
            </a:r>
          </a:p>
          <a:p>
            <a:pPr lvl="0">
              <a:lnSpc>
                <a:spcPct val="80000"/>
              </a:lnSpc>
            </a:pPr>
            <a:r>
              <a:rPr lang="lv-LV" sz="2400">
                <a:solidFill>
                  <a:srgbClr val="C00000"/>
                </a:solidFill>
              </a:rPr>
              <a:t>3. pastiprināta dārzeņu/augļu lietošana, samazināta tauku lietošana</a:t>
            </a:r>
          </a:p>
          <a:p>
            <a:pPr lvl="0">
              <a:lnSpc>
                <a:spcPct val="80000"/>
              </a:lnSpc>
            </a:pPr>
            <a:r>
              <a:rPr lang="lv-LV" sz="1800"/>
              <a:t>4. svara samazināšana un uzturēšana</a:t>
            </a:r>
          </a:p>
          <a:p>
            <a:pPr lvl="0">
              <a:lnSpc>
                <a:spcPct val="80000"/>
              </a:lnSpc>
            </a:pPr>
            <a:r>
              <a:rPr lang="lv-LV" sz="1800"/>
              <a:t>5. regulāra fiziskā aktivitāte</a:t>
            </a:r>
          </a:p>
          <a:p>
            <a:pPr lvl="0">
              <a:lnSpc>
                <a:spcPct val="80000"/>
              </a:lnSpc>
            </a:pPr>
            <a:r>
              <a:rPr lang="lv-LV" sz="1800"/>
              <a:t>6. smēķēšanas pārtraukšana</a:t>
            </a:r>
          </a:p>
          <a:p>
            <a:pPr lvl="0">
              <a:lnSpc>
                <a:spcPct val="80000"/>
              </a:lnSpc>
            </a:pPr>
            <a:endParaRPr lang="lv-LV" sz="1800"/>
          </a:p>
          <a:p>
            <a:pPr marL="1490" lvl="0">
              <a:lnSpc>
                <a:spcPct val="8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8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3">
            <a:extLst>
              <a:ext uri="{FF2B5EF4-FFF2-40B4-BE49-F238E27FC236}">
                <a16:creationId xmlns:a16="http://schemas.microsoft.com/office/drawing/2014/main" id="{C890F8E3-07E5-4C03-9860-E3D01571B1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Uzturs un asinsvadu veselība</a:t>
            </a:r>
          </a:p>
        </p:txBody>
      </p:sp>
      <p:sp>
        <p:nvSpPr>
          <p:cNvPr id="3" name="Satura vietturis 4">
            <a:extLst>
              <a:ext uri="{FF2B5EF4-FFF2-40B4-BE49-F238E27FC236}">
                <a16:creationId xmlns:a16="http://schemas.microsoft.com/office/drawing/2014/main" id="{F109C689-9659-45B6-86D3-3EFD9830E8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881" y="2255047"/>
            <a:ext cx="7267203" cy="4164131"/>
          </a:xfrm>
        </p:spPr>
        <p:txBody>
          <a:bodyPr/>
          <a:lstStyle/>
          <a:p>
            <a:pPr lvl="0"/>
            <a:r>
              <a:rPr lang="lv-LV" b="1"/>
              <a:t>Sirds un asinsvadu veselībai tiek ieteikta vidusjūras diēta</a:t>
            </a:r>
          </a:p>
          <a:p>
            <a:pPr lvl="0"/>
            <a:r>
              <a:rPr lang="lv-LV"/>
              <a:t>lielas dārzeņu un augļu devas (400g dienā)</a:t>
            </a:r>
          </a:p>
          <a:p>
            <a:pPr lvl="0"/>
            <a:r>
              <a:rPr lang="lv-LV"/>
              <a:t>pilngraudu produkti, pupas, rieksti, sēklas</a:t>
            </a:r>
          </a:p>
          <a:p>
            <a:pPr lvl="0"/>
            <a:r>
              <a:rPr lang="lv-LV"/>
              <a:t>olīveļļa – kā svarīgs mononepiesātināto taukskābju avots</a:t>
            </a:r>
          </a:p>
          <a:p>
            <a:pPr lvl="0"/>
            <a:r>
              <a:rPr lang="lv-LV"/>
              <a:t>piena produkti ar zemu tauku saturu</a:t>
            </a:r>
          </a:p>
          <a:p>
            <a:pPr lvl="0"/>
            <a:r>
              <a:rPr lang="lv-LV"/>
              <a:t>zivis (vismaz 2 x/ned.) </a:t>
            </a:r>
          </a:p>
          <a:p>
            <a:pPr lvl="0"/>
            <a:r>
              <a:rPr lang="lv-LV"/>
              <a:t>putnu gaļa 2xned., sarkanā gaļa </a:t>
            </a:r>
          </a:p>
          <a:p>
            <a:pPr lvl="0"/>
            <a:r>
              <a:rPr lang="lv-LV"/>
              <a:t>olas 0 - 4 x/nedēļā</a:t>
            </a:r>
          </a:p>
        </p:txBody>
      </p:sp>
      <p:pic>
        <p:nvPicPr>
          <p:cNvPr id="4" name="Attēls 5">
            <a:extLst>
              <a:ext uri="{FF2B5EF4-FFF2-40B4-BE49-F238E27FC236}">
                <a16:creationId xmlns:a16="http://schemas.microsoft.com/office/drawing/2014/main" id="{DE711BBD-65A8-4893-86E1-31AEC58B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91" y="2059201"/>
            <a:ext cx="2378637" cy="45558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742528-CBE3-4D14-846D-1D2679AB87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Nav ieteicams: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96ADC37-8720-47EE-AE70-C1108800F2E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Visādu veidu desas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 Cepti produkti 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Gaļas konservi, pastētes, speķis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 Trekna gaļa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 Pilnpiens, sviests, salds krējums, trekns siers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 Cietais margarīns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Majonēze (veikalā pirkta)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Piesātinātās eļļas – kokosriekstu, palmu 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 Buljona kubiņi 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Konditorejas izstrādājumi (cepumi, smalkmaizītes, kūkas)</a:t>
            </a:r>
          </a:p>
          <a:p>
            <a:pPr lvl="0">
              <a:lnSpc>
                <a:spcPct val="80000"/>
              </a:lnSpc>
            </a:pPr>
            <a:r>
              <a:rPr lang="lv-LV" sz="1900">
                <a:latin typeface="Arial" pitchFamily="34"/>
                <a:cs typeface="Arial" pitchFamily="34"/>
              </a:rPr>
              <a:t>Saldinātās sulas, saldie gāzētie dzērieni</a:t>
            </a:r>
          </a:p>
        </p:txBody>
      </p:sp>
      <p:pic>
        <p:nvPicPr>
          <p:cNvPr id="4" name="Picture 2" descr="Attēlu rezultāti vaicājumam “bad food for your heart”">
            <a:extLst>
              <a:ext uri="{FF2B5EF4-FFF2-40B4-BE49-F238E27FC236}">
                <a16:creationId xmlns:a16="http://schemas.microsoft.com/office/drawing/2014/main" id="{DFE4EE6E-D31E-4A6D-BE61-E5990431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15124" y="0"/>
            <a:ext cx="2565495" cy="31781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9B20E99-47D9-4764-A8D0-A1952C9BFF9C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Ateroskleroze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DB6D344-E4FF-40C1-96C2-3AF4F809DBD9}"/>
              </a:ext>
            </a:extLst>
          </p:cNvPr>
          <p:cNvSpPr/>
          <p:nvPr/>
        </p:nvSpPr>
        <p:spPr>
          <a:xfrm>
            <a:off x="1638257" y="2271817"/>
            <a:ext cx="6801755" cy="3551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60354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Hroniska asinsvadu slimība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055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354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Izraisa taukiem līdzīgu vielu, galvenokārt holesterīna, uzkrāšanās asinsvadu sieniņās, kas ar laiku noved pie asinsvadu sašaurināšanās vai pat pilnīgas slēgšanās.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055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0354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Tā var sākties jau 30–40 gadu vecumā bez manāmām pazīmēm, bet parasti rada traucējumus 50–60 gadu vecumā.</a:t>
            </a:r>
          </a:p>
          <a:p>
            <a:pPr marL="323953" marR="0" lvl="0" indent="-241621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3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227" marR="0" lvl="2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Kardioloģija prof. Andreja Kalveļa redakcijā 2014.g. , 51.lpp.</a:t>
            </a:r>
          </a:p>
          <a:p>
            <a:pPr marL="82341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1E00ABA-36A4-4BF4-B88C-84CE2A3BA9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Ateroskleroze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0849AA3-D58B-4821-A64F-A73E51CFA2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0820" y="2708772"/>
            <a:ext cx="7371453" cy="3123425"/>
          </a:xfrm>
        </p:spPr>
        <p:txBody>
          <a:bodyPr/>
          <a:lstStyle/>
          <a:p>
            <a:endParaRPr lang="lv-LV"/>
          </a:p>
        </p:txBody>
      </p:sp>
      <p:pic>
        <p:nvPicPr>
          <p:cNvPr id="4" name="Picture 4" descr="http://www.mfd.lv/img/book/holesterins_lv_img1.jpg">
            <a:extLst>
              <a:ext uri="{FF2B5EF4-FFF2-40B4-BE49-F238E27FC236}">
                <a16:creationId xmlns:a16="http://schemas.microsoft.com/office/drawing/2014/main" id="{763D5EF0-AFCB-4BD2-9A85-804281DF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043" y="2063343"/>
            <a:ext cx="3768845" cy="37688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http://www.mfd.lv/img/book/holesterins_lv_img2.jpg">
            <a:extLst>
              <a:ext uri="{FF2B5EF4-FFF2-40B4-BE49-F238E27FC236}">
                <a16:creationId xmlns:a16="http://schemas.microsoft.com/office/drawing/2014/main" id="{6A26B238-09E3-4425-A493-647D8E15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1183" y="2160489"/>
            <a:ext cx="4768769" cy="38914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3A4D8E-B8BB-4F47-9248-48F2490694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92B106-5864-4720-9A2A-6EC24F828E3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lv-LV" sz="1800" b="1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1. sāls ierobežošana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2. alkohola ierobežota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3. pastiprināta dārzeņu/augļu lietošana, samazināta tauku lietošana</a:t>
            </a:r>
          </a:p>
          <a:p>
            <a:pPr lvl="0">
              <a:lnSpc>
                <a:spcPct val="90000"/>
              </a:lnSpc>
            </a:pPr>
            <a:r>
              <a:rPr lang="lv-LV" sz="2400">
                <a:solidFill>
                  <a:srgbClr val="C00000"/>
                </a:solidFill>
              </a:rPr>
              <a:t>4. svara samazināšana un uzturēšana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5. regulāra fiziskā aktivitāte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6. smēķēšanas pārtraukšana</a:t>
            </a:r>
          </a:p>
          <a:p>
            <a:pPr lvl="0">
              <a:lnSpc>
                <a:spcPct val="90000"/>
              </a:lnSpc>
            </a:pPr>
            <a:endParaRPr lang="lv-LV" sz="1800"/>
          </a:p>
          <a:p>
            <a:pPr marL="1490" lvl="0">
              <a:lnSpc>
                <a:spcPct val="9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9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D9D270B-C425-4D77-8BEF-F7FF42C4D481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1BD7DE4-9CC3-46B5-BAAA-A261506627DB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3B701FA-2021-4BD0-8FC1-92FE4566FBD8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Ķermeņa masas samazināšana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B91777E0-F2E5-4A29-BF8E-768C48A389E3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Ķermeņa masas samazināšanas pamatā ir diēta ar ierobežotu kaloriju daudzumu un palielinātu fizisko slodzi, ko iespējams ievērot ilgstoši.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Tiek rekomendēta pakāpeniska svara samazināšana – 450-500g nedēļā.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ĶMI =   masa (kg) / cilvēka garums 2 (m</a:t>
            </a:r>
            <a:r>
              <a:rPr lang="lv-LV" sz="2099" b="0" i="0" u="none" strike="noStrike" kern="1200" cap="non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Normālas ķermeņa masas indekss ir no 20-25 kg/m</a:t>
            </a:r>
            <a:r>
              <a:rPr lang="lv-LV" sz="2099" b="0" i="0" u="none" strike="noStrike" kern="1200" cap="non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25-30 kg/m</a:t>
            </a:r>
            <a:r>
              <a:rPr lang="lv-LV" sz="2099" b="0" i="0" u="none" strike="noStrike" kern="1200" cap="non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palielināta ķermeņa masa,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&gt;30 kg/m</a:t>
            </a:r>
            <a:r>
              <a:rPr lang="lv-LV" sz="2099" b="0" i="0" u="none" strike="noStrike" kern="1200" cap="non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aptaukošanās</a:t>
            </a:r>
            <a:r>
              <a:rPr lang="lv-LV" sz="2099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3F638B37-D000-457A-BA0E-136717D44220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Ķermeņa masas samazināšana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3F27356A-ED3B-4551-8460-6160105F1664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18595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Vidukļa apkārtmērs vīriešiem virs 94cm, sievietēm virs 80cm- viens no metabolā sindroma komponentiem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79613F9-E4B7-4811-84AD-9B694843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76" y="3655496"/>
            <a:ext cx="4375660" cy="26590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7A6F2C-BB13-4166-8E76-847EBC55E5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2096" y="263520"/>
            <a:ext cx="9072567" cy="1262064"/>
          </a:xfrm>
        </p:spPr>
        <p:txBody>
          <a:bodyPr/>
          <a:lstStyle/>
          <a:p>
            <a:pPr lvl="0"/>
            <a:r>
              <a:rPr lang="zxx-ZZ">
                <a:latin typeface="Arial" pitchFamily="34"/>
                <a:cs typeface="Arial" pitchFamily="34"/>
              </a:rPr>
              <a:t>Tranzitora išēmiska lēkme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748FAA1-7B74-4BFF-BE50-112A362C19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8061" y="2009778"/>
            <a:ext cx="9072567" cy="4651379"/>
          </a:xfrm>
        </p:spPr>
        <p:txBody>
          <a:bodyPr/>
          <a:lstStyle/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zxx-ZZ" sz="3200">
                <a:latin typeface="Arial" pitchFamily="34"/>
                <a:cs typeface="Arial" pitchFamily="34"/>
              </a:rPr>
              <a:t>Insulta pazīmes dažreiz izzūd diennakts laikā</a:t>
            </a:r>
            <a:r>
              <a:rPr lang="lv-LV" sz="3200">
                <a:latin typeface="Arial" pitchFamily="34"/>
                <a:cs typeface="Arial" pitchFamily="34"/>
              </a:rPr>
              <a:t>.</a:t>
            </a:r>
            <a:r>
              <a:rPr lang="zxx-ZZ" sz="3200">
                <a:latin typeface="Arial" pitchFamily="34"/>
                <a:cs typeface="Arial" pitchFamily="34"/>
              </a:rPr>
              <a:t> </a:t>
            </a:r>
            <a:endParaRPr lang="lv-LV" sz="32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lv-LV" sz="3200">
                <a:latin typeface="Arial" pitchFamily="34"/>
                <a:cs typeface="Arial" pitchFamily="34"/>
              </a:rPr>
              <a:t>I</a:t>
            </a:r>
            <a:r>
              <a:rPr lang="zxx-ZZ" sz="3200">
                <a:latin typeface="Arial" pitchFamily="34"/>
                <a:cs typeface="Arial" pitchFamily="34"/>
              </a:rPr>
              <a:t>emesli līdzīgi</a:t>
            </a:r>
            <a:r>
              <a:rPr lang="lv-LV" sz="3200">
                <a:latin typeface="Arial" pitchFamily="34"/>
                <a:cs typeface="Arial" pitchFamily="34"/>
              </a:rPr>
              <a:t> </a:t>
            </a:r>
            <a:r>
              <a:rPr lang="zxx-ZZ" sz="3200">
                <a:latin typeface="Arial" pitchFamily="34"/>
                <a:cs typeface="Arial" pitchFamily="34"/>
              </a:rPr>
              <a:t>kā smadzeņu infarktam</a:t>
            </a:r>
            <a:r>
              <a:rPr lang="lv-LV" sz="3200">
                <a:latin typeface="Arial" pitchFamily="34"/>
                <a:cs typeface="Arial" pitchFamily="34"/>
              </a:rPr>
              <a:t>.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zxx-ZZ" sz="3200">
                <a:latin typeface="Arial" pitchFamily="34"/>
                <a:cs typeface="Arial" pitchFamily="34"/>
              </a:rPr>
              <a:t>TIL uzskatāma par svarīgu brīdinājumu tam, ka pastāv nopietns smadzeņu infarkta risks</a:t>
            </a:r>
            <a:r>
              <a:rPr lang="lv-LV" sz="3200">
                <a:latin typeface="Arial" pitchFamily="34"/>
                <a:cs typeface="Arial" pitchFamily="34"/>
              </a:rPr>
              <a:t> (trešdaļai cilvēku attīstās), </a:t>
            </a:r>
            <a:r>
              <a:rPr lang="zxx-ZZ" sz="3200">
                <a:latin typeface="Arial" pitchFamily="34"/>
                <a:cs typeface="Arial" pitchFamily="34"/>
              </a:rPr>
              <a:t>jāveic  specializēta izmeklēšana un ārstēšana.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endParaRPr lang="zxx-ZZ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endParaRPr lang="zxx-ZZ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endParaRPr lang="zxx-ZZ" sz="9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zxx-ZZ" sz="900">
                <a:latin typeface="Arial" pitchFamily="34"/>
                <a:cs typeface="Arial" pitchFamily="34"/>
              </a:rPr>
              <a:t> G.Eniņa Insults. Tas jāzina katram. 2008.g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endParaRPr lang="zxx-ZZ" sz="17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440952-3AB2-4CA4-B78A-B306134F85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7158CA8-0C00-4405-9FEB-572A6DE798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lv-LV" sz="1800" b="1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1. sāls ierobežošana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2. alkohola ierobežota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3. pastiprināta dārzeņu/augļu lietošana, samazināta tauku lietošana</a:t>
            </a:r>
          </a:p>
          <a:p>
            <a:pPr lvl="0">
              <a:lnSpc>
                <a:spcPct val="90000"/>
              </a:lnSpc>
            </a:pPr>
            <a:r>
              <a:rPr lang="lv-LV" sz="1500">
                <a:solidFill>
                  <a:srgbClr val="000000"/>
                </a:solidFill>
              </a:rPr>
              <a:t>4. svara samazināšana un uzturēšana</a:t>
            </a:r>
          </a:p>
          <a:p>
            <a:pPr lvl="0">
              <a:lnSpc>
                <a:spcPct val="90000"/>
              </a:lnSpc>
            </a:pPr>
            <a:r>
              <a:rPr lang="lv-LV" sz="2400">
                <a:solidFill>
                  <a:srgbClr val="C00000"/>
                </a:solidFill>
              </a:rPr>
              <a:t>5. regulāra fiziskā aktivitāte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6. smēķēšanas pārtraukšana</a:t>
            </a:r>
          </a:p>
          <a:p>
            <a:pPr lvl="0">
              <a:lnSpc>
                <a:spcPct val="90000"/>
              </a:lnSpc>
            </a:pPr>
            <a:endParaRPr lang="lv-LV" sz="1800"/>
          </a:p>
          <a:p>
            <a:pPr marL="1490" lvl="0">
              <a:lnSpc>
                <a:spcPct val="9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9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7230A33-835E-442A-9715-EEFBD5FDE601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Fiziskas aktivitātes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9C33458-435F-4C03-AE94-2060899A6BA0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2DDFBF1E-3BBD-4A8D-B0D8-64F5D35CDC50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A242378C-8905-4E98-800C-70AD04C7DEFF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Regulāri fiziski vingrinājumi palīdz pazemināt asinsspiedienu.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Regulāri= trīs līdz piecas reizes nedēļā pa 30 līdz 45 minūtēm.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Piemērotu kardioloģisko slodzi nodrošina staigāšana un ātra soļošana, nūjošana, braukšana ar velosipēdu, dejošana un peldēšana.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Pirms slodzes nevajadzētu ieturēt maltīti, pilnīgi pietiek ar banānu vai auzu pārslām ar pienu, taču vajag padzerties negāzētu ūdeni.</a:t>
            </a: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900" b="0" i="0" u="none" strike="noStrike" kern="1200" cap="none" spc="-1" baseline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Silvija Hansone</a:t>
            </a:r>
            <a:r>
              <a:rPr lang="lv-LV" sz="9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«</a:t>
            </a: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Piemērotākie sportošanas veidi un slodze, ja “jānodzen riepa”», kardiologija.lv, </a:t>
            </a:r>
            <a:endParaRPr lang="lv-LV" sz="20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33A8D47-49A4-4994-9D08-95CFDE71CE83}"/>
              </a:ext>
            </a:extLst>
          </p:cNvPr>
          <p:cNvSpPr/>
          <p:nvPr/>
        </p:nvSpPr>
        <p:spPr>
          <a:xfrm>
            <a:off x="1854247" y="4022674"/>
            <a:ext cx="6424848" cy="10785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3AC2CBE-B017-4CA5-80B8-019DB468BDE0}"/>
              </a:ext>
            </a:extLst>
          </p:cNvPr>
          <p:cNvSpPr/>
          <p:nvPr/>
        </p:nvSpPr>
        <p:spPr>
          <a:xfrm>
            <a:off x="1854247" y="5372602"/>
            <a:ext cx="6424848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375CE41E-4B78-43D8-8D33-542232DB56CD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Fiziskās aktivitātes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57E16686-17F4-48F4-BAB6-EE7ABDB84EC6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Maksimālais pulss slodzes laikā: 220 mīnus vecums gados, bet slodzes laikā ieteicamais pulsa ātrums ir  50 līdz 75% no šī skaitļa.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Piemēram, 68 gadus vecam cilvēkam maksimālo pulsu aprēķina: 220 – 68 = 152, bet ieteicamo 50 vai 75% no 152, kas ir 76 vai 114 sitieni minūtē.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Svarīgi, cik ātri pulss normalizējas pēc slodzes. Minūtes laikā tam vajadzētu samazināties par 20%, bet sešu minūšu laikā būt tādam, kā pirms slodzes.</a:t>
            </a: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Silvija Hansone</a:t>
            </a:r>
            <a:r>
              <a:rPr lang="lv-LV" sz="9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«</a:t>
            </a: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Piemērotākie sportošanas veidi un slodze, ja “jānodzen riepa”», kardiologija.lv, </a:t>
            </a:r>
            <a:endParaRPr lang="lv-LV" sz="20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97A1058-A82F-470D-9D8C-6A1DCAE13867}"/>
              </a:ext>
            </a:extLst>
          </p:cNvPr>
          <p:cNvSpPr/>
          <p:nvPr/>
        </p:nvSpPr>
        <p:spPr>
          <a:xfrm>
            <a:off x="791998" y="4103644"/>
            <a:ext cx="8567644" cy="14389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ADC31746-96BF-40D0-B992-707A1912D76B}"/>
              </a:ext>
            </a:extLst>
          </p:cNvPr>
          <p:cNvSpPr/>
          <p:nvPr/>
        </p:nvSpPr>
        <p:spPr>
          <a:xfrm>
            <a:off x="791998" y="5903640"/>
            <a:ext cx="8567644" cy="43833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71D2F67C-775E-4CE2-A280-40AD47C5D1CD}"/>
              </a:ext>
            </a:extLst>
          </p:cNvPr>
          <p:cNvSpPr/>
          <p:nvPr/>
        </p:nvSpPr>
        <p:spPr>
          <a:xfrm>
            <a:off x="503998" y="301322"/>
            <a:ext cx="9071643" cy="12614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Fiziskas aktivitātes</a:t>
            </a: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6C01F6D0-94FF-4153-A9FA-065F25C4377A}"/>
              </a:ext>
            </a:extLst>
          </p:cNvPr>
          <p:cNvSpPr/>
          <p:nvPr/>
        </p:nvSpPr>
        <p:spPr>
          <a:xfrm>
            <a:off x="503998" y="1768678"/>
            <a:ext cx="9071643" cy="43837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31999" marR="0" lvl="0" indent="-32364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Visiem pieejamais sportošanas veids ir pastaiga vai soļošana</a:t>
            </a:r>
          </a:p>
          <a:p>
            <a:pPr marL="10835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1999" marR="0" lvl="0" indent="-32364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Sāk ar 20 minūšu garu pastaigu, šajā laikā noejot 1,6 kilometrus (ātrums 4,8 km/h). Slodzi  palielina pakāpeniski – par 1 minūti katru nedēļu, pārejot uz strauju soļošanu ar ātrumu no 5 līdz 7, vai pēc dažiem mēnešiem uz ļoti strauju soļošanu – līdz 8,8 km/h</a:t>
            </a:r>
          </a:p>
          <a:p>
            <a:pPr marL="10835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B0EAED2E-927D-4C63-B1C4-951D04AA2BCA}"/>
              </a:ext>
            </a:extLst>
          </p:cNvPr>
          <p:cNvSpPr/>
          <p:nvPr/>
        </p:nvSpPr>
        <p:spPr>
          <a:xfrm>
            <a:off x="1638257" y="1171090"/>
            <a:ext cx="6802834" cy="9454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Fiziskās aktivitātes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50FC181D-AF7E-4759-B561-78F381D149F6}"/>
              </a:ext>
            </a:extLst>
          </p:cNvPr>
          <p:cNvSpPr/>
          <p:nvPr/>
        </p:nvSpPr>
        <p:spPr>
          <a:xfrm>
            <a:off x="1638257" y="2271552"/>
            <a:ext cx="6802834" cy="32870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Tiem, kuri ārstē arteriālo hipertensiju, pirms fizisko aktivitāšu uzsākšanas jāveic veloergometrija, kuras laikā var izvērtēt arī asinsspiediena izmaiņas. 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7516" marR="0" lvl="0" indent="-23625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9815" marR="0" lvl="0" indent="-378012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3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tas ievērojami paaugstinās, asinsspiediens ar medikamentiem nav pietiekami labi koriģēts un sportošana var beigties ar insultu</a:t>
            </a: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Silvija Hansone</a:t>
            </a:r>
            <a:r>
              <a:rPr lang="lv-LV" sz="9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«</a:t>
            </a:r>
            <a:r>
              <a:rPr lang="lv-LV" sz="900" b="0" i="0" u="none" strike="noStrike" kern="1200" cap="none" spc="-1" baseline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Piemērotākie sportošanas veidi un slodze, ja “jānodzen riepa”», kardiologija.lv, </a:t>
            </a:r>
            <a:endParaRPr lang="lv-LV" sz="20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3953" marR="0" lvl="0" indent="-24216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399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802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4" descr="Attēlu rezultāti vaicājumam “physical activities”">
            <a:extLst>
              <a:ext uri="{FF2B5EF4-FFF2-40B4-BE49-F238E27FC236}">
                <a16:creationId xmlns:a16="http://schemas.microsoft.com/office/drawing/2014/main" id="{D4E3BA2F-5E40-4D1A-88AB-71706A94C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8876" y="5384801"/>
            <a:ext cx="2551742" cy="21264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B9C9CBB-A1E4-42AB-A10E-2024F8B596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Dzīvesveida pārmaiņas TA pazemināšanai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99C2C9C-EB40-4CF2-8332-054BEE0EE1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lv-LV" sz="1800"/>
              <a:t>Ieteikumi svarīgi gan pie paaugstināta TA profilakses, gan ja jau ir nepieciešams lietot medikamentus hipertensijas korekcijai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1. sāls ierobežošana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2. alkohola ierobežota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3. pastiprināta dārzeņu/augļu lietošana, samazināta tauku lietošana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4. svara samazināšana un uzturēšana</a:t>
            </a:r>
          </a:p>
          <a:p>
            <a:pPr lvl="0">
              <a:lnSpc>
                <a:spcPct val="90000"/>
              </a:lnSpc>
            </a:pPr>
            <a:r>
              <a:rPr lang="lv-LV" sz="1800"/>
              <a:t>5. regulāra fiziskā aktivitāte</a:t>
            </a:r>
          </a:p>
          <a:p>
            <a:pPr lvl="0">
              <a:lnSpc>
                <a:spcPct val="90000"/>
              </a:lnSpc>
            </a:pPr>
            <a:r>
              <a:rPr lang="lv-LV" sz="2400">
                <a:solidFill>
                  <a:srgbClr val="C00000"/>
                </a:solidFill>
              </a:rPr>
              <a:t>6. smēķēšanas pārtraukšana</a:t>
            </a:r>
          </a:p>
          <a:p>
            <a:pPr lvl="0">
              <a:lnSpc>
                <a:spcPct val="90000"/>
              </a:lnSpc>
            </a:pPr>
            <a:endParaRPr lang="lv-LV" sz="1800"/>
          </a:p>
          <a:p>
            <a:pPr marL="1490" lvl="0">
              <a:lnSpc>
                <a:spcPct val="90000"/>
              </a:lnSpc>
            </a:pPr>
            <a:r>
              <a:rPr lang="lv-LV" sz="900" spc="-1">
                <a:uFill>
                  <a:solidFill>
                    <a:srgbClr val="FFFFFF"/>
                  </a:solidFill>
                </a:uFill>
                <a:latin typeface="Arial"/>
              </a:rPr>
              <a:t>Prof. Andrejs Kalvelis Kardioloģija.Informācijas materiāli Rīga, 2014.g, 31.lpp</a:t>
            </a:r>
          </a:p>
          <a:p>
            <a:pPr lvl="0">
              <a:lnSpc>
                <a:spcPct val="90000"/>
              </a:lnSpc>
            </a:pPr>
            <a:endParaRPr lang="lv-LV" sz="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EA0FC7C-719E-4994-894A-F9701BAB47D5}"/>
              </a:ext>
            </a:extLst>
          </p:cNvPr>
          <p:cNvSpPr/>
          <p:nvPr/>
        </p:nvSpPr>
        <p:spPr>
          <a:xfrm>
            <a:off x="1638257" y="1171081"/>
            <a:ext cx="6801755" cy="9449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3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Smēķēšana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28DE19E-889A-47E9-AB32-C2B3478B26BF}"/>
              </a:ext>
            </a:extLst>
          </p:cNvPr>
          <p:cNvSpPr/>
          <p:nvPr/>
        </p:nvSpPr>
        <p:spPr>
          <a:xfrm>
            <a:off x="1638257" y="2271817"/>
            <a:ext cx="6801755" cy="3286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78817" marR="0" lvl="0" indent="-378012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99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Nikotīns liek sirdij sarauties ātrāk, veicina asinsvadu sašaurināšanos, asins sabiezēšanu.</a:t>
            </a: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6527" marR="0" lvl="0" indent="-236253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5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8817" marR="0" lvl="0" indent="-378012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Apmēram trešā daļa koronārās nāves gadījumu saistāmi ar cigarešu smēķēšanu, savukārt išēmiskā insulta risks smēķējot pieaug apmēram divas reizes.</a:t>
            </a:r>
            <a:endParaRPr lang="lv-LV" sz="20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/>
              <a:cs typeface="Arial" pitchFamily="34"/>
            </a:endParaRPr>
          </a:p>
        </p:txBody>
      </p:sp>
      <p:pic>
        <p:nvPicPr>
          <p:cNvPr id="4" name="Picture 2" descr="Attēlu rezultāti vaicājumam “smoking”">
            <a:extLst>
              <a:ext uri="{FF2B5EF4-FFF2-40B4-BE49-F238E27FC236}">
                <a16:creationId xmlns:a16="http://schemas.microsoft.com/office/drawing/2014/main" id="{DDE1EB11-2225-4295-88F5-F0DAB6CD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5357" y="6045198"/>
            <a:ext cx="3845262" cy="15144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28220D-F617-4B2A-9AC4-1942EBA5AC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Zāļu lietošana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095FF3-D961-459F-AFF6-CB1FECBF54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lv-LV"/>
              <a:t>Vairums asinsspiedienu regulējošo zāļu un sirds zāļu jālieto tukšā dūšā- 1h pirms ēšanas</a:t>
            </a:r>
          </a:p>
          <a:p>
            <a:pPr lvl="0"/>
            <a:r>
              <a:rPr lang="lv-LV"/>
              <a:t>Lietot vienā un tajā pašā laikā</a:t>
            </a:r>
          </a:p>
          <a:p>
            <a:pPr lvl="0"/>
            <a:r>
              <a:rPr lang="lv-LV"/>
              <a:t>Nedalīt apvalkotās tabletes un tās, kam nav dalījuma līnijas</a:t>
            </a:r>
          </a:p>
          <a:p>
            <a:pPr lvl="0"/>
            <a:r>
              <a:rPr lang="lv-LV"/>
              <a:t>Uzdzert ½-1 glāzi ūdens, nedzert stipru kafiju, tēju, piena produktus, greipfrūtu sulu</a:t>
            </a:r>
          </a:p>
          <a:p>
            <a:pPr lvl="0"/>
            <a:r>
              <a:rPr lang="lv-LV"/>
              <a:t>Nelietot vienlaicīgi ar aktivēto ogli</a:t>
            </a:r>
          </a:p>
          <a:p>
            <a:pPr lvl="0"/>
            <a:r>
              <a:rPr lang="lv-LV"/>
              <a:t>Zāles jālieto arī kad TA&lt;140/90 mmHg sasniegts</a:t>
            </a:r>
          </a:p>
        </p:txBody>
      </p:sp>
      <p:pic>
        <p:nvPicPr>
          <p:cNvPr id="4" name="Picture 2" descr="Attēlu rezultāti vaicājumam “pills”">
            <a:extLst>
              <a:ext uri="{FF2B5EF4-FFF2-40B4-BE49-F238E27FC236}">
                <a16:creationId xmlns:a16="http://schemas.microsoft.com/office/drawing/2014/main" id="{36A5A9A5-0147-44D8-91EB-BD02789F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01897" y="944657"/>
            <a:ext cx="1478721" cy="13894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5103A89C-76AE-4AFF-8A52-B447096DFCAA}"/>
              </a:ext>
            </a:extLst>
          </p:cNvPr>
          <p:cNvSpPr/>
          <p:nvPr/>
        </p:nvSpPr>
        <p:spPr>
          <a:xfrm>
            <a:off x="503998" y="301322"/>
            <a:ext cx="9070198" cy="12607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Pulss </a:t>
            </a: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94B9C7A-206B-42B1-A637-8B43528A2D2C}"/>
              </a:ext>
            </a:extLst>
          </p:cNvPr>
          <p:cNvSpPr/>
          <p:nvPr/>
        </p:nvSpPr>
        <p:spPr>
          <a:xfrm>
            <a:off x="503998" y="1769043"/>
            <a:ext cx="9070198" cy="43833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31999" marR="0" lvl="0" indent="-32292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Norma miera stāvoklī 55-80 reizes minūtē </a:t>
            </a:r>
          </a:p>
          <a:p>
            <a:pPr marL="109078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1999" marR="0" lvl="0" indent="-32292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Paātrināta sirdsdarbība vistiešākajā veidā saistīta ar hipertensijas, aterosklerozes un sirds un asinsvadu slimību rašanos.</a:t>
            </a: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/>
              <a:ea typeface="DejaVu Sans"/>
              <a:cs typeface="Arial" pitchFamily="34"/>
            </a:endParaRPr>
          </a:p>
          <a:p>
            <a:pPr marL="109078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999" marR="0" lvl="0" indent="-32292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 samazinātu sirdsdarbības frekvenci, ieteicamas regulāras fiziskas aktivitātes jeb kardiotreniņš</a:t>
            </a:r>
          </a:p>
          <a:p>
            <a:pPr marL="109078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999" marR="0" lvl="0" indent="-32292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98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Cilvēkiem, kuriem jau bijis infarkts vai ir augsts asinsspiediens, ieteicams mazināt šo riska faktoru ar fiziskām aktivitātēm un medikamentu palīdzību.</a:t>
            </a:r>
            <a:endParaRPr lang="lv-LV" sz="24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Attēlu rezultāti vaicājumam “puls”">
            <a:extLst>
              <a:ext uri="{FF2B5EF4-FFF2-40B4-BE49-F238E27FC236}">
                <a16:creationId xmlns:a16="http://schemas.microsoft.com/office/drawing/2014/main" id="{A6903820-4A8C-4C05-B146-E425489A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24703" y="5840409"/>
            <a:ext cx="2955926" cy="17192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dzmija_full">
            <a:extLst>
              <a:ext uri="{FF2B5EF4-FFF2-40B4-BE49-F238E27FC236}">
                <a16:creationId xmlns:a16="http://schemas.microsoft.com/office/drawing/2014/main" id="{A1674C39-BBF4-4AD5-BAA4-9BE78343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2314" y="2528892"/>
            <a:ext cx="7696267" cy="4138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irsraksts 1">
            <a:extLst>
              <a:ext uri="{FF2B5EF4-FFF2-40B4-BE49-F238E27FC236}">
                <a16:creationId xmlns:a16="http://schemas.microsoft.com/office/drawing/2014/main" id="{30D29B26-8D3B-40F7-A838-57C00D355F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Mirdzaritmija un insults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03501795-7E30-476E-AEDE-B5C99B0D48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72F5E89-D8DD-4F17-9103-3EA376F3CC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7995" y="365129"/>
            <a:ext cx="9072567" cy="1262064"/>
          </a:xfrm>
        </p:spPr>
        <p:txBody>
          <a:bodyPr/>
          <a:lstStyle/>
          <a:p>
            <a:pPr lvl="0"/>
            <a:r>
              <a:rPr lang="zxx-ZZ">
                <a:latin typeface="Arial" pitchFamily="34"/>
                <a:cs typeface="Arial" pitchFamily="34"/>
              </a:rPr>
              <a:t>Insulta pazīmes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DB93254-90DB-4700-BAC7-AA83C280F8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0100" y="1539877"/>
            <a:ext cx="9072567" cy="601979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Vienas ķermeņa puses vājums</a:t>
            </a:r>
            <a:r>
              <a:rPr lang="lv-LV" sz="2800">
                <a:latin typeface="Arial" pitchFamily="34"/>
                <a:cs typeface="Arial" pitchFamily="34"/>
              </a:rPr>
              <a:t>- </a:t>
            </a:r>
            <a:r>
              <a:rPr lang="zxx-ZZ" sz="2800">
                <a:latin typeface="Arial" pitchFamily="34"/>
                <a:cs typeface="Arial" pitchFamily="34"/>
              </a:rPr>
              <a:t>nespēks rokā</a:t>
            </a:r>
            <a:r>
              <a:rPr lang="lv-LV" sz="2800">
                <a:latin typeface="Arial" pitchFamily="34"/>
                <a:cs typeface="Arial" pitchFamily="34"/>
              </a:rPr>
              <a:t>,</a:t>
            </a:r>
            <a:r>
              <a:rPr lang="zxx-ZZ" sz="2800">
                <a:latin typeface="Arial" pitchFamily="34"/>
                <a:cs typeface="Arial" pitchFamily="34"/>
              </a:rPr>
              <a:t> kājā, šķībs</a:t>
            </a:r>
            <a:r>
              <a:rPr lang="lv-LV" sz="2800">
                <a:latin typeface="Arial" pitchFamily="34"/>
                <a:cs typeface="Arial" pitchFamily="34"/>
              </a:rPr>
              <a:t> </a:t>
            </a:r>
            <a:r>
              <a:rPr lang="zxx-ZZ" sz="2800">
                <a:latin typeface="Arial" pitchFamily="34"/>
                <a:cs typeface="Arial" pitchFamily="34"/>
              </a:rPr>
              <a:t>mutes kaktiņš.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Retāk nespēks vienā loceklī</a:t>
            </a:r>
            <a:r>
              <a:rPr lang="lv-LV" sz="2800">
                <a:latin typeface="Arial" pitchFamily="34"/>
                <a:cs typeface="Arial" pitchFamily="34"/>
              </a:rPr>
              <a:t>,</a:t>
            </a:r>
            <a:r>
              <a:rPr lang="zxx-ZZ" sz="2800">
                <a:latin typeface="Arial" pitchFamily="34"/>
                <a:cs typeface="Arial" pitchFamily="34"/>
              </a:rPr>
              <a:t> kā arī var būt abpusējs locekļu vājums.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Notirpums</a:t>
            </a:r>
            <a:r>
              <a:rPr lang="lv-LV" sz="2800">
                <a:latin typeface="Arial" pitchFamily="34"/>
                <a:cs typeface="Arial" pitchFamily="34"/>
              </a:rPr>
              <a:t>, </a:t>
            </a:r>
            <a:r>
              <a:rPr lang="zxx-ZZ" sz="2800">
                <a:latin typeface="Arial" pitchFamily="34"/>
                <a:cs typeface="Arial" pitchFamily="34"/>
              </a:rPr>
              <a:t>nejutīgums vienā ķermeņa pusē.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Pēkšņi kustību koordinācijas, līdzsvara traucējumi, kas var kombinēties ar reiboni</a:t>
            </a:r>
            <a:r>
              <a:rPr lang="lv-LV" sz="2800">
                <a:latin typeface="Arial" pitchFamily="34"/>
                <a:cs typeface="Arial" pitchFamily="34"/>
              </a:rPr>
              <a:t>,</a:t>
            </a:r>
            <a:r>
              <a:rPr lang="zxx-ZZ" sz="2800">
                <a:latin typeface="Arial" pitchFamily="34"/>
                <a:cs typeface="Arial" pitchFamily="34"/>
              </a:rPr>
              <a:t> vemšanu.</a:t>
            </a:r>
          </a:p>
          <a:p>
            <a:pPr marL="0" lvl="0" indent="0">
              <a:buNone/>
            </a:pPr>
            <a:endParaRPr lang="lv-LV" sz="28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zxx-ZZ" sz="1100">
                <a:latin typeface="Arial" pitchFamily="34"/>
                <a:cs typeface="Arial" pitchFamily="34"/>
              </a:rPr>
              <a:t> G.Eniņa Insults. Tas jāzina katram. 2008.g</a:t>
            </a:r>
          </a:p>
        </p:txBody>
      </p:sp>
      <p:pic>
        <p:nvPicPr>
          <p:cNvPr id="4" name="Picture 2" descr="Attēlu rezultāti vaicājumam “cerebral stroke symptoms”">
            <a:extLst>
              <a:ext uri="{FF2B5EF4-FFF2-40B4-BE49-F238E27FC236}">
                <a16:creationId xmlns:a16="http://schemas.microsoft.com/office/drawing/2014/main" id="{416A94E4-7AAB-47E5-97E0-48921D4D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9141" y="4851404"/>
            <a:ext cx="1931487" cy="27082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62CA142-50C2-4C45-8A4C-F531E8BDCA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83923" y="3602"/>
            <a:ext cx="5344558" cy="7559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49C417D-3E90-49AB-A0C4-E3298090C82D}"/>
              </a:ext>
            </a:extLst>
          </p:cNvPr>
          <p:cNvSpPr/>
          <p:nvPr/>
        </p:nvSpPr>
        <p:spPr>
          <a:xfrm>
            <a:off x="503998" y="301322"/>
            <a:ext cx="9070198" cy="12607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Infarkts</a:t>
            </a:r>
            <a:endParaRPr lang="lv-LV" sz="18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56C2FB14-EFBA-4841-BA9B-5AF7599E9AD9}"/>
              </a:ext>
            </a:extLst>
          </p:cNvPr>
          <p:cNvSpPr/>
          <p:nvPr/>
        </p:nvSpPr>
        <p:spPr>
          <a:xfrm>
            <a:off x="503998" y="1769043"/>
            <a:ext cx="9070198" cy="43833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139E516A-10A6-48BF-A789-E358DBAD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3" y="265678"/>
            <a:ext cx="4958279" cy="72936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5D42A1-892C-4381-BBA3-A0CCE431343D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lv-LV"/>
              <a:t>Paldies par uzmanību!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87154F4-C7E9-49FD-80C4-96F704813B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A2D71E-5BDB-428F-A60E-7104820C49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7697" y="263520"/>
            <a:ext cx="9072567" cy="1262064"/>
          </a:xfrm>
        </p:spPr>
        <p:txBody>
          <a:bodyPr/>
          <a:lstStyle/>
          <a:p>
            <a:pPr lvl="0"/>
            <a:r>
              <a:rPr lang="zxx-ZZ">
                <a:latin typeface="Arial" pitchFamily="34"/>
                <a:cs typeface="Arial" pitchFamily="34"/>
              </a:rPr>
              <a:t>Insulta pazīmes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5887FE9-4146-4485-8F80-A7C3A47DEB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0904" y="1525584"/>
            <a:ext cx="9072567" cy="827722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lv-LV" sz="2800">
                <a:latin typeface="Arial" pitchFamily="34"/>
                <a:cs typeface="Arial" pitchFamily="34"/>
              </a:rPr>
              <a:t>V</a:t>
            </a:r>
            <a:r>
              <a:rPr lang="zxx-ZZ" sz="2800">
                <a:latin typeface="Arial" pitchFamily="34"/>
                <a:cs typeface="Arial" pitchFamily="34"/>
              </a:rPr>
              <a:t>alodas traucējumi, kas var izpausties kā nespēja runāt, bet neietekmē spēju saprast citu teikto.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Var būt arī nespēja saprotami izteikties un saprast citu teikto.</a:t>
            </a:r>
          </a:p>
          <a:p>
            <a:pPr lvl="0">
              <a:buSzPct val="45000"/>
              <a:buFont typeface="StarSymbol"/>
              <a:buChar char="●"/>
            </a:pPr>
            <a:r>
              <a:rPr lang="lv-LV" sz="2800">
                <a:latin typeface="Arial" pitchFamily="34"/>
                <a:cs typeface="Arial" pitchFamily="34"/>
              </a:rPr>
              <a:t>P</a:t>
            </a:r>
            <a:r>
              <a:rPr lang="zxx-ZZ" sz="2800">
                <a:latin typeface="Arial" pitchFamily="34"/>
                <a:cs typeface="Arial" pitchFamily="34"/>
              </a:rPr>
              <a:t>ēkšņi rīšanas traucējumi.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sz="2800">
                <a:latin typeface="Arial" pitchFamily="34"/>
                <a:cs typeface="Arial" pitchFamily="34"/>
              </a:rPr>
              <a:t>Retāka izpausme ir pēkšņas stipras galvassāpes, apziņas traucējumi, sevišķi, ja ir asins izplūdums smadzenēs vai starp smadzeņu apvalkiem</a:t>
            </a:r>
          </a:p>
        </p:txBody>
      </p:sp>
      <p:pic>
        <p:nvPicPr>
          <p:cNvPr id="4" name="Picture 2" descr="Saistīts attēls">
            <a:extLst>
              <a:ext uri="{FF2B5EF4-FFF2-40B4-BE49-F238E27FC236}">
                <a16:creationId xmlns:a16="http://schemas.microsoft.com/office/drawing/2014/main" id="{4E4DDD83-E13E-4694-9236-9C777F05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6053" y="5549895"/>
            <a:ext cx="2574575" cy="20097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AEFD71-804D-401B-B508-B01D9FAD6F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Kas ir infarkts?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7B22F3B-0643-4B36-A2E1-A9A3C0E1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7574" y="1627997"/>
            <a:ext cx="7267203" cy="4164131"/>
          </a:xfrm>
        </p:spPr>
        <p:txBody>
          <a:bodyPr>
            <a:noAutofit/>
          </a:bodyPr>
          <a:lstStyle/>
          <a:p>
            <a:pPr lvl="0"/>
            <a:r>
              <a:rPr lang="lv-LV" sz="2400">
                <a:latin typeface="Arial" pitchFamily="34"/>
                <a:cs typeface="Arial" pitchFamily="34"/>
              </a:rPr>
              <a:t>Sirds artērijas nosprostojums, piemēram, ar trombu.</a:t>
            </a:r>
          </a:p>
          <a:p>
            <a:pPr lvl="0"/>
            <a:r>
              <a:rPr lang="lv-LV" sz="2400">
                <a:latin typeface="Arial" pitchFamily="34"/>
                <a:cs typeface="Arial" pitchFamily="34"/>
              </a:rPr>
              <a:t>Izveidojas sirds muskuļa bojājums jeb miokarda infarkts.</a:t>
            </a:r>
          </a:p>
          <a:p>
            <a:pPr lvl="0"/>
            <a:r>
              <a:rPr lang="lv-LV" sz="2400">
                <a:latin typeface="Arial" pitchFamily="34"/>
                <a:cs typeface="Arial" pitchFamily="34"/>
              </a:rPr>
              <a:t>Smagums ir atkarīgs no nekrozes plašuma (nekroze – sirds muskuļa atmiršana sirds asins apgādes traucējumu dēļ). </a:t>
            </a:r>
          </a:p>
          <a:p>
            <a:pPr lvl="0"/>
            <a:r>
              <a:rPr lang="lv-LV" sz="2400">
                <a:latin typeface="Arial" pitchFamily="34"/>
                <a:cs typeface="Arial" pitchFamily="34"/>
              </a:rPr>
              <a:t>Jo mazāks ir cietušais asinsvads, jo mazāks ir audu bojājums</a:t>
            </a:r>
          </a:p>
        </p:txBody>
      </p:sp>
      <p:pic>
        <p:nvPicPr>
          <p:cNvPr id="4" name="Picture 2" descr="Attēlu rezultāti vaicājumam “heart attack”">
            <a:extLst>
              <a:ext uri="{FF2B5EF4-FFF2-40B4-BE49-F238E27FC236}">
                <a16:creationId xmlns:a16="http://schemas.microsoft.com/office/drawing/2014/main" id="{482A9018-57A0-4577-A1C9-2A846D89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84831" y="4775197"/>
            <a:ext cx="2695797" cy="27844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D2FBB2F-CCE1-42F9-B8B7-70A1DD9779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Infarkta pazīmes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49962A1-E4B2-43D2-8512-5FE76BD9AD4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lv-LV" sz="2400">
                <a:latin typeface="Arial" pitchFamily="34"/>
                <a:cs typeface="Arial" pitchFamily="34"/>
              </a:rPr>
              <a:t>Stipras mokošas dedzinošas, plēsošas, žņaudzošas sāpes krūšu kurvī, kas ilgst vismaz 20 minūtes.</a:t>
            </a:r>
          </a:p>
          <a:p>
            <a:pPr lvl="0">
              <a:lnSpc>
                <a:spcPct val="80000"/>
              </a:lnSpc>
            </a:pPr>
            <a:r>
              <a:rPr lang="lv-LV" sz="2400">
                <a:latin typeface="Arial" pitchFamily="34"/>
                <a:cs typeface="Arial" pitchFamily="34"/>
              </a:rPr>
              <a:t>Elpas trūkums, smakšanas sajūta. </a:t>
            </a:r>
          </a:p>
          <a:p>
            <a:pPr lvl="0">
              <a:lnSpc>
                <a:spcPct val="80000"/>
              </a:lnSpc>
            </a:pPr>
            <a:r>
              <a:rPr lang="lv-LV" sz="2400">
                <a:latin typeface="Arial" pitchFamily="34"/>
                <a:cs typeface="Arial" pitchFamily="34"/>
              </a:rPr>
              <a:t>Iespējamas arī sāpes pakrūtē, plecos, kreisajā rokā, apakšžoklī.</a:t>
            </a:r>
          </a:p>
          <a:p>
            <a:pPr lvl="0">
              <a:lnSpc>
                <a:spcPct val="80000"/>
              </a:lnSpc>
            </a:pPr>
            <a:endParaRPr lang="lv-LV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</a:pPr>
            <a:endParaRPr lang="lv-LV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</a:pPr>
            <a:endParaRPr lang="lv-LV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</a:pPr>
            <a:endParaRPr lang="lv-LV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</a:pPr>
            <a:r>
              <a:rPr lang="lv-LV" sz="900">
                <a:latin typeface="Arial" pitchFamily="34"/>
                <a:cs typeface="Arial" pitchFamily="34"/>
              </a:rPr>
              <a:t>Klīniskā medicīna prof. A.Lejnieka redakcijā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lv-LV" sz="900">
                <a:latin typeface="Arial" pitchFamily="34"/>
                <a:cs typeface="Arial" pitchFamily="34"/>
              </a:rPr>
              <a:t> 2010.g. 245.lpp</a:t>
            </a:r>
          </a:p>
          <a:p>
            <a:pPr lvl="0">
              <a:lnSpc>
                <a:spcPct val="80000"/>
              </a:lnSpc>
            </a:pPr>
            <a:endParaRPr lang="lv-LV" sz="170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</a:pPr>
            <a:endParaRPr lang="lv-LV" sz="1700"/>
          </a:p>
        </p:txBody>
      </p:sp>
      <p:pic>
        <p:nvPicPr>
          <p:cNvPr id="4" name="Picture 2" descr="Attēlu rezultāti vaicājumam “heart attack symptoms”">
            <a:extLst>
              <a:ext uri="{FF2B5EF4-FFF2-40B4-BE49-F238E27FC236}">
                <a16:creationId xmlns:a16="http://schemas.microsoft.com/office/drawing/2014/main" id="{38830FD3-30B8-4E00-AE68-D369E043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64305" y="4724403"/>
            <a:ext cx="4416314" cy="28352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3E2493-D1E9-4931-9C82-9309E56FD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/>
              <a:t>Stenokardijas pazīmes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21EAF4-8B8E-4B01-B7B1-C8D28EF57E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Smaguma sajūta krūtīs, žņaugšanas, spiediena sajūta pakrūtē, dedzināšanas, smakšanas sajūta</a:t>
            </a:r>
          </a:p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Īslaicīga, ilgst mazāk par 5 min. </a:t>
            </a:r>
          </a:p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Aiz krūšu kaula vai pa kreisi</a:t>
            </a:r>
          </a:p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Pāriet miera stāvoklī vai pēc nitroglicerīna</a:t>
            </a:r>
          </a:p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Provocē emocionāla vai fiziska slodze</a:t>
            </a:r>
          </a:p>
          <a:p>
            <a:pPr lvl="0">
              <a:lnSpc>
                <a:spcPct val="90000"/>
              </a:lnSpc>
            </a:pPr>
            <a:r>
              <a:rPr lang="lv-LV" sz="2400">
                <a:latin typeface="Arial" pitchFamily="34"/>
                <a:cs typeface="Arial" pitchFamily="34"/>
              </a:rPr>
              <a:t>Pēc bagātīgas maltītes, agri no rīta vai izejot ārpus mājas. Laika gaitā stenokardijai ir tendence kļūt biežākai un simptomiem – smagākiem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47E66BC-3058-4DC0-89DE-FE766765BD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36704" y="276221"/>
            <a:ext cx="9072567" cy="1262064"/>
          </a:xfrm>
        </p:spPr>
        <p:txBody>
          <a:bodyPr/>
          <a:lstStyle/>
          <a:p>
            <a:pPr lvl="0"/>
            <a:r>
              <a:rPr lang="lv-LV">
                <a:latin typeface="Arial" pitchFamily="34"/>
                <a:cs typeface="Arial" pitchFamily="34"/>
              </a:rPr>
              <a:t>I</a:t>
            </a:r>
            <a:r>
              <a:rPr lang="zxx-ZZ">
                <a:latin typeface="Arial" pitchFamily="34"/>
                <a:cs typeface="Arial" pitchFamily="34"/>
              </a:rPr>
              <a:t>nsulta riska faktori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60918A2-6615-430A-8F79-645FC84DCC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298" y="1831972"/>
            <a:ext cx="9072567" cy="43846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lv-LV" sz="3600">
                <a:latin typeface="Arial" pitchFamily="34"/>
                <a:cs typeface="Arial" pitchFamily="34"/>
              </a:rPr>
              <a:t>Neietekmējamie:</a:t>
            </a:r>
          </a:p>
          <a:p>
            <a:pPr lvl="1">
              <a:buSzPct val="45000"/>
            </a:pPr>
            <a:r>
              <a:rPr lang="zxx-ZZ" sz="3380">
                <a:latin typeface="Arial" pitchFamily="34"/>
                <a:cs typeface="Arial" pitchFamily="34"/>
              </a:rPr>
              <a:t>Vecums</a:t>
            </a:r>
          </a:p>
          <a:p>
            <a:pPr lvl="1">
              <a:buSzPct val="45000"/>
            </a:pPr>
            <a:r>
              <a:rPr lang="zxx-ZZ" sz="3380">
                <a:latin typeface="Arial" pitchFamily="34"/>
                <a:cs typeface="Arial" pitchFamily="34"/>
              </a:rPr>
              <a:t>Iepriekš pārciests insults vai sirdslēkme</a:t>
            </a:r>
          </a:p>
          <a:p>
            <a:pPr lvl="1">
              <a:buSzPct val="45000"/>
            </a:pPr>
            <a:r>
              <a:rPr lang="zxx-ZZ" sz="3380">
                <a:latin typeface="Arial" pitchFamily="34"/>
                <a:cs typeface="Arial" pitchFamily="34"/>
              </a:rPr>
              <a:t>Dzimums (vīriešiem insulta risks ir lielāks nekā</a:t>
            </a:r>
            <a:r>
              <a:rPr lang="lv-LV" sz="3380">
                <a:latin typeface="Arial" pitchFamily="34"/>
                <a:cs typeface="Arial" pitchFamily="34"/>
              </a:rPr>
              <a:t> </a:t>
            </a:r>
            <a:r>
              <a:rPr lang="zxx-ZZ" sz="3380">
                <a:latin typeface="Arial" pitchFamily="34"/>
                <a:cs typeface="Arial" pitchFamily="34"/>
              </a:rPr>
              <a:t>sievietēm)</a:t>
            </a:r>
            <a:endParaRPr lang="lv-LV" sz="3380">
              <a:latin typeface="Arial" pitchFamily="34"/>
              <a:cs typeface="Arial" pitchFamily="34"/>
            </a:endParaRPr>
          </a:p>
          <a:p>
            <a:pPr lvl="1">
              <a:buSzPct val="45000"/>
            </a:pPr>
            <a:r>
              <a:rPr lang="lv-LV" sz="3380">
                <a:latin typeface="Arial" pitchFamily="34"/>
                <a:cs typeface="Arial" pitchFamily="34"/>
              </a:rPr>
              <a:t>Insults ģimenes anamnēzē</a:t>
            </a:r>
            <a:endParaRPr lang="zxx-ZZ" sz="338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ilg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586</TotalTime>
  <Words>2233</Words>
  <Application>Microsoft Office PowerPoint</Application>
  <PresentationFormat>Platekrāna</PresentationFormat>
  <Paragraphs>310</Paragraphs>
  <Slides>42</Slides>
  <Notes>13</Notes>
  <HiddenSlides>0</HiddenSlides>
  <MMClips>0</MMClips>
  <ScaleCrop>false</ScaleCrop>
  <HeadingPairs>
    <vt:vector size="6" baseType="variant">
      <vt:variant>
        <vt:lpstr>Lietotie fonti</vt:lpstr>
      </vt:variant>
      <vt:variant>
        <vt:i4>11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42</vt:i4>
      </vt:variant>
    </vt:vector>
  </HeadingPairs>
  <TitlesOfParts>
    <vt:vector size="54" baseType="lpstr">
      <vt:lpstr>Andale Sans UI</vt:lpstr>
      <vt:lpstr>Arial</vt:lpstr>
      <vt:lpstr>Arial Narrow</vt:lpstr>
      <vt:lpstr>Calibri</vt:lpstr>
      <vt:lpstr>Century Gothic</vt:lpstr>
      <vt:lpstr>DejaVu Sans</vt:lpstr>
      <vt:lpstr>StarSymbol</vt:lpstr>
      <vt:lpstr>Tahoma</vt:lpstr>
      <vt:lpstr>Times New Roman</vt:lpstr>
      <vt:lpstr>Wingdings</vt:lpstr>
      <vt:lpstr>Wingdings 3</vt:lpstr>
      <vt:lpstr>Smilgas</vt:lpstr>
      <vt:lpstr>PowerPoint prezentācija</vt:lpstr>
      <vt:lpstr>Kas ir insults?</vt:lpstr>
      <vt:lpstr>Tranzitora išēmiska lēkme</vt:lpstr>
      <vt:lpstr>Insulta pazīmes</vt:lpstr>
      <vt:lpstr>Insulta pazīmes</vt:lpstr>
      <vt:lpstr>Kas ir infarkts?</vt:lpstr>
      <vt:lpstr>Infarkta pazīmes</vt:lpstr>
      <vt:lpstr>Stenokardijas pazīmes</vt:lpstr>
      <vt:lpstr>Insulta riska faktori</vt:lpstr>
      <vt:lpstr>Insulta riska faktori</vt:lpstr>
      <vt:lpstr>Infarkta riska faktori</vt:lpstr>
      <vt:lpstr>Kāpēc insults skar jaunus ?</vt:lpstr>
      <vt:lpstr>Atkārtota insulta riska faktori</vt:lpstr>
      <vt:lpstr>PowerPoint prezentācija</vt:lpstr>
      <vt:lpstr>PowerPoint prezentācija</vt:lpstr>
      <vt:lpstr>Dzīvesveida pārmaiņas TA pazemināšanai</vt:lpstr>
      <vt:lpstr>PowerPoint prezentācija</vt:lpstr>
      <vt:lpstr>PowerPoint prezentācija</vt:lpstr>
      <vt:lpstr>PowerPoint prezentācija</vt:lpstr>
      <vt:lpstr>Dzīvesveida pārmaiņas TA pazemināšanai</vt:lpstr>
      <vt:lpstr>PowerPoint prezentācija</vt:lpstr>
      <vt:lpstr>Dzīvesveida pārmaiņas TA pazemināšanai</vt:lpstr>
      <vt:lpstr>Uzturs un asinsvadu veselība</vt:lpstr>
      <vt:lpstr>Nav ieteicams:</vt:lpstr>
      <vt:lpstr>PowerPoint prezentācija</vt:lpstr>
      <vt:lpstr>Ateroskleroze</vt:lpstr>
      <vt:lpstr>Dzīvesveida pārmaiņas TA pazemināšanai</vt:lpstr>
      <vt:lpstr>PowerPoint prezentācija</vt:lpstr>
      <vt:lpstr>PowerPoint prezentācija</vt:lpstr>
      <vt:lpstr>Dzīvesveida pārmaiņas TA pazemināšanai</vt:lpstr>
      <vt:lpstr>PowerPoint prezentācija</vt:lpstr>
      <vt:lpstr>PowerPoint prezentācija</vt:lpstr>
      <vt:lpstr>PowerPoint prezentācija</vt:lpstr>
      <vt:lpstr>PowerPoint prezentācija</vt:lpstr>
      <vt:lpstr>Dzīvesveida pārmaiņas TA pazemināšanai</vt:lpstr>
      <vt:lpstr>PowerPoint prezentācija</vt:lpstr>
      <vt:lpstr>Zāļu lietošana</vt:lpstr>
      <vt:lpstr>PowerPoint prezentācija</vt:lpstr>
      <vt:lpstr>Mirdzaritmija un insults</vt:lpstr>
      <vt:lpstr>PowerPoint prezentācija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lauris-pc</dc:creator>
  <cp:lastModifiedBy>Elīna Strode</cp:lastModifiedBy>
  <cp:revision>28</cp:revision>
  <dcterms:created xsi:type="dcterms:W3CDTF">2009-04-16T11:32:32Z</dcterms:created>
  <dcterms:modified xsi:type="dcterms:W3CDTF">2017-10-04T05:43:18Z</dcterms:modified>
</cp:coreProperties>
</file>