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</p:sldMasterIdLst>
  <p:notesMasterIdLst>
    <p:notesMasterId r:id="rId31"/>
  </p:notesMasterIdLst>
  <p:handoutMasterIdLst>
    <p:handoutMasterId r:id="rId32"/>
  </p:handoutMasterIdLst>
  <p:sldIdLst>
    <p:sldId id="364" r:id="rId4"/>
    <p:sldId id="362" r:id="rId5"/>
    <p:sldId id="500" r:id="rId6"/>
    <p:sldId id="460" r:id="rId7"/>
    <p:sldId id="461" r:id="rId8"/>
    <p:sldId id="462" r:id="rId9"/>
    <p:sldId id="502" r:id="rId10"/>
    <p:sldId id="452" r:id="rId11"/>
    <p:sldId id="503" r:id="rId12"/>
    <p:sldId id="501" r:id="rId13"/>
    <p:sldId id="464" r:id="rId14"/>
    <p:sldId id="504" r:id="rId15"/>
    <p:sldId id="465" r:id="rId16"/>
    <p:sldId id="471" r:id="rId17"/>
    <p:sldId id="257" r:id="rId18"/>
    <p:sldId id="507" r:id="rId19"/>
    <p:sldId id="508" r:id="rId20"/>
    <p:sldId id="509" r:id="rId21"/>
    <p:sldId id="474" r:id="rId22"/>
    <p:sldId id="466" r:id="rId23"/>
    <p:sldId id="506" r:id="rId24"/>
    <p:sldId id="489" r:id="rId25"/>
    <p:sldId id="485" r:id="rId26"/>
    <p:sldId id="480" r:id="rId27"/>
    <p:sldId id="468" r:id="rId28"/>
    <p:sldId id="487" r:id="rId29"/>
    <p:sldId id="366" r:id="rId30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ita.Maurina" initials="I" lastIdx="0" clrIdx="0">
    <p:extLst>
      <p:ext uri="{19B8F6BF-5375-455C-9EA6-DF929625EA0E}">
        <p15:presenceInfo xmlns:p15="http://schemas.microsoft.com/office/powerpoint/2012/main" userId="Ivita.Mau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84"/>
    <a:srgbClr val="EFF3EA"/>
    <a:srgbClr val="632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Gaišs stils 2 - izcēlum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07" autoAdjust="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2F38C-5A1D-4C64-9ABD-E2C4A967F523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4721D-5E0A-4122-9354-5935695D713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568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05142-104D-4BA1-9C51-2ACF84E2D8C5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1C68-66BF-43CA-B104-57BE4B9DB5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6688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823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27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1982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A6AAA4D-E5CF-4CD2-9741-BCC6FDCC9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DD07F52-F783-42E6-834A-3A9F0E657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FA2AAB-93E6-415D-91D7-8961505D8E09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2980" y="3124196"/>
            <a:ext cx="7311044" cy="588408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077537" y="3915849"/>
            <a:ext cx="7121929" cy="317499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F7D52-A24A-4629-AE3B-CF1F55F299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965" y="4537166"/>
            <a:ext cx="777307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0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36B80DE-1801-4129-A9A5-DF31C2A30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4FE742-528A-442F-A15D-748F786565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057759D-D971-4804-9A18-54E9687BCAA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9" name="Satura vietturis 2">
            <a:extLst>
              <a:ext uri="{FF2B5EF4-FFF2-40B4-BE49-F238E27FC236}">
                <a16:creationId xmlns:a16="http://schemas.microsoft.com/office/drawing/2014/main" id="{BF55FC06-8B83-42E9-8F37-B97D51D663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27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A6AAA4D-E5CF-4CD2-9741-BCC6FDCC9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DD07F52-F783-42E6-834A-3A9F0E657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FA2AAB-93E6-415D-91D7-8961505D8E09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2980" y="3124196"/>
            <a:ext cx="7311044" cy="588408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077537" y="3915849"/>
            <a:ext cx="7121929" cy="317499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F7D52-A24A-4629-AE3B-CF1F55F299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965" y="4537166"/>
            <a:ext cx="777307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28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DAE1F9E-2377-4BD9-9C60-EB7E05648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D34766A-101E-42F2-9F89-F42FA4038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961CF2E-11C3-4D5E-B2D2-3BFAF1B6998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8" name="Satura vietturis 2">
            <a:extLst>
              <a:ext uri="{FF2B5EF4-FFF2-40B4-BE49-F238E27FC236}">
                <a16:creationId xmlns:a16="http://schemas.microsoft.com/office/drawing/2014/main" id="{117B3714-7CD0-4C7A-BA25-327747E4B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1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36B80DE-1801-4129-A9A5-DF31C2A30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4FE742-528A-442F-A15D-748F786565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057759D-D971-4804-9A18-54E9687BCAA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9" name="Satura vietturis 2">
            <a:extLst>
              <a:ext uri="{FF2B5EF4-FFF2-40B4-BE49-F238E27FC236}">
                <a16:creationId xmlns:a16="http://schemas.microsoft.com/office/drawing/2014/main" id="{BF55FC06-8B83-42E9-8F37-B97D51D663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69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96B276-9F2C-4F17-ACE0-6F63A90D5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E99BEBA9-EC50-4A47-9D09-62EAA2F29F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1515B63-754D-44A5-B00C-4C193B5CFE4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9" name="Satura vietturis 2">
            <a:extLst>
              <a:ext uri="{FF2B5EF4-FFF2-40B4-BE49-F238E27FC236}">
                <a16:creationId xmlns:a16="http://schemas.microsoft.com/office/drawing/2014/main" id="{CEA26681-8B5E-410D-BF91-F2168F894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384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B32BF3C8-95B5-4447-9D0B-87279CF52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F9A984FE-F38F-4245-AED3-52245EA394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3CDC88D-6508-4CED-9BE7-74C532CA66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11" name="Satura vietturis 2">
            <a:extLst>
              <a:ext uri="{FF2B5EF4-FFF2-40B4-BE49-F238E27FC236}">
                <a16:creationId xmlns:a16="http://schemas.microsoft.com/office/drawing/2014/main" id="{133D28C9-2F4E-450A-96BE-9BE051D3B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5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A498150-83EB-43DF-8674-5F3C90AD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3FE0035-9699-436B-92E3-D5B55BF77C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D74DD56-F920-4218-AF63-2408052CB3E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7" name="Satura vietturis 2">
            <a:extLst>
              <a:ext uri="{FF2B5EF4-FFF2-40B4-BE49-F238E27FC236}">
                <a16:creationId xmlns:a16="http://schemas.microsoft.com/office/drawing/2014/main" id="{F27D5C52-EA56-4062-AD12-0B1559D91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0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5816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901C021-D888-469C-9315-9E8DBE9B7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CF1AC4E-F509-4AED-82C8-9ACC376306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40F640F-1443-497C-8FE8-A24BE45E5E5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8" name="Satura vietturis 2">
            <a:extLst>
              <a:ext uri="{FF2B5EF4-FFF2-40B4-BE49-F238E27FC236}">
                <a16:creationId xmlns:a16="http://schemas.microsoft.com/office/drawing/2014/main" id="{C3EE085E-A3D1-4475-81A2-DC2943472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940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4138C2-CE1F-48DC-814B-504153183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0394C034-FA8A-4A1D-A4FA-FD928F3A74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59C254F-0732-4E24-8622-BBBB33BBD41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11" name="Satura vietturis 2">
            <a:extLst>
              <a:ext uri="{FF2B5EF4-FFF2-40B4-BE49-F238E27FC236}">
                <a16:creationId xmlns:a16="http://schemas.microsoft.com/office/drawing/2014/main" id="{CA8B870C-85B0-4526-A586-0F79EDB80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2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499113A-020F-4369-8C69-E156B471A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7939BDF-0862-4F51-8CDF-14DF03689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28125-A102-4AD2-8B2A-BC6886D4BF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2513" y="5142113"/>
            <a:ext cx="6996419" cy="147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6C45E-5730-4C6D-9AB1-6976DE197580}"/>
              </a:ext>
            </a:extLst>
          </p:cNvPr>
          <p:cNvSpPr txBox="1"/>
          <p:nvPr userDrawn="1"/>
        </p:nvSpPr>
        <p:spPr>
          <a:xfrm>
            <a:off x="1493239" y="3783435"/>
            <a:ext cx="6274965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lv-LV" altLang="lv-LV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Izglītības kvalitātes valsts dienests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Zigfrīda Annas Meierovica bulvāris 14, Rīga, LV-1050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pmp@ikvd.gov.lv</a:t>
            </a:r>
            <a:endParaRPr lang="lv-LV" altLang="lv-LV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www.pumpurs.lv</a:t>
            </a:r>
            <a:r>
              <a:rPr lang="lv-LV" alt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lv-LV" altLang="lv-LV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744521" y="3166823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929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21945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8A6AAA4D-E5CF-4CD2-9741-BCC6FDCC96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DD07F52-F783-42E6-834A-3A9F0E657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1FA2AAB-93E6-415D-91D7-8961505D8E09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2980" y="3124196"/>
            <a:ext cx="7311044" cy="588408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077537" y="3915849"/>
            <a:ext cx="7121929" cy="317499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1F7D52-A24A-4629-AE3B-CF1F55F299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1965" y="4537166"/>
            <a:ext cx="7773074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31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DAE1F9E-2377-4BD9-9C60-EB7E05648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D34766A-101E-42F2-9F89-F42FA4038B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961CF2E-11C3-4D5E-B2D2-3BFAF1B6998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8" name="Satura vietturis 2">
            <a:extLst>
              <a:ext uri="{FF2B5EF4-FFF2-40B4-BE49-F238E27FC236}">
                <a16:creationId xmlns:a16="http://schemas.microsoft.com/office/drawing/2014/main" id="{117B3714-7CD0-4C7A-BA25-327747E4B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759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36B80DE-1801-4129-A9A5-DF31C2A30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4FE742-528A-442F-A15D-748F786565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057759D-D971-4804-9A18-54E9687BCAA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9" name="Satura vietturis 2">
            <a:extLst>
              <a:ext uri="{FF2B5EF4-FFF2-40B4-BE49-F238E27FC236}">
                <a16:creationId xmlns:a16="http://schemas.microsoft.com/office/drawing/2014/main" id="{BF55FC06-8B83-42E9-8F37-B97D51D663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24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96B276-9F2C-4F17-ACE0-6F63A90D5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E99BEBA9-EC50-4A47-9D09-62EAA2F29F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1515B63-754D-44A5-B00C-4C193B5CFE4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9" name="Satura vietturis 2">
            <a:extLst>
              <a:ext uri="{FF2B5EF4-FFF2-40B4-BE49-F238E27FC236}">
                <a16:creationId xmlns:a16="http://schemas.microsoft.com/office/drawing/2014/main" id="{CEA26681-8B5E-410D-BF91-F2168F894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291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B32BF3C8-95B5-4447-9D0B-87279CF52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F9A984FE-F38F-4245-AED3-52245EA394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3CDC88D-6508-4CED-9BE7-74C532CA66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11" name="Satura vietturis 2">
            <a:extLst>
              <a:ext uri="{FF2B5EF4-FFF2-40B4-BE49-F238E27FC236}">
                <a16:creationId xmlns:a16="http://schemas.microsoft.com/office/drawing/2014/main" id="{133D28C9-2F4E-450A-96BE-9BE051D3B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76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A498150-83EB-43DF-8674-5F3C90AD1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3FE0035-9699-436B-92E3-D5B55BF77C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D74DD56-F920-4218-AF63-2408052CB3E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7" name="Satura vietturis 2">
            <a:extLst>
              <a:ext uri="{FF2B5EF4-FFF2-40B4-BE49-F238E27FC236}">
                <a16:creationId xmlns:a16="http://schemas.microsoft.com/office/drawing/2014/main" id="{F27D5C52-EA56-4062-AD12-0B1559D91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7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66669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901C021-D888-469C-9315-9E8DBE9B7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ECF1AC4E-F509-4AED-82C8-9ACC376306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40F640F-1443-497C-8FE8-A24BE45E5E5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8" name="Satura vietturis 2">
            <a:extLst>
              <a:ext uri="{FF2B5EF4-FFF2-40B4-BE49-F238E27FC236}">
                <a16:creationId xmlns:a16="http://schemas.microsoft.com/office/drawing/2014/main" id="{C3EE085E-A3D1-4475-81A2-DC29434720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96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4138C2-CE1F-48DC-814B-504153183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0394C034-FA8A-4A1D-A4FA-FD928F3A746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59C254F-0732-4E24-8622-BBBB33BBD41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  <p:pic>
        <p:nvPicPr>
          <p:cNvPr id="11" name="Satura vietturis 2">
            <a:extLst>
              <a:ext uri="{FF2B5EF4-FFF2-40B4-BE49-F238E27FC236}">
                <a16:creationId xmlns:a16="http://schemas.microsoft.com/office/drawing/2014/main" id="{CA8B870C-85B0-4526-A586-0F79EDB80B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47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C499113A-020F-4369-8C69-E156B471A7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7939BDF-0862-4F51-8CDF-14DF036897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28125-A102-4AD2-8B2A-BC6886D4BF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2513" y="5142113"/>
            <a:ext cx="6996419" cy="1471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6C45E-5730-4C6D-9AB1-6976DE197580}"/>
              </a:ext>
            </a:extLst>
          </p:cNvPr>
          <p:cNvSpPr txBox="1"/>
          <p:nvPr userDrawn="1"/>
        </p:nvSpPr>
        <p:spPr>
          <a:xfrm>
            <a:off x="1493239" y="3783435"/>
            <a:ext cx="6274965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lv-LV" altLang="lv-LV" sz="16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Izglītības kvalitātes valsts dienests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Zigfrīda Annas Meierovica bulvāris 14, Rīga, LV-1050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pmp@ikvd.gov.lv</a:t>
            </a:r>
            <a:endParaRPr lang="lv-LV" altLang="lv-LV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lv-LV" altLang="lv-LV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www.pumpurs.lv</a:t>
            </a:r>
            <a:r>
              <a:rPr lang="lv-LV" altLang="lv-LV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lv-LV" altLang="lv-LV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744521" y="3166823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679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694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232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426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429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067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B416E1-BA7B-4C37-B346-53818E848A67}" type="datetimeFigureOut">
              <a:rPr lang="lv-LV" smtClean="0"/>
              <a:t>17.04.2019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4448D1-D1D2-48F6-8762-7241BC0B87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98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19CD04-79EF-4B3F-A11E-BA2FDEEC234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atura vietturis 2">
            <a:extLst>
              <a:ext uri="{FF2B5EF4-FFF2-40B4-BE49-F238E27FC236}">
                <a16:creationId xmlns:a16="http://schemas.microsoft.com/office/drawing/2014/main" id="{5833E4DD-8DF1-4FC2-9D82-D1B267885DF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42" y="5788241"/>
            <a:ext cx="1400712" cy="62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49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847795-F0D4-4EF5-B19E-5E270C2057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Rediģēt šablona virsraksta stilu</a:t>
            </a:r>
            <a:endParaRPr lang="en-US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C40E4F-B76C-45B5-99A5-72E298CA1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Rediģēt šablona teksta stilus</a:t>
            </a:r>
          </a:p>
          <a:p>
            <a:pPr lvl="1"/>
            <a:r>
              <a:rPr lang="lv-LV" altLang="lv-LV"/>
              <a:t>Otrais līmenis</a:t>
            </a:r>
          </a:p>
          <a:p>
            <a:pPr lvl="2"/>
            <a:r>
              <a:rPr lang="lv-LV" altLang="lv-LV"/>
              <a:t>Trešais līmenis</a:t>
            </a:r>
          </a:p>
          <a:p>
            <a:pPr lvl="3"/>
            <a:r>
              <a:rPr lang="lv-LV" altLang="lv-LV"/>
              <a:t>Ceturtais līmenis</a:t>
            </a:r>
          </a:p>
          <a:p>
            <a:pPr lvl="4"/>
            <a:r>
              <a:rPr lang="lv-LV" altLang="lv-LV"/>
              <a:t>Piektais līmenis</a:t>
            </a:r>
            <a:endParaRPr lang="en-US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A7B9-BC06-4D0B-8D90-7B1FE7217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1B3DE-7BFC-4B54-8CCE-F77D6112226A}" type="datetime1">
              <a:rPr lang="en-US" altLang="lv-LV"/>
              <a:pPr>
                <a:defRPr/>
              </a:pPr>
              <a:t>4/17/2019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DA10-6D63-4BF4-9959-D166FC1BA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1AAD2-D9C4-453F-BCC5-657217085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1FACB4-0694-4BD6-87BD-91BD6D8659E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0926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8" r:id="rId10"/>
  </p:sldLayoutIdLst>
  <p:hf hdr="0" ftr="0" dt="0"/>
  <p:txStyles>
    <p:titleStyle>
      <a:lvl1pPr algn="ctr" defTabSz="938213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847795-F0D4-4EF5-B19E-5E270C2057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Rediģēt šablona virsraksta stilu</a:t>
            </a:r>
            <a:endParaRPr lang="en-US" altLang="lv-LV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C40E4F-B76C-45B5-99A5-72E298CA1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/>
              <a:t>Rediģēt šablona teksta stilus</a:t>
            </a:r>
          </a:p>
          <a:p>
            <a:pPr lvl="1"/>
            <a:r>
              <a:rPr lang="lv-LV" altLang="lv-LV"/>
              <a:t>Otrais līmenis</a:t>
            </a:r>
          </a:p>
          <a:p>
            <a:pPr lvl="2"/>
            <a:r>
              <a:rPr lang="lv-LV" altLang="lv-LV"/>
              <a:t>Trešais līmenis</a:t>
            </a:r>
          </a:p>
          <a:p>
            <a:pPr lvl="3"/>
            <a:r>
              <a:rPr lang="lv-LV" altLang="lv-LV"/>
              <a:t>Ceturtais līmenis</a:t>
            </a:r>
          </a:p>
          <a:p>
            <a:pPr lvl="4"/>
            <a:r>
              <a:rPr lang="lv-LV" altLang="lv-LV"/>
              <a:t>Piektais līmenis</a:t>
            </a:r>
            <a:endParaRPr lang="en-US" alt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5A7B9-BC06-4D0B-8D90-7B1FE7217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81B3DE-7BFC-4B54-8CCE-F77D6112226A}" type="datetime1">
              <a:rPr lang="en-US" altLang="lv-LV"/>
              <a:pPr>
                <a:defRPr/>
              </a:pPr>
              <a:t>4/17/2019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DA10-6D63-4BF4-9959-D166FC1BA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1AAD2-D9C4-453F-BCC5-657217085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1FACB4-0694-4BD6-87BD-91BD6D8659E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1816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ftr="0" dt="0"/>
  <p:txStyles>
    <p:titleStyle>
      <a:lvl1pPr algn="ctr" defTabSz="938213" rtl="0" eaLnBrk="1" fontAlgn="base" hangingPunct="1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2pPr>
      <a:lvl3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3pPr>
      <a:lvl4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62000" indent="-292100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731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430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12963" indent="-233363" algn="l" defTabSz="93821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m.gov.lv/images/statistika/petijumi/41.pdf" TargetMode="External"/><Relationship Id="rId2" Type="http://schemas.openxmlformats.org/officeDocument/2006/relationships/hyperlink" Target="http://www.izm.gov.lv/images/statistika/petijumi/IZM_PMP_Gala_zinojums_AptaujuCentrs_ExcoloLatvia_2015.pdf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ara.robezniece@834.ikvd.gov.lv" TargetMode="Externa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8EAFA3E-EECD-4165-B1DE-F6550042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23" y="3024981"/>
            <a:ext cx="7772400" cy="736544"/>
          </a:xfrm>
        </p:spPr>
        <p:txBody>
          <a:bodyPr>
            <a:noAutofit/>
          </a:bodyPr>
          <a:lstStyle/>
          <a:p>
            <a:r>
              <a:rPr lang="lv-LV" sz="2400" dirty="0"/>
              <a:t>Jauniešu iniciatīvu projekti </a:t>
            </a:r>
            <a:r>
              <a:rPr lang="lv-LV" sz="2400" dirty="0" err="1"/>
              <a:t>PuMPuRS</a:t>
            </a:r>
            <a:r>
              <a:rPr lang="lv-LV" sz="2400" dirty="0"/>
              <a:t> ietvaros</a:t>
            </a:r>
            <a:endParaRPr lang="lv-LV" altLang="lv-LV" sz="2400" dirty="0">
              <a:ea typeface="MS PGothic" panose="020B0600070205080204" pitchFamily="34" charset="-128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9A173DDE-C087-4C01-95DB-D24DC2F464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523" y="3761525"/>
            <a:ext cx="7772400" cy="721927"/>
          </a:xfrm>
        </p:spPr>
        <p:txBody>
          <a:bodyPr>
            <a:noAutofit/>
          </a:bodyPr>
          <a:lstStyle/>
          <a:p>
            <a:endParaRPr lang="lv-LV" altLang="lv-LV" sz="2000" dirty="0">
              <a:ea typeface="MS PGothic" panose="020B0600070205080204" pitchFamily="34" charset="-128"/>
            </a:endParaRPr>
          </a:p>
          <a:p>
            <a:r>
              <a:rPr lang="lv-LV" altLang="lv-LV" sz="2000" dirty="0">
                <a:ea typeface="MS PGothic" panose="020B0600070205080204" pitchFamily="34" charset="-128"/>
              </a:rPr>
              <a:t>10.04.2018. Daugavpils </a:t>
            </a:r>
          </a:p>
        </p:txBody>
      </p:sp>
    </p:spTree>
    <p:extLst>
      <p:ext uri="{BB962C8B-B14F-4D97-AF65-F5344CB8AC3E}">
        <p14:creationId xmlns:p14="http://schemas.microsoft.com/office/powerpoint/2010/main" val="304076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4821-C397-44D9-BCB8-C251D78E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Pētījumi par PMP tēmu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5ABD-B638-48D0-9867-30C20433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1752600"/>
            <a:ext cx="6419056" cy="437357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dirty="0"/>
              <a:t>Pētījums par politikas alternatīvu veidošanu priekšlaicīgas mācību pārtraukšanas problēmas risināšanai (2015) </a:t>
            </a:r>
            <a:r>
              <a:rPr lang="lv-LV" dirty="0">
                <a:hlinkClick r:id="rId2"/>
              </a:rPr>
              <a:t>http://www.izm.gov.lv/images/statistika/petijumi/IZM_PMP_Gala_zinojums_AptaujuCentrs_ExcoloLatvia_2015.pdf</a:t>
            </a:r>
            <a:r>
              <a:rPr lang="lv-LV" dirty="0"/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lv-LV" dirty="0"/>
              <a:t>Pētījums par priekšlaicīgas mācību pamešanas iemesliem un riskiem jauniešiem vecuma grupā no 13 līdz 18 gadiem (2014) </a:t>
            </a:r>
            <a:r>
              <a:rPr lang="lv-LV" dirty="0">
                <a:hlinkClick r:id="rId3"/>
              </a:rPr>
              <a:t>http://www.izm.gov.lv/images/statistika/petijumi/41.pdf</a:t>
            </a:r>
            <a:r>
              <a:rPr lang="lv-LV" dirty="0"/>
              <a:t>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8DDE9-B9EE-4039-8B93-CE4BD8F56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7168D-75DA-40CD-8C3C-CA07E4570B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259DD-739C-48F1-947E-0EDCBBF8AE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4961CF2E-11C3-4D5E-B2D2-3BFAF1B6998A}" type="slidenum">
              <a:rPr lang="en-US" altLang="lv-LV" smtClean="0"/>
              <a:pPr>
                <a:defRPr/>
              </a:pPr>
              <a:t>10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6046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94348"/>
            <a:ext cx="6912768" cy="1066130"/>
          </a:xfrm>
        </p:spPr>
        <p:txBody>
          <a:bodyPr/>
          <a:lstStyle/>
          <a:p>
            <a:r>
              <a:rPr lang="lv-LV" sz="3200" b="1" dirty="0">
                <a:latin typeface="Verdana" panose="020B0604030504040204" pitchFamily="34" charset="0"/>
                <a:ea typeface="Verdana" panose="020B0604030504040204" pitchFamily="34" charset="0"/>
              </a:rPr>
              <a:t>Projekta iesniedzējs var būt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232E8-6213-4485-BB76-3AD2754209A4}"/>
              </a:ext>
            </a:extLst>
          </p:cNvPr>
          <p:cNvSpPr/>
          <p:nvPr/>
        </p:nvSpPr>
        <p:spPr>
          <a:xfrm>
            <a:off x="1115616" y="2204864"/>
            <a:ext cx="7560840" cy="1688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sz="2000" kern="0" dirty="0">
                <a:effectLst>
                  <a:outerShdw sx="0" sy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jaunatnes organizācija;</a:t>
            </a:r>
          </a:p>
          <a:p>
            <a:pPr marL="342900" lvl="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sz="2000" kern="0" dirty="0">
                <a:effectLst>
                  <a:outerShdw sx="0" sy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biedrība vai nodibinājums, kas veic darbu ar jaunatni</a:t>
            </a:r>
          </a:p>
          <a:p>
            <a:pPr marL="342900" lvl="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sz="2000" kern="0" dirty="0">
                <a:effectLst>
                  <a:outerShdw sx="0" sy="0">
                    <a:srgbClr val="00000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biedrība vai nodibinājums, kas veic darbu ar jaunatni, sadarbībā ar jauniešu iniciatīvu grupu.</a:t>
            </a:r>
          </a:p>
        </p:txBody>
      </p:sp>
    </p:spTree>
    <p:extLst>
      <p:ext uri="{BB962C8B-B14F-4D97-AF65-F5344CB8AC3E}">
        <p14:creationId xmlns:p14="http://schemas.microsoft.com/office/powerpoint/2010/main" val="325087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A033E1A-E221-4539-B5D7-A88D5CBAD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2636912"/>
            <a:ext cx="6779096" cy="3921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dirty="0"/>
              <a:t>3-18 mēneši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dirty="0"/>
              <a:t>īstenošana jāuzsāk 2019. gadā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351AF0-DDF3-40C9-898C-81FAA642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79162"/>
            <a:ext cx="5688632" cy="1066130"/>
          </a:xfrm>
        </p:spPr>
        <p:txBody>
          <a:bodyPr/>
          <a:lstStyle/>
          <a:p>
            <a:pPr algn="r"/>
            <a:r>
              <a:rPr lang="lv-LV" sz="3600" b="1" dirty="0">
                <a:latin typeface="Verdana" panose="020B0604030504040204" pitchFamily="34" charset="0"/>
                <a:ea typeface="Verdana" panose="020B0604030504040204" pitchFamily="34" charset="0"/>
              </a:rPr>
              <a:t>Projekta īstenošanas termiņš 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51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79162"/>
            <a:ext cx="5688632" cy="1066130"/>
          </a:xfrm>
        </p:spPr>
        <p:txBody>
          <a:bodyPr/>
          <a:lstStyle/>
          <a:p>
            <a:r>
              <a:rPr lang="lv-LV" sz="3600" b="1" dirty="0">
                <a:latin typeface="Verdana" panose="020B0604030504040204" pitchFamily="34" charset="0"/>
                <a:ea typeface="Verdana" panose="020B0604030504040204" pitchFamily="34" charset="0"/>
              </a:rPr>
              <a:t>Projekta aktivitātes 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145292"/>
            <a:ext cx="7056784" cy="34321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Projekts jāīsteno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saskaņā ar neformālās izglītības principiem un metodēm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. Maksimāli jāievēro un jāveicina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jauniešu līdzdalība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Visiem pasākumiem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jābūt virzītiem uz mērķu sasniegšanu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- palielināt PMP riska grupas izglītojamo motivāciju turpināt izglītību, veicināt viņu aktīvu līdzdalību ikdienas dzīvē un iesaistīt PMP riska grupas izglītojamos jauniešu aktivitātēs.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Pasākumi tiek plānoti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saskaņā ar pašvaldības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(un  pašvaldībā esošo valsts profesionālās izglītības iestāžu) preventīvo un intervences pasākumu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vidēja termiņa plānu PMP samazināšanai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5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50332"/>
            <a:ext cx="6768752" cy="650595"/>
          </a:xfrm>
        </p:spPr>
        <p:txBody>
          <a:bodyPr/>
          <a:lstStyle/>
          <a:p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Projekta aktivitāšu piemēri/idejas…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28800"/>
            <a:ext cx="6984776" cy="4104456"/>
          </a:xfrm>
        </p:spPr>
        <p:txBody>
          <a:bodyPr/>
          <a:lstStyle/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CBA2D-1047-4AA7-898E-C635055DAC1A}"/>
              </a:ext>
            </a:extLst>
          </p:cNvPr>
          <p:cNvSpPr/>
          <p:nvPr/>
        </p:nvSpPr>
        <p:spPr>
          <a:xfrm>
            <a:off x="755576" y="1628800"/>
            <a:ext cx="7992888" cy="393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neformālās mācīšanās aktivitātes un pasākumi;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nometnes, pārgājieni, āra dzīves aktivitātes un piedzīvojumu izglītība;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personības pilnveides pasākumi, personīgo mērķu definēšana un to sasaiste ar izglītību; sociālo prasmju pilnveidošana – draudzība, sadarbība;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dažādas darbnīcas - filmu/foto veidošana, sporta aktivitātes, radošās aktivitātes, spēļu veidošana;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pasākumu organizēšana, piemēram, labo darbu aktivitātes, foto-orientēšanās, kuru plāno un organizē paši jaunieši, sadarbojoties kopā;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aktivitātes par PMP tēmas izpratni, attieksmes maiņu: cēloņi, riski un sekas;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pašizziņas un motivācijas attīstīšanas aktivitātes;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pieredzes apmaiņas pasākumi - tai skaitā sabiedrībā pazīstamu cilvēku pieredze saistībā ar mācību motivāciju jeb citām jauniešus interesējošām tēmām;</a:t>
            </a:r>
          </a:p>
          <a:p>
            <a:pPr marL="342900" lvl="0" indent="-342900" algn="just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lv-LV" kern="0" dirty="0">
                <a:effectLst>
                  <a:outerShdw sx="0" sy="0">
                    <a:srgbClr val="000000"/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sports/mūzika/māksla/teātris kā izglītības un sociālās iekļaušanas instrumenti.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07319-A48C-4EF0-9228-6FBC7A1242D0}"/>
              </a:ext>
            </a:extLst>
          </p:cNvPr>
          <p:cNvSpPr txBox="1"/>
          <p:nvPr/>
        </p:nvSpPr>
        <p:spPr>
          <a:xfrm>
            <a:off x="2717845" y="58811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VIENMĒR IZVĒRTĒT - KĀ ŠĪ AKTIVITĀTE VIRZĪSIES UZ KONKURSĀ NOTEIKTO MĒRĶU SASNIEGŠANU!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3605014-C35B-46AD-967E-F4D9352B0735}"/>
              </a:ext>
            </a:extLst>
          </p:cNvPr>
          <p:cNvSpPr/>
          <p:nvPr/>
        </p:nvSpPr>
        <p:spPr>
          <a:xfrm>
            <a:off x="2339752" y="6018661"/>
            <a:ext cx="360040" cy="339841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5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75A9C9F-A0D1-47C4-BF3D-AA80B015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061" y="263236"/>
            <a:ext cx="7257139" cy="1036638"/>
          </a:xfrm>
        </p:spPr>
        <p:txBody>
          <a:bodyPr/>
          <a:lstStyle/>
          <a:p>
            <a:pPr algn="r"/>
            <a:r>
              <a:rPr lang="lv-LV" altLang="lv-LV" dirty="0">
                <a:ea typeface="MS PGothic" panose="020B0600070205080204" pitchFamily="34" charset="-128"/>
              </a:rPr>
              <a:t>Konkursu izsludināšana, projektu vērtēšana</a:t>
            </a:r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5532CC43-6FF9-4E4F-A748-94FCB78F2F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534400" y="6324600"/>
            <a:ext cx="3048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8A5F0-F228-403E-8E13-080142E35224}" type="slidenum">
              <a:rPr kumimoji="0" lang="en-US" altLang="lv-LV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erdana" panose="020B060403050404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82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lv-LV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erdana" panose="020B060403050404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796632-12CF-4374-9B38-84CE7EAC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556792"/>
            <a:ext cx="6931496" cy="41831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2704-35FA-42AC-9E21-B83BE527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/>
              <a:t>Konkursa izsludināšana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717C-FA98-4170-9C4B-E9D07E97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42213"/>
            <a:ext cx="6096000" cy="4373573"/>
          </a:xfrm>
        </p:spPr>
        <p:txBody>
          <a:bodyPr>
            <a:noAutofit/>
          </a:bodyPr>
          <a:lstStyle/>
          <a:p>
            <a:pPr lvl="0"/>
            <a:r>
              <a:rPr lang="lv-LV" sz="1400" b="1" dirty="0"/>
              <a:t>Pašvaldības mājaslapā jāpublicē sludinājums un jāpievieno šādi dokumenti:</a:t>
            </a:r>
          </a:p>
          <a:p>
            <a:pPr lvl="0"/>
            <a:endParaRPr lang="en-US" sz="1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400" dirty="0"/>
              <a:t>Konkursa </a:t>
            </a:r>
            <a:r>
              <a:rPr lang="lv-LV" sz="1400" b="1" dirty="0"/>
              <a:t>nolikums</a:t>
            </a:r>
            <a:r>
              <a:rPr lang="lv-LV" sz="1400" dirty="0"/>
              <a:t> ar visiem pielikumiem. 2., 3., un 4.pielikums noteikti jāpublicē Word formātā. Pārējos dokumentus var ievietot, ka PDF, ja ir tāda vēlme.</a:t>
            </a: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400" dirty="0"/>
              <a:t>Pašvaldības izstrādātais preventīvo un intervences pasākumu </a:t>
            </a:r>
            <a:r>
              <a:rPr lang="lv-LV" sz="1400" b="1" dirty="0"/>
              <a:t>vidēja termiņa plāns</a:t>
            </a:r>
            <a:r>
              <a:rPr lang="lv-LV" sz="1400" dirty="0"/>
              <a:t> PMP samazināšanai, kas ir kā 1. pielikums nolikumam (arī VPII plāns, ja attiecināms);</a:t>
            </a:r>
            <a:endParaRPr lang="en-US" sz="1400" dirty="0"/>
          </a:p>
          <a:p>
            <a:r>
              <a:rPr lang="lv-LV" sz="1400" dirty="0"/>
              <a:t> </a:t>
            </a:r>
            <a:endParaRPr lang="en-US" sz="1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400" dirty="0"/>
              <a:t>Vienreizējā maksājuma piemērošanas </a:t>
            </a:r>
            <a:r>
              <a:rPr lang="lv-LV" sz="1400" b="1" dirty="0"/>
              <a:t>metodika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400" b="1" dirty="0"/>
              <a:t>Metodoloģiskās vadlīnijas</a:t>
            </a:r>
            <a:r>
              <a:rPr lang="lv-LV" sz="1400" dirty="0"/>
              <a:t> darbam projektā „Atbalsts priekšlaicīgas mācību pārtraukšanas samazināšanai”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400" dirty="0"/>
              <a:t>Ministru kabineta 12.07.2016. noteikumi Nr. 460.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lv-LV" sz="1400" dirty="0"/>
          </a:p>
          <a:p>
            <a:pPr lvl="0"/>
            <a:r>
              <a:rPr lang="lv-LV" sz="1400" u="sng" dirty="0">
                <a:solidFill>
                  <a:srgbClr val="7030A0"/>
                </a:solidFill>
              </a:rPr>
              <a:t>Aicinām norādīt pilnos dokumentu nosaukumus, jo sludinājums ir oficiāls paziņojums!!!</a:t>
            </a:r>
            <a:endParaRPr lang="en-US" sz="1400" u="sng" dirty="0">
              <a:solidFill>
                <a:srgbClr val="7030A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3DB50-3FA7-4872-A9A3-C279C4144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726BA-99AE-4C3C-AF48-BB6480E52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26EA9-5043-4798-9ED3-424B6C9A85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16416" y="6324600"/>
            <a:ext cx="522784" cy="304800"/>
          </a:xfrm>
        </p:spPr>
        <p:txBody>
          <a:bodyPr/>
          <a:lstStyle/>
          <a:p>
            <a:pPr>
              <a:defRPr/>
            </a:pPr>
            <a:fld id="{4961CF2E-11C3-4D5E-B2D2-3BFAF1B6998A}" type="slidenum">
              <a:rPr lang="en-US" altLang="lv-LV" smtClean="0"/>
              <a:pPr>
                <a:defRPr/>
              </a:pPr>
              <a:t>16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61671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2704-35FA-42AC-9E21-B83BE527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/>
              <a:t>Konkursa izsludināšana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717C-FA98-4170-9C4B-E9D07E97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916" y="1242213"/>
            <a:ext cx="6096000" cy="4373573"/>
          </a:xfrm>
        </p:spPr>
        <p:txBody>
          <a:bodyPr>
            <a:noAutofit/>
          </a:bodyPr>
          <a:lstStyle/>
          <a:p>
            <a:pPr lvl="0"/>
            <a:r>
              <a:rPr lang="lv-LV" sz="1800" b="1" dirty="0"/>
              <a:t>Sludinājumam jāpievieno:</a:t>
            </a:r>
          </a:p>
          <a:p>
            <a:pPr lvl="0"/>
            <a:endParaRPr lang="en-US" sz="18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800" dirty="0"/>
              <a:t>Vizuālo elementu ansamblis</a:t>
            </a:r>
            <a:endParaRPr lang="en-US" sz="1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800" dirty="0"/>
              <a:t>Pašvaldības kontaktpersona</a:t>
            </a:r>
            <a:endParaRPr lang="en-US" sz="1800" dirty="0"/>
          </a:p>
          <a:p>
            <a:r>
              <a:rPr lang="lv-LV" sz="1800" dirty="0"/>
              <a:t> </a:t>
            </a:r>
            <a:endParaRPr lang="en-US" sz="18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lv-LV" sz="1800" dirty="0" err="1"/>
              <a:t>PuMPuRS</a:t>
            </a:r>
            <a:r>
              <a:rPr lang="lv-LV" sz="1800" dirty="0"/>
              <a:t> izstrādātie informatīvie materiāli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lv-LV" sz="18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lv-LV" sz="1800" dirty="0"/>
          </a:p>
          <a:p>
            <a:pPr lvl="0"/>
            <a:r>
              <a:rPr lang="lv-LV" sz="1800" dirty="0"/>
              <a:t>Sludinājumu izdrukājiet un glabājiet projekta mapē!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lv-LV" sz="1800" dirty="0"/>
          </a:p>
          <a:p>
            <a:pPr lvl="0"/>
            <a:endParaRPr lang="lv-LV" sz="1800" dirty="0"/>
          </a:p>
          <a:p>
            <a:pPr lvl="0"/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3DB50-3FA7-4872-A9A3-C279C4144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726BA-99AE-4C3C-AF48-BB6480E52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26EA9-5043-4798-9ED3-424B6C9A85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16416" y="6324600"/>
            <a:ext cx="522784" cy="304800"/>
          </a:xfrm>
        </p:spPr>
        <p:txBody>
          <a:bodyPr/>
          <a:lstStyle/>
          <a:p>
            <a:pPr>
              <a:defRPr/>
            </a:pPr>
            <a:fld id="{4961CF2E-11C3-4D5E-B2D2-3BFAF1B6998A}" type="slidenum">
              <a:rPr lang="en-US" altLang="lv-LV" smtClean="0"/>
              <a:pPr>
                <a:defRPr/>
              </a:pPr>
              <a:t>17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05055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42704-35FA-42AC-9E21-B83BE527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dirty="0"/>
              <a:t>Konkursa izsludināšana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2717C-FA98-4170-9C4B-E9D07E971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242213"/>
            <a:ext cx="6096000" cy="4373573"/>
          </a:xfrm>
        </p:spPr>
        <p:txBody>
          <a:bodyPr>
            <a:noAutofit/>
          </a:bodyPr>
          <a:lstStyle/>
          <a:p>
            <a:pPr lvl="0"/>
            <a:r>
              <a:rPr lang="lv-LV" sz="1800" b="1" dirty="0"/>
              <a:t>Svarīgi!</a:t>
            </a:r>
          </a:p>
          <a:p>
            <a:pPr lvl="0"/>
            <a:endParaRPr lang="lv-LV" sz="1800" dirty="0"/>
          </a:p>
          <a:p>
            <a:pPr lvl="0"/>
            <a:r>
              <a:rPr lang="lv-LV" sz="1800" dirty="0"/>
              <a:t>Iesniegšanas termiņš - vismaz 30 dienas!</a:t>
            </a:r>
          </a:p>
          <a:p>
            <a:pPr lvl="0"/>
            <a:endParaRPr lang="lv-LV" sz="1800" dirty="0"/>
          </a:p>
          <a:p>
            <a:pPr lvl="0"/>
            <a:r>
              <a:rPr lang="lv-LV" sz="1800" dirty="0"/>
              <a:t>Nosūtīt publicētā sludinājuma saiti uz </a:t>
            </a:r>
            <a:r>
              <a:rPr lang="lv-LV" sz="1800" dirty="0">
                <a:hlinkClick r:id="rId2"/>
              </a:rPr>
              <a:t>mara.robezniece@834.ikvd.gov.lv</a:t>
            </a:r>
            <a:r>
              <a:rPr lang="lv-LV" sz="1800" dirty="0"/>
              <a:t> publicēšanas dienā</a:t>
            </a:r>
          </a:p>
          <a:p>
            <a:pPr lvl="0"/>
            <a:endParaRPr lang="lv-LV" sz="1800" dirty="0"/>
          </a:p>
          <a:p>
            <a:pPr lvl="0"/>
            <a:r>
              <a:rPr lang="lv-LV" sz="1800" dirty="0"/>
              <a:t>Ja ir iespēja – informatīvs pasākums potenciālajiem projektu iesniedzējiem pašvaldībā. </a:t>
            </a:r>
          </a:p>
          <a:p>
            <a:pPr lvl="0"/>
            <a:r>
              <a:rPr lang="lv-LV" sz="1800" dirty="0"/>
              <a:t>(Ziņot par datumiem!)</a:t>
            </a:r>
          </a:p>
          <a:p>
            <a:pPr lvl="0"/>
            <a:endParaRPr lang="lv-LV" sz="1400" dirty="0"/>
          </a:p>
          <a:p>
            <a:pPr lvl="0"/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3DB50-3FA7-4872-A9A3-C279C41447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726BA-99AE-4C3C-AF48-BB6480E522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26EA9-5043-4798-9ED3-424B6C9A85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16416" y="6324600"/>
            <a:ext cx="522784" cy="304800"/>
          </a:xfrm>
        </p:spPr>
        <p:txBody>
          <a:bodyPr/>
          <a:lstStyle/>
          <a:p>
            <a:pPr>
              <a:defRPr/>
            </a:pPr>
            <a:fld id="{4961CF2E-11C3-4D5E-B2D2-3BFAF1B6998A}" type="slidenum">
              <a:rPr lang="en-US" altLang="lv-LV" smtClean="0"/>
              <a:pPr>
                <a:defRPr/>
              </a:pPr>
              <a:t>18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94955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50332"/>
            <a:ext cx="6408712" cy="1066130"/>
          </a:xfrm>
        </p:spPr>
        <p:txBody>
          <a:bodyPr/>
          <a:lstStyle/>
          <a:p>
            <a:r>
              <a:rPr lang="lv-LV" sz="3600" b="1" dirty="0">
                <a:latin typeface="Verdana" panose="020B0604030504040204" pitchFamily="34" charset="0"/>
                <a:ea typeface="Verdana" panose="020B0604030504040204" pitchFamily="34" charset="0"/>
              </a:rPr>
              <a:t>Projektu vērtēšana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124744"/>
            <a:ext cx="6840760" cy="4853702"/>
          </a:xfrm>
        </p:spPr>
        <p:txBody>
          <a:bodyPr/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Pašvaldība izveido konkursa vērtēšanas komisiju </a:t>
            </a:r>
            <a:r>
              <a:rPr lang="lv-LV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vismaz 3 </a:t>
            </a:r>
            <a:r>
              <a:rPr lang="lv-LV" sz="20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cilv</a:t>
            </a:r>
            <a:r>
              <a:rPr lang="lv-LV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. sastāvā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. (apstiprinājuma juridiskā forma – atkarīga no katras pašvaldības)</a:t>
            </a: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Vērtēšanas kritēriji - konkursa nolikuma 5.pielikums</a:t>
            </a:r>
          </a:p>
          <a:p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Komisija </a:t>
            </a:r>
            <a:r>
              <a:rPr lang="lv-LV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mēneša laikā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pieņem lēmumu par projekta iesniegumu apstiprināšanu, apstiprināšanu ar nosacījumu vai projekta iesnieguma noraidīšanu </a:t>
            </a:r>
          </a:p>
          <a:p>
            <a:pPr marL="400050" lvl="1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Nosacījumu izpilde – 10 darbdienas. Vērtēšanas komisija 10 darbdienu sagatavo atzinumu par nosacījumu izpildi.</a:t>
            </a:r>
          </a:p>
        </p:txBody>
      </p:sp>
    </p:spTree>
    <p:extLst>
      <p:ext uri="{BB962C8B-B14F-4D97-AF65-F5344CB8AC3E}">
        <p14:creationId xmlns:p14="http://schemas.microsoft.com/office/powerpoint/2010/main" val="292057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397CF-A251-4B11-9F86-D9CB26FD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08720"/>
            <a:ext cx="4707861" cy="3147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F78A53-D159-4F9A-B8CF-D3E8756A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9160"/>
            <a:ext cx="9144000" cy="19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05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8324"/>
            <a:ext cx="6912768" cy="1066130"/>
          </a:xfrm>
        </p:spPr>
        <p:txBody>
          <a:bodyPr/>
          <a:lstStyle/>
          <a:p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Finansējums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556792"/>
            <a:ext cx="7776864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Vienam projektam pieejamais finansējuma apmērs ir 4600,00 eiro, kas 100 % tiek nodrošināts no projekta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PuMPuRS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līdzekļiem. Jaunatnes iniciatīvu projektu ietvaros tiek piemērots vienreizējais maksājums. 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Avansa maksājums (80%)- pēc līguma noslēgšanas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Noslēguma maksājums (20%) - pēc Noslēguma atskaites apstiprināšanas pašvaldība. </a:t>
            </a: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Pašvaldība (ja vēlas) var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priekšfinansēt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20 % (neizmantot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PuMPuRS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projekta konta līdzekļus!)</a:t>
            </a:r>
          </a:p>
          <a:p>
            <a:pPr marL="0" indent="0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232E8-6213-4485-BB76-3AD2754209A4}"/>
              </a:ext>
            </a:extLst>
          </p:cNvPr>
          <p:cNvSpPr/>
          <p:nvPr/>
        </p:nvSpPr>
        <p:spPr>
          <a:xfrm>
            <a:off x="611560" y="2198246"/>
            <a:ext cx="756084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endParaRPr lang="lv-LV" kern="0" dirty="0">
              <a:effectLst>
                <a:outerShdw sx="0" sy="0">
                  <a:srgbClr val="000000"/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4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5238-867A-4D7E-8235-52621347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</a:rPr>
              <a:t>Finansējums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91EF-3736-45B3-B9C6-82EA28F5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441" y="1268760"/>
            <a:ext cx="6779096" cy="4525963"/>
          </a:xfrm>
        </p:spPr>
        <p:txBody>
          <a:bodyPr/>
          <a:lstStyle/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Projekta īstenotājam jābūt atvērtam atsevišķam projekta kontam kredītiestādē. </a:t>
            </a:r>
          </a:p>
          <a:p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Visus ar projektu saistītos maksājumus veic no šī konta.</a:t>
            </a:r>
          </a:p>
          <a:p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Nepieciešams dokumentēt tirgus izpēti izdevumu pozīcijām virs 250 </a:t>
            </a:r>
            <a:r>
              <a:rPr lang="lv-LV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eur</a:t>
            </a:r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lv-LV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400" dirty="0">
                <a:latin typeface="Verdana" panose="020B0604030504040204" pitchFamily="34" charset="0"/>
                <a:ea typeface="Verdana" panose="020B0604030504040204" pitchFamily="34" charset="0"/>
              </a:rPr>
              <a:t>Inventāru iespējams nomāt, ja tas nepieciešams projekta aktivitātēm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65A8-C40F-4F39-B4E7-D044F123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1143000"/>
          </a:xfrm>
        </p:spPr>
        <p:txBody>
          <a:bodyPr/>
          <a:lstStyle/>
          <a:p>
            <a:pPr algn="r"/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Uzsākšana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D9905-57E9-4C87-890B-73FDB052D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877" y="1700808"/>
            <a:ext cx="728870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4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588" y="228523"/>
            <a:ext cx="6696744" cy="1066130"/>
          </a:xfrm>
        </p:spPr>
        <p:txBody>
          <a:bodyPr/>
          <a:lstStyle/>
          <a:p>
            <a:pPr algn="r"/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</a:rPr>
              <a:t>Izmaiņas īstenošanā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5736" y="1484784"/>
            <a:ext cx="6552728" cy="4752528"/>
          </a:xfrm>
        </p:spPr>
        <p:txBody>
          <a:bodyPr/>
          <a:lstStyle/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Projekta īstenotājs grozījumus līgumā par projekta īstenošanu saskaņo ar PAŠVALDĪBU gadījumos, kad izmaiņas projektā ir saistītas ar plānoto izmaksu kopsummu 4600 eiro apmērā un/vai mērķa sasniegšanu (piemēram, pārplānojot aktivitātes). </a:t>
            </a:r>
          </a:p>
          <a:p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Citas nelielas izmaiņas var nesaskaņot, bet nepieciešams par tām sniegt skaidrojumu Noslēguma pārskatā. </a:t>
            </a:r>
          </a:p>
        </p:txBody>
      </p:sp>
    </p:spTree>
    <p:extLst>
      <p:ext uri="{BB962C8B-B14F-4D97-AF65-F5344CB8AC3E}">
        <p14:creationId xmlns:p14="http://schemas.microsoft.com/office/powerpoint/2010/main" val="75180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912768" cy="1066130"/>
          </a:xfrm>
        </p:spPr>
        <p:txBody>
          <a:bodyPr/>
          <a:lstStyle/>
          <a:p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Projektu atskaites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1052736"/>
            <a:ext cx="6840760" cy="5328592"/>
          </a:xfrm>
        </p:spPr>
        <p:txBody>
          <a:bodyPr/>
          <a:lstStyle/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Par rezultāta sasniegšanu apliecinošiem dokumentiem uzskata: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pašvaldības apstiprināto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noslēguma pārskatu 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par jaunatnes iniciatīvu projekta īstenošanu un tā pielikumus, tai skaitā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jaunatnes iniciatīvu projekta dalībnieku sarakstu ar dalībnieku parakstiem (kopiju). Lūdzam iesniegt arī unikālo dalībnieku sarakstu!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apliecinājumu par piešķirtā finansējuma izlietojumu un uzskaiti (metodikas 1. pielikums)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sz="1600" dirty="0">
                <a:latin typeface="Verdana" panose="020B0604030504040204" pitchFamily="34" charset="0"/>
                <a:ea typeface="Verdana" panose="020B0604030504040204" pitchFamily="34" charset="0"/>
              </a:rPr>
              <a:t>apliecinājums par PMP riska grupas jauniešiem</a:t>
            </a: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Ja noslēguma pārskats nav iesniegts vai netiek apstiprināts, projekta īstenotājs </a:t>
            </a:r>
            <a:r>
              <a:rPr lang="lv-LV" sz="2000" b="1" dirty="0">
                <a:latin typeface="Verdana" panose="020B0604030504040204" pitchFamily="34" charset="0"/>
                <a:ea typeface="Verdana" panose="020B0604030504040204" pitchFamily="34" charset="0"/>
              </a:rPr>
              <a:t>atmaksā pašvaldībai saņemto avansu.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232E8-6213-4485-BB76-3AD2754209A4}"/>
              </a:ext>
            </a:extLst>
          </p:cNvPr>
          <p:cNvSpPr/>
          <p:nvPr/>
        </p:nvSpPr>
        <p:spPr>
          <a:xfrm>
            <a:off x="611560" y="2198246"/>
            <a:ext cx="756084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endParaRPr lang="lv-LV" kern="0" dirty="0">
              <a:effectLst>
                <a:outerShdw sx="0" sy="0">
                  <a:srgbClr val="000000"/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1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9611A15-6EA7-459C-B5B9-B9F5E90B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7056784" cy="1143000"/>
          </a:xfrm>
        </p:spPr>
        <p:txBody>
          <a:bodyPr/>
          <a:lstStyle/>
          <a:p>
            <a:r>
              <a:rPr lang="lv-LV" sz="3200" b="1" dirty="0">
                <a:latin typeface="Verdana" panose="020B0604030504040204" pitchFamily="34" charset="0"/>
                <a:ea typeface="Verdana" panose="020B0604030504040204" pitchFamily="34" charset="0"/>
              </a:rPr>
              <a:t>Soļi pēc projekta īstenošanas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C57168-602D-471D-ACFC-6D46F3B02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972227"/>
            <a:ext cx="6516582" cy="561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83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490662"/>
            <a:ext cx="5688632" cy="1066130"/>
          </a:xfrm>
        </p:spPr>
        <p:txBody>
          <a:bodyPr/>
          <a:lstStyle/>
          <a:p>
            <a:pPr algn="r"/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Kopsavilkums par termiņiem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772816"/>
            <a:ext cx="7272808" cy="47525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Aptuvenais laika plāns: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Konkursa izsludināšana (maijs, jūnija sākums, pieteikšanās – 30 dienas)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Vērtēšana (2-3 nedēļas, maksimums - mēnesis)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Apstiprināto projektu izskatīšana </a:t>
            </a:r>
            <a:r>
              <a:rPr lang="lv-LV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PuMPuRa</a:t>
            </a: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 datu bāzē (2 nedēļas)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Līgumu slēgšana (2-3 nedēļas)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Avansa maksājumi (jūlijs-septembris)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Projektu uzsākšanu iesakām plānot ne ātrāk kā 2019. gada augusta beigās/septembrī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8232E8-6213-4485-BB76-3AD2754209A4}"/>
              </a:ext>
            </a:extLst>
          </p:cNvPr>
          <p:cNvSpPr/>
          <p:nvPr/>
        </p:nvSpPr>
        <p:spPr>
          <a:xfrm>
            <a:off x="1475656" y="1700808"/>
            <a:ext cx="756084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endParaRPr lang="lv-LV" kern="0" dirty="0">
              <a:effectLst>
                <a:outerShdw sx="0" sy="0">
                  <a:srgbClr val="000000"/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99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1B26C-AAF9-4016-8BEC-916A1983BE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3295496"/>
            <a:ext cx="7772400" cy="639762"/>
          </a:xfrm>
        </p:spPr>
        <p:txBody>
          <a:bodyPr>
            <a:normAutofit fontScale="92500" lnSpcReduction="20000"/>
          </a:bodyPr>
          <a:lstStyle/>
          <a:p>
            <a:r>
              <a:rPr lang="lv-LV" sz="2000" b="1" dirty="0"/>
              <a:t>vecākā eksperte</a:t>
            </a:r>
          </a:p>
          <a:p>
            <a:r>
              <a:rPr lang="lv-LV" sz="2000" b="1" dirty="0"/>
              <a:t>Māra Robežniece</a:t>
            </a: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BF1206-FE47-4596-91F8-4875ACF0D84E}"/>
              </a:ext>
            </a:extLst>
          </p:cNvPr>
          <p:cNvSpPr/>
          <p:nvPr/>
        </p:nvSpPr>
        <p:spPr>
          <a:xfrm>
            <a:off x="3491880" y="-1"/>
            <a:ext cx="3528392" cy="309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00D93-E4F3-4249-BB0F-C9DD8917A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988840"/>
            <a:ext cx="1512168" cy="6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6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3B746167-EFB2-4DBC-BBE7-5D01C8FC08EF}"/>
              </a:ext>
            </a:extLst>
          </p:cNvPr>
          <p:cNvSpPr/>
          <p:nvPr/>
        </p:nvSpPr>
        <p:spPr>
          <a:xfrm>
            <a:off x="2339752" y="30855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Projekts „Atbalsts priekšlaicīgas mācību pārtraukšanas samazināšanai</a:t>
            </a:r>
            <a:r>
              <a:rPr kumimoji="0" lang="lv-LV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(</a:t>
            </a:r>
            <a:r>
              <a:rPr kumimoji="0" lang="lv-LV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PuMPuRS</a:t>
            </a:r>
            <a:r>
              <a:rPr kumimoji="0" lang="lv-LV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kumimoji="0" lang="lv-LV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Nr. </a:t>
            </a:r>
            <a:r>
              <a:rPr kumimoji="0" lang="lv-LV" altLang="lv-LV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8.3.4.0/16/I/001</a:t>
            </a:r>
            <a:endParaRPr kumimoji="0" lang="en-US" altLang="lv-LV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0D124681-C24F-4F09-91B2-A17F13807488}"/>
              </a:ext>
            </a:extLst>
          </p:cNvPr>
          <p:cNvSpPr/>
          <p:nvPr/>
        </p:nvSpPr>
        <p:spPr>
          <a:xfrm>
            <a:off x="1475656" y="1729574"/>
            <a:ext cx="7200800" cy="1516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Mērķa grupa</a:t>
            </a:r>
            <a:r>
              <a:rPr kumimoji="0" lang="en-US" altLang="lv-LV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kumimoji="0" lang="en-US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32E9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vispārējās izglītības iestāžu 5.-12. kl. skolēni</a:t>
            </a:r>
            <a:endParaRPr kumimoji="0" lang="en-US" altLang="lv-LV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32E9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lv-LV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profesionālās izglītības programmu 1.-4. kursu audzēkņi</a:t>
            </a:r>
            <a:endParaRPr kumimoji="0" lang="en-US" altLang="lv-LV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F517C2AB-F0B3-4B29-B09E-DC8167D0EC56}"/>
              </a:ext>
            </a:extLst>
          </p:cNvPr>
          <p:cNvSpPr/>
          <p:nvPr/>
        </p:nvSpPr>
        <p:spPr>
          <a:xfrm>
            <a:off x="1457361" y="3356992"/>
            <a:ext cx="69310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Mērķis: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Samazināt PMP, īstenojot preventīvus un intervences pasākumus 611 izglītības iestādēs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altLang="lv-LV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Projekta īstenošanas laiks</a:t>
            </a:r>
            <a:r>
              <a:rPr kumimoji="0" lang="en-US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br>
              <a:rPr kumimoji="0" lang="lv-LV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kumimoji="0" lang="lv-LV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en-US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/2017 – 12/2022 (6 </a:t>
            </a:r>
            <a:r>
              <a:rPr kumimoji="0" lang="lv-LV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gadi</a:t>
            </a:r>
            <a:r>
              <a:rPr kumimoji="0" lang="en-US" altLang="lv-LV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lv-LV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2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A721F64-C4EF-422A-B0FE-E27803727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411" y="116632"/>
            <a:ext cx="6720138" cy="977905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dirty="0"/>
              <a:t>Jaunatnes iniciatīvu projekti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E0B1544-269F-4108-BBB5-F352F5F17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1675" y="1083110"/>
            <a:ext cx="6720138" cy="4170784"/>
          </a:xfrm>
        </p:spPr>
        <p:txBody>
          <a:bodyPr>
            <a:noAutofit/>
          </a:bodyPr>
          <a:lstStyle/>
          <a:p>
            <a:r>
              <a:rPr lang="lv-LV" u="sng" dirty="0">
                <a:solidFill>
                  <a:schemeClr val="tx1"/>
                </a:solidFill>
              </a:rPr>
              <a:t>Dokumenti: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</a:rPr>
              <a:t>12.07.2016. Ministru kabineta noteikumi Nr. 460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</a:rPr>
              <a:t>Metodoloģiskās vadlīnijas darbam projektā </a:t>
            </a:r>
            <a:r>
              <a:rPr lang="lv-LV" dirty="0" err="1">
                <a:solidFill>
                  <a:schemeClr val="tx1"/>
                </a:solidFill>
              </a:rPr>
              <a:t>PuMPuRS</a:t>
            </a: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 err="1">
                <a:solidFill>
                  <a:schemeClr val="tx1"/>
                </a:solidFill>
              </a:rPr>
              <a:t>PuMPuRS</a:t>
            </a:r>
            <a:r>
              <a:rPr lang="lv-LV" dirty="0">
                <a:solidFill>
                  <a:schemeClr val="tx1"/>
                </a:solidFill>
              </a:rPr>
              <a:t> izstrādātais vienotais atklāta konkursa nolikums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</a:rPr>
              <a:t>Vienreizējā maksājuma piemērošanas metodika jaunatnes iniciatīvu projektu īstenošanai</a:t>
            </a:r>
            <a:br>
              <a:rPr lang="lv-LV" dirty="0">
                <a:solidFill>
                  <a:schemeClr val="tx1"/>
                </a:solidFill>
              </a:rPr>
            </a:b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v-LV" dirty="0">
                <a:solidFill>
                  <a:schemeClr val="tx1"/>
                </a:solidFill>
              </a:rPr>
              <a:t>Preventīvo un intervences pasākumu vidēja termiņa plāns priekšlaicīgas mācību pārtraukšanas samazināšanai pašvaldībā</a:t>
            </a:r>
          </a:p>
          <a:p>
            <a:endParaRPr lang="lv-LV" sz="1600" dirty="0">
              <a:solidFill>
                <a:schemeClr val="tx1"/>
              </a:solidFill>
            </a:endParaRPr>
          </a:p>
          <a:p>
            <a:endParaRPr lang="lv-LV" sz="1600" b="1" dirty="0">
              <a:solidFill>
                <a:schemeClr val="tx1"/>
              </a:solidFill>
            </a:endParaRP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600F1521-75F2-4587-B151-1D08A17A75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7B8AD202-D1B3-41F0-B50A-0EF29EFD60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EE43140-5C8C-4D5C-85C8-0099684FF8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88424" y="6324600"/>
            <a:ext cx="450776" cy="304800"/>
          </a:xfrm>
        </p:spPr>
        <p:txBody>
          <a:bodyPr/>
          <a:lstStyle/>
          <a:p>
            <a:pPr>
              <a:defRPr/>
            </a:pPr>
            <a:fld id="{2057759D-D971-4804-9A18-54E9687BCAAF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45386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137" y="404664"/>
            <a:ext cx="6696744" cy="994122"/>
          </a:xfrm>
        </p:spPr>
        <p:txBody>
          <a:bodyPr/>
          <a:lstStyle/>
          <a:p>
            <a:pPr algn="r"/>
            <a:r>
              <a:rPr lang="lv-LV" sz="2800" b="1" dirty="0">
                <a:latin typeface="Verdana" panose="020B0604030504040204" pitchFamily="34" charset="0"/>
                <a:ea typeface="Verdana" panose="020B0604030504040204" pitchFamily="34" charset="0"/>
              </a:rPr>
              <a:t>Projekti ir vērsti uz šādu mērķu sasniegšanu </a:t>
            </a: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88841"/>
            <a:ext cx="7571184" cy="30963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palielināt priekšlaicīgas mācību pārtraukšanas (turpmāk – PMP) riska grupas izglītojamo motivāciju turpināt izglītību un veicināt viņu aktīvu līdzdalību ikdienas dzīvē; 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iesaistīt PMP riska grupas izglītojamos jauniešu aktivitātēs un jaunatnes iniciatīvu projektos ārpus formālās izglītības, nodrošinot aktivitāšu pieejamību iespējami tuvu bērnu un jauniešu dzīves un mācību vietai.</a:t>
            </a: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3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B645-58F4-4B59-A448-E3A9E7BCD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74638"/>
            <a:ext cx="6912768" cy="1066130"/>
          </a:xfrm>
        </p:spPr>
        <p:txBody>
          <a:bodyPr/>
          <a:lstStyle/>
          <a:p>
            <a:r>
              <a:rPr lang="lv-LV" sz="3200" b="1" dirty="0">
                <a:latin typeface="Verdana" panose="020B0604030504040204" pitchFamily="34" charset="0"/>
                <a:ea typeface="Verdana" panose="020B0604030504040204" pitchFamily="34" charset="0"/>
              </a:rPr>
              <a:t>Projekta mērķa grupa</a:t>
            </a:r>
            <a:br>
              <a:rPr lang="lv-LV" dirty="0"/>
            </a:br>
            <a:br>
              <a:rPr lang="lv-LV" b="1" dirty="0"/>
            </a:b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AA6A-68D2-4B30-A47B-620B9161A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88840"/>
            <a:ext cx="7272808" cy="36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Vispārējās izglītības iestāžu izglītojamie </a:t>
            </a:r>
            <a:b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no 5. līdz 12. klasei</a:t>
            </a:r>
          </a:p>
          <a:p>
            <a:pPr marL="0" indent="0">
              <a:buNone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Profesionālās izglītības programmu izglītojamie </a:t>
            </a:r>
            <a:b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no 1. līdz 4. kursam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t.sk. PMP riska grupas izglītojamie vismaz 10% no kopējā dalībnieku skaita</a:t>
            </a:r>
          </a:p>
        </p:txBody>
      </p:sp>
    </p:spTree>
    <p:extLst>
      <p:ext uri="{BB962C8B-B14F-4D97-AF65-F5344CB8AC3E}">
        <p14:creationId xmlns:p14="http://schemas.microsoft.com/office/powerpoint/2010/main" val="334481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183538C-DC59-4BDD-A60F-0ADB8E48F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348880"/>
            <a:ext cx="7365504" cy="2332856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Pētījumi rāda, ka skolas pamešana parasti nav pēkšņa – </a:t>
            </a:r>
          </a:p>
          <a:p>
            <a:pPr marL="0" indent="0">
              <a:buNone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bērns dod identificējamus signālus 1-3 gadus pirms šāda lēmuma pieņemšanas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5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5532CC43-6FF9-4E4F-A748-94FCB78F2F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auto">
          <a:xfrm>
            <a:off x="8467344" y="6324600"/>
            <a:ext cx="371856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98A5F0-F228-403E-8E13-080142E35224}" type="slidenum">
              <a:rPr lang="en-US" altLang="lv-LV" sz="1000" smtClean="0">
                <a:solidFill>
                  <a:srgbClr val="89898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lv-LV" sz="1000" dirty="0">
              <a:solidFill>
                <a:srgbClr val="898989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BA6EAA47-0D95-41CD-8C3A-F7A9E646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87" y="548680"/>
            <a:ext cx="6849913" cy="54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1861C1-E1BB-4B05-986D-7EA7FDD2167F}"/>
              </a:ext>
            </a:extLst>
          </p:cNvPr>
          <p:cNvSpPr/>
          <p:nvPr/>
        </p:nvSpPr>
        <p:spPr>
          <a:xfrm>
            <a:off x="971600" y="1916832"/>
            <a:ext cx="4344720" cy="179101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aisnstūris 4">
            <a:extLst>
              <a:ext uri="{FF2B5EF4-FFF2-40B4-BE49-F238E27FC236}">
                <a16:creationId xmlns:a16="http://schemas.microsoft.com/office/drawing/2014/main" id="{CC0F6DE3-B942-49AB-A294-433EC388B73D}"/>
              </a:ext>
            </a:extLst>
          </p:cNvPr>
          <p:cNvSpPr/>
          <p:nvPr/>
        </p:nvSpPr>
        <p:spPr>
          <a:xfrm>
            <a:off x="1127736" y="2132856"/>
            <a:ext cx="4032448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Jauniešu piederību kādai no PMP riska grupām apliecina izglītības iestādes vai pašvaldības vadītājs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4BEC9-E3D0-40E1-B8CD-43CB2836B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31" y="2758698"/>
            <a:ext cx="3184033" cy="38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92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uMPuRS prezentācijas veidne " id="{C3032280-4899-405B-8B1F-C92C086F1387}" vid="{35E7AA70-9381-45A5-BAE6-3AC73DEAE221}"/>
    </a:ext>
  </a:extLst>
</a:theme>
</file>

<file path=ppt/theme/theme3.xml><?xml version="1.0" encoding="utf-8"?>
<a:theme xmlns:a="http://schemas.openxmlformats.org/drawingml/2006/main" name="90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uMPuRS prezentācijas veidne " id="{C3032280-4899-405B-8B1F-C92C086F1387}" vid="{35E7AA70-9381-45A5-BAE6-3AC73DEAE2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20987</TotalTime>
  <Words>1056</Words>
  <Application>Microsoft Office PowerPoint</Application>
  <PresentationFormat>On-screen Show (4:3)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Verdana</vt:lpstr>
      <vt:lpstr>Wingdings</vt:lpstr>
      <vt:lpstr>Office Theme</vt:lpstr>
      <vt:lpstr>89_Prezentacija_templateLV</vt:lpstr>
      <vt:lpstr>90_Prezentacija_templateLV</vt:lpstr>
      <vt:lpstr>Jauniešu iniciatīvu projekti PuMPuRS ietvaros</vt:lpstr>
      <vt:lpstr>PowerPoint Presentation</vt:lpstr>
      <vt:lpstr>PowerPoint Presentation</vt:lpstr>
      <vt:lpstr>Jaunatnes iniciatīvu projekti</vt:lpstr>
      <vt:lpstr>Projekti ir vērsti uz šādu mērķu sasniegšanu  </vt:lpstr>
      <vt:lpstr>Projekta mērķa grupa  </vt:lpstr>
      <vt:lpstr>PowerPoint Presentation</vt:lpstr>
      <vt:lpstr>PowerPoint Presentation</vt:lpstr>
      <vt:lpstr>PowerPoint Presentation</vt:lpstr>
      <vt:lpstr>Pētījumi par PMP tēmu</vt:lpstr>
      <vt:lpstr>Projekta iesniedzējs var būt </vt:lpstr>
      <vt:lpstr>Projekta īstenošanas termiņš  </vt:lpstr>
      <vt:lpstr>Projekta aktivitātes  </vt:lpstr>
      <vt:lpstr>Projekta aktivitāšu piemēri/idejas… </vt:lpstr>
      <vt:lpstr>Konkursu izsludināšana, projektu vērtēšana</vt:lpstr>
      <vt:lpstr>Konkursa izsludināšana</vt:lpstr>
      <vt:lpstr>Konkursa izsludināšana</vt:lpstr>
      <vt:lpstr>Konkursa izsludināšana</vt:lpstr>
      <vt:lpstr>Projektu vērtēšana </vt:lpstr>
      <vt:lpstr>Finansējums </vt:lpstr>
      <vt:lpstr>Finansējums</vt:lpstr>
      <vt:lpstr>Uzsākšana</vt:lpstr>
      <vt:lpstr>Izmaiņas īstenošanā </vt:lpstr>
      <vt:lpstr>Projektu atskaites </vt:lpstr>
      <vt:lpstr>Soļi pēc projekta īstenošanas</vt:lpstr>
      <vt:lpstr>Kopsavilkums par termiņiem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lietotajs</dc:creator>
  <cp:lastModifiedBy>Mara Pumpurs</cp:lastModifiedBy>
  <cp:revision>336</cp:revision>
  <cp:lastPrinted>2018-09-12T13:21:51Z</cp:lastPrinted>
  <dcterms:created xsi:type="dcterms:W3CDTF">2017-05-31T08:42:18Z</dcterms:created>
  <dcterms:modified xsi:type="dcterms:W3CDTF">2019-04-17T08:18:51Z</dcterms:modified>
</cp:coreProperties>
</file>