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Vidējs stils 2 - izcēlum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8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2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Virsraksta slaid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EEF3FB1-F91C-9B88-7043-AADEFBC0A2A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pakšvirsraksts 2">
            <a:extLst>
              <a:ext uri="{FF2B5EF4-FFF2-40B4-BE49-F238E27FC236}">
                <a16:creationId xmlns:a16="http://schemas.microsoft.com/office/drawing/2014/main" id="{CD9E6921-C023-B5BC-1DF3-BD8874CF987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lv-LV"/>
              <a:t>Noklikšķiniet, lai rediģētu šablona apakšvirsraksta stilu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69A1859C-BCA6-72F0-FF3D-B41D78B9A5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4144C1CD-9EA9-E2BD-FFF8-D6673DA8A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7278AACD-CF73-3E60-606D-16ADE82842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695753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Virsraksts un vertikāls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0FFF750-7EDB-C1D9-EF06-CE90858C45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208447BE-25A5-08D5-16AB-300134AF76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99EB4252-32C9-13ED-91BF-AD88F2A740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32AD1222-3084-2703-0D24-31D0A84416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24BA9BC9-8328-8A55-2FA3-E6B377EC3B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255201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āls virsraksts un te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āls virsraksts 1">
            <a:extLst>
              <a:ext uri="{FF2B5EF4-FFF2-40B4-BE49-F238E27FC236}">
                <a16:creationId xmlns:a16="http://schemas.microsoft.com/office/drawing/2014/main" id="{F48734CE-AA46-E72A-3C14-FD3BBFE416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Vertikāls teksta vietturis 2">
            <a:extLst>
              <a:ext uri="{FF2B5EF4-FFF2-40B4-BE49-F238E27FC236}">
                <a16:creationId xmlns:a16="http://schemas.microsoft.com/office/drawing/2014/main" id="{91B2EEB2-95D4-0290-FD38-7DCE094609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C1192D4-FE1C-C0E3-F65C-C57CD3CF23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F2CA5643-2352-A01C-3708-88989F9B8F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F82282F9-2064-D2C9-3BA5-6D67116830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180832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Virsraksts un satu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849B26E2-8BC1-F7FF-BD55-E503E2D3D3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5332DF80-33CD-89BE-AE88-170CA29A0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A331D3CF-5177-66F9-BE0A-9326DF6FA7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CB10840-FE69-C27B-07C9-E7A457AFA7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D3AAAD8-F221-8B25-D2CC-3FAF2080A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689034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adaļas galve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905DBD9-DD26-ACC3-4B26-3405999FEB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2129ACF8-C349-F298-997D-83B67DED41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C97DB380-BE98-62EF-796E-8843527A97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062030C4-252C-4A23-3CD3-7C6FAB4ED9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A01E306F-A806-EBAC-F5B2-41F4CAFACB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211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ivi satura blok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D13B5D32-920A-78EC-C86B-E5C63151BF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614DB9F3-2FAF-63F7-2CB0-0AD7EEBD117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F9C4C0F0-3669-DDCD-29F5-923EB7209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7AB0A36F-A76C-3C1F-9F27-2BD84FD75E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7EF8F5C8-820C-822B-0F85-233B44168B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7654F0D2-A18C-C591-3F9D-1994BC04F2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2542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līdzinājum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51FEAB6A-989C-1E4B-6E60-43A8F22988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609E3BC2-E7F2-F869-B6C3-65D4BD8518B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4" name="Satura vietturis 3">
            <a:extLst>
              <a:ext uri="{FF2B5EF4-FFF2-40B4-BE49-F238E27FC236}">
                <a16:creationId xmlns:a16="http://schemas.microsoft.com/office/drawing/2014/main" id="{47D65809-B08D-A2B9-BD27-A1E64D1A78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5" name="Teksta vietturis 4">
            <a:extLst>
              <a:ext uri="{FF2B5EF4-FFF2-40B4-BE49-F238E27FC236}">
                <a16:creationId xmlns:a16="http://schemas.microsoft.com/office/drawing/2014/main" id="{36D22F3B-ED47-44FA-D3DB-477B532ADFC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6" name="Satura vietturis 5">
            <a:extLst>
              <a:ext uri="{FF2B5EF4-FFF2-40B4-BE49-F238E27FC236}">
                <a16:creationId xmlns:a16="http://schemas.microsoft.com/office/drawing/2014/main" id="{2ED23E85-CB08-D327-2718-D3A0A83D22E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7" name="Datuma vietturis 6">
            <a:extLst>
              <a:ext uri="{FF2B5EF4-FFF2-40B4-BE49-F238E27FC236}">
                <a16:creationId xmlns:a16="http://schemas.microsoft.com/office/drawing/2014/main" id="{4C1F2B68-A244-F819-F889-66CF46ED4F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8" name="Kājenes vietturis 7">
            <a:extLst>
              <a:ext uri="{FF2B5EF4-FFF2-40B4-BE49-F238E27FC236}">
                <a16:creationId xmlns:a16="http://schemas.microsoft.com/office/drawing/2014/main" id="{94180052-9287-1992-B151-B3203C7542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9" name="Slaida numura vietturis 8">
            <a:extLst>
              <a:ext uri="{FF2B5EF4-FFF2-40B4-BE49-F238E27FC236}">
                <a16:creationId xmlns:a16="http://schemas.microsoft.com/office/drawing/2014/main" id="{36D3B785-B6D1-BF5E-9D49-22196BD27A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8951137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kai virsraks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7CC071FE-1EF2-D2D8-5E83-EB0AF5BAEA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Datuma vietturis 2">
            <a:extLst>
              <a:ext uri="{FF2B5EF4-FFF2-40B4-BE49-F238E27FC236}">
                <a16:creationId xmlns:a16="http://schemas.microsoft.com/office/drawing/2014/main" id="{6B566E14-0D14-9C1C-4D78-98B85625E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4" name="Kājenes vietturis 3">
            <a:extLst>
              <a:ext uri="{FF2B5EF4-FFF2-40B4-BE49-F238E27FC236}">
                <a16:creationId xmlns:a16="http://schemas.microsoft.com/office/drawing/2014/main" id="{5AD8564F-3414-551C-B668-D467AB59F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5" name="Slaida numura vietturis 4">
            <a:extLst>
              <a:ext uri="{FF2B5EF4-FFF2-40B4-BE49-F238E27FC236}">
                <a16:creationId xmlns:a16="http://schemas.microsoft.com/office/drawing/2014/main" id="{AD007769-9FF0-8F60-CBFC-45705A972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2449175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uk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a vietturis 1">
            <a:extLst>
              <a:ext uri="{FF2B5EF4-FFF2-40B4-BE49-F238E27FC236}">
                <a16:creationId xmlns:a16="http://schemas.microsoft.com/office/drawing/2014/main" id="{34D67F13-88FF-6DC8-106A-E542912704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3" name="Kājenes vietturis 2">
            <a:extLst>
              <a:ext uri="{FF2B5EF4-FFF2-40B4-BE49-F238E27FC236}">
                <a16:creationId xmlns:a16="http://schemas.microsoft.com/office/drawing/2014/main" id="{58397C82-FEDB-4427-E755-6A3F7A95CC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4" name="Slaida numura vietturis 3">
            <a:extLst>
              <a:ext uri="{FF2B5EF4-FFF2-40B4-BE49-F238E27FC236}">
                <a16:creationId xmlns:a16="http://schemas.microsoft.com/office/drawing/2014/main" id="{C82457D1-ED65-6D4F-2DA1-7E462DC96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3595358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Satur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14C8C80-1FFF-74E3-B303-D136E95239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Satura vietturis 2">
            <a:extLst>
              <a:ext uri="{FF2B5EF4-FFF2-40B4-BE49-F238E27FC236}">
                <a16:creationId xmlns:a16="http://schemas.microsoft.com/office/drawing/2014/main" id="{AFACE5E7-271E-742C-7952-6FE8E5CA78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76712DB5-12BE-F488-255D-93753023190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53CAD55A-4DC0-4B8B-E9F5-CA6FEC08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571F94FA-6E7D-A844-FACA-03CFEBFF5E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AB5145B2-E27B-8547-DE46-6244DDEBC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8556030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ttēls ar parakst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s 1">
            <a:extLst>
              <a:ext uri="{FF2B5EF4-FFF2-40B4-BE49-F238E27FC236}">
                <a16:creationId xmlns:a16="http://schemas.microsoft.com/office/drawing/2014/main" id="{1A31FE1D-76D8-69B4-AD75-BD14809D52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lv-LV"/>
              <a:t>Rediģēt šablona virsraksta stilu</a:t>
            </a:r>
          </a:p>
        </p:txBody>
      </p:sp>
      <p:sp>
        <p:nvSpPr>
          <p:cNvPr id="3" name="Attēla vietturis 2">
            <a:extLst>
              <a:ext uri="{FF2B5EF4-FFF2-40B4-BE49-F238E27FC236}">
                <a16:creationId xmlns:a16="http://schemas.microsoft.com/office/drawing/2014/main" id="{AB0BB234-3246-F839-D862-0842431B7EB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lv-LV"/>
          </a:p>
        </p:txBody>
      </p:sp>
      <p:sp>
        <p:nvSpPr>
          <p:cNvPr id="4" name="Teksta vietturis 3">
            <a:extLst>
              <a:ext uri="{FF2B5EF4-FFF2-40B4-BE49-F238E27FC236}">
                <a16:creationId xmlns:a16="http://schemas.microsoft.com/office/drawing/2014/main" id="{5D859233-A2FB-FF36-DF82-1B4FE7D39E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lv-LV"/>
              <a:t>Noklikšķiniet, lai rediģētu šablona teksta stilus</a:t>
            </a:r>
          </a:p>
        </p:txBody>
      </p:sp>
      <p:sp>
        <p:nvSpPr>
          <p:cNvPr id="5" name="Datuma vietturis 4">
            <a:extLst>
              <a:ext uri="{FF2B5EF4-FFF2-40B4-BE49-F238E27FC236}">
                <a16:creationId xmlns:a16="http://schemas.microsoft.com/office/drawing/2014/main" id="{95ADB661-F33E-9464-A93C-EE02976191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6" name="Kājenes vietturis 5">
            <a:extLst>
              <a:ext uri="{FF2B5EF4-FFF2-40B4-BE49-F238E27FC236}">
                <a16:creationId xmlns:a16="http://schemas.microsoft.com/office/drawing/2014/main" id="{C0CF114D-B5EA-0C2E-A338-719CA5E999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7" name="Slaida numura vietturis 6">
            <a:extLst>
              <a:ext uri="{FF2B5EF4-FFF2-40B4-BE49-F238E27FC236}">
                <a16:creationId xmlns:a16="http://schemas.microsoft.com/office/drawing/2014/main" id="{259E83FB-082A-AB97-834B-DE4483283B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655651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irsraksta vietturis 1">
            <a:extLst>
              <a:ext uri="{FF2B5EF4-FFF2-40B4-BE49-F238E27FC236}">
                <a16:creationId xmlns:a16="http://schemas.microsoft.com/office/drawing/2014/main" id="{C20D1258-1C1F-2534-5E4D-1A616CD1FC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lv-LV"/>
              <a:t>Rediģēt šablona virsraksta stilu</a:t>
            </a:r>
          </a:p>
        </p:txBody>
      </p:sp>
      <p:sp>
        <p:nvSpPr>
          <p:cNvPr id="3" name="Teksta vietturis 2">
            <a:extLst>
              <a:ext uri="{FF2B5EF4-FFF2-40B4-BE49-F238E27FC236}">
                <a16:creationId xmlns:a16="http://schemas.microsoft.com/office/drawing/2014/main" id="{0CFC46EC-B46C-CEAC-7C2E-895F8E9BEB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lv-LV"/>
              <a:t>Noklikšķiniet, lai rediģētu šablona teksta stilus</a:t>
            </a:r>
          </a:p>
          <a:p>
            <a:pPr lvl="1"/>
            <a:r>
              <a:rPr lang="lv-LV"/>
              <a:t>Otrais līmenis</a:t>
            </a:r>
          </a:p>
          <a:p>
            <a:pPr lvl="2"/>
            <a:r>
              <a:rPr lang="lv-LV"/>
              <a:t>Trešais līmenis</a:t>
            </a:r>
          </a:p>
          <a:p>
            <a:pPr lvl="3"/>
            <a:r>
              <a:rPr lang="lv-LV"/>
              <a:t>Ceturtais līmenis</a:t>
            </a:r>
          </a:p>
          <a:p>
            <a:pPr lvl="4"/>
            <a:r>
              <a:rPr lang="lv-LV"/>
              <a:t>Piektais līmenis</a:t>
            </a:r>
          </a:p>
        </p:txBody>
      </p:sp>
      <p:sp>
        <p:nvSpPr>
          <p:cNvPr id="4" name="Datuma vietturis 3">
            <a:extLst>
              <a:ext uri="{FF2B5EF4-FFF2-40B4-BE49-F238E27FC236}">
                <a16:creationId xmlns:a16="http://schemas.microsoft.com/office/drawing/2014/main" id="{F4082B49-CE77-169B-A2CF-5E7B96852D9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0480EC-8BB2-4D91-BBFF-26484597E588}" type="datetimeFigureOut">
              <a:rPr lang="lv-LV" smtClean="0"/>
              <a:t>26.08.2025</a:t>
            </a:fld>
            <a:endParaRPr lang="lv-LV"/>
          </a:p>
        </p:txBody>
      </p:sp>
      <p:sp>
        <p:nvSpPr>
          <p:cNvPr id="5" name="Kājenes vietturis 4">
            <a:extLst>
              <a:ext uri="{FF2B5EF4-FFF2-40B4-BE49-F238E27FC236}">
                <a16:creationId xmlns:a16="http://schemas.microsoft.com/office/drawing/2014/main" id="{1A32D246-7C8E-6681-EAD4-5DC160BF8D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aida numura vietturis 5">
            <a:extLst>
              <a:ext uri="{FF2B5EF4-FFF2-40B4-BE49-F238E27FC236}">
                <a16:creationId xmlns:a16="http://schemas.microsoft.com/office/drawing/2014/main" id="{43BCAE12-DC72-11BD-F51E-FE78CAF63DB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F72C74-6302-421B-AB64-9B76A51E2A9E}" type="slidenum">
              <a:rPr lang="lv-LV" smtClean="0"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477523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Virsraksts 5">
            <a:extLst>
              <a:ext uri="{FF2B5EF4-FFF2-40B4-BE49-F238E27FC236}">
                <a16:creationId xmlns:a16="http://schemas.microsoft.com/office/drawing/2014/main" id="{3E7E36CF-7B48-3CC1-977C-30A9583DC78C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lv-LV" sz="2000" b="1" dirty="0"/>
              <a:t>Gulbenes novadā pieejami sociālās palīdzības pabalsti un materiālais atbalsts</a:t>
            </a:r>
            <a:br>
              <a:rPr lang="lv-LV" sz="2000" dirty="0"/>
            </a:br>
            <a:r>
              <a:rPr lang="lv-LV" sz="2000" b="1" dirty="0"/>
              <a:t>2025.gadā</a:t>
            </a:r>
            <a:br>
              <a:rPr lang="lv-LV" dirty="0"/>
            </a:b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1652527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2961284E-082D-F5E5-E303-5E83DBD0046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3835401"/>
              </p:ext>
            </p:extLst>
          </p:nvPr>
        </p:nvGraphicFramePr>
        <p:xfrm>
          <a:off x="1097277" y="612250"/>
          <a:ext cx="10050451" cy="608533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55991">
                  <a:extLst>
                    <a:ext uri="{9D8B030D-6E8A-4147-A177-3AD203B41FA5}">
                      <a16:colId xmlns:a16="http://schemas.microsoft.com/office/drawing/2014/main" val="1350541375"/>
                    </a:ext>
                  </a:extLst>
                </a:gridCol>
                <a:gridCol w="3709076">
                  <a:extLst>
                    <a:ext uri="{9D8B030D-6E8A-4147-A177-3AD203B41FA5}">
                      <a16:colId xmlns:a16="http://schemas.microsoft.com/office/drawing/2014/main" val="1277798825"/>
                    </a:ext>
                  </a:extLst>
                </a:gridCol>
                <a:gridCol w="3285384">
                  <a:extLst>
                    <a:ext uri="{9D8B030D-6E8A-4147-A177-3AD203B41FA5}">
                      <a16:colId xmlns:a16="http://schemas.microsoft.com/office/drawing/2014/main" val="2470297918"/>
                    </a:ext>
                  </a:extLst>
                </a:gridCol>
              </a:tblGrid>
              <a:tr h="141887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800">
                          <a:effectLst/>
                        </a:rPr>
                        <a:t>Pabalsta veids</a:t>
                      </a:r>
                      <a:endParaRPr lang="lv-LV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800">
                          <a:effectLst/>
                        </a:rPr>
                        <a:t>Summa, EUR</a:t>
                      </a:r>
                      <a:endParaRPr lang="lv-LV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800">
                          <a:effectLst/>
                        </a:rPr>
                        <a:t>Piezīmes</a:t>
                      </a:r>
                      <a:endParaRPr lang="lv-LV" sz="8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3721309950"/>
                  </a:ext>
                </a:extLst>
              </a:tr>
              <a:tr h="5192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Garantētā minimālā ienākuma pabalsts (izvērtējot materiālo situāciju)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22 % no minimālo ienākumu mediānas-166,00 pirmajai personai un 116,00 EUR katram nākamajam mājsaimniecības loceklim 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Minimālo ienākumu mediāna katru gadu tiek pārskatīta. 2025.gadā tiek ņemta vērā ienākumu mediāna- 754.74 EUR.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534889573"/>
                  </a:ext>
                </a:extLst>
              </a:tr>
              <a:tr h="694925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Mājokļa pabalsts (izvērtējot materiālo situāciju)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Pamatojoties uz MK Nr.809 10.,11., 12.punkta regulējumu (pēc formulas P</a:t>
                      </a:r>
                      <a:r>
                        <a:rPr lang="lv-LV" sz="1200" baseline="-25000">
                          <a:effectLst/>
                        </a:rPr>
                        <a:t>maj</a:t>
                      </a:r>
                      <a:r>
                        <a:rPr lang="lv-LV" sz="1200">
                          <a:effectLst/>
                        </a:rPr>
                        <a:t> = (GMI</a:t>
                      </a:r>
                      <a:r>
                        <a:rPr lang="lv-LV" sz="1200" baseline="30000">
                          <a:effectLst/>
                        </a:rPr>
                        <a:t>1 </a:t>
                      </a:r>
                      <a:r>
                        <a:rPr lang="lv-LV" sz="1200">
                          <a:effectLst/>
                        </a:rPr>
                        <a:t>+ GMI</a:t>
                      </a:r>
                      <a:r>
                        <a:rPr lang="lv-LV" sz="1200" baseline="30000">
                          <a:effectLst/>
                        </a:rPr>
                        <a:t>2</a:t>
                      </a:r>
                      <a:r>
                        <a:rPr lang="lv-LV" sz="1200">
                          <a:effectLst/>
                        </a:rPr>
                        <a:t> x N) x KOEF + K – I), bet nepārsniedzot faktiskos izdevumus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Pēc materiālās situācijas izvērtēšanas (praktiski- mājsaimniecībām ar zemiem ienākumiem ))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2885029592"/>
                  </a:ext>
                </a:extLst>
              </a:tr>
              <a:tr h="167917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 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 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3366575094"/>
                  </a:ext>
                </a:extLst>
              </a:tr>
              <a:tr h="870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Vienreizējs pabalsts krīzes situācijā (stihiska nelaime, krīzes situācija)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Līdz 1 min. mēnešalgai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Pabalstu piešķir, ja pieprasītāja iesniegums saņemts ne vēlāk kā 3 mēnešu laikā no brīža, kad radies tiesiskais pamats. Neizvērtē materiālo situāciju. (Gulbenes novada domes 29.06.2023. saistošie noteikumi Nr.11)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2933237293"/>
                  </a:ext>
                </a:extLst>
              </a:tr>
              <a:tr h="870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Vienreizējs pabalsts krīzes situācijā iepriekš neparedzamos gadījumos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Līdz 40 % no min. algas apmēra, nepārsniedzot faktisko izdevumus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Pabalstu piešķir, ja pieprasītāja iesniegums saņemts ne vēlāk kā 3 mēnešu laikā no brīža, kad radies tiesiskais pamats. Neizvērtē materiālo situāciju. (Gulbenes novada domes 29.06.2023. saistošie noteikumi Nr.11)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1861677900"/>
                  </a:ext>
                </a:extLst>
              </a:tr>
              <a:tr h="157327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Pabalsts skolas piederumu iegādei (1.-9.kl)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30,00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u="sng">
                          <a:effectLst/>
                        </a:rPr>
                        <a:t>Trūcīgo un maznodrošināto</a:t>
                      </a:r>
                      <a:r>
                        <a:rPr lang="lv-LV" sz="1200">
                          <a:effectLst/>
                        </a:rPr>
                        <a:t> ģimeņu bērniem, kuri deklarēti Gulbenes novada administratīvajā teritorijā un apmeklē vispārizglītojošās skolas Gulbenes novadā, pabalstu piešķir un izmaksā 01.07.- 31.08. dāvanu kartes veidā kādā no iesniedzēja izvēlētajiem kancelejas preču veikaliem. (Gulbenes novada domes 29.06.2023. saistošie noteikumi Nr.11)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2613486211"/>
                  </a:ext>
                </a:extLst>
              </a:tr>
              <a:tr h="87059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Pabalsts veselības aprūpei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Medikamentu iegādes izdevumiem- nepārsniedzot 50 EUR gadā vienai personai; Ārstēšanās izdevumiem- nepārsniedzot 100 EUR gadā vienai personai; optisko briļļu iegādei nepilngadīgajiem- nepārsniedzot 50 EUR gadā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Trūcīgām/maznodrošinātām personām (Gulbenes novada domes 29.06.2023. saistošie noteikumi Nr.11)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632" marR="52632" marT="0" marB="0"/>
                </a:tc>
                <a:extLst>
                  <a:ext uri="{0D108BD9-81ED-4DB2-BD59-A6C34878D82A}">
                    <a16:rowId xmlns:a16="http://schemas.microsoft.com/office/drawing/2014/main" val="256227670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585507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a 1">
            <a:extLst>
              <a:ext uri="{FF2B5EF4-FFF2-40B4-BE49-F238E27FC236}">
                <a16:creationId xmlns:a16="http://schemas.microsoft.com/office/drawing/2014/main" id="{429C335A-37CB-4BBA-ED7A-1690BD8DB0F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9224163"/>
              </p:ext>
            </p:extLst>
          </p:nvPr>
        </p:nvGraphicFramePr>
        <p:xfrm>
          <a:off x="922352" y="1184745"/>
          <a:ext cx="9855186" cy="493257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317150">
                  <a:extLst>
                    <a:ext uri="{9D8B030D-6E8A-4147-A177-3AD203B41FA5}">
                      <a16:colId xmlns:a16="http://schemas.microsoft.com/office/drawing/2014/main" val="3097122015"/>
                    </a:ext>
                  </a:extLst>
                </a:gridCol>
                <a:gridCol w="3316482">
                  <a:extLst>
                    <a:ext uri="{9D8B030D-6E8A-4147-A177-3AD203B41FA5}">
                      <a16:colId xmlns:a16="http://schemas.microsoft.com/office/drawing/2014/main" val="116090239"/>
                    </a:ext>
                  </a:extLst>
                </a:gridCol>
                <a:gridCol w="3221554">
                  <a:extLst>
                    <a:ext uri="{9D8B030D-6E8A-4147-A177-3AD203B41FA5}">
                      <a16:colId xmlns:a16="http://schemas.microsoft.com/office/drawing/2014/main" val="103018152"/>
                    </a:ext>
                  </a:extLst>
                </a:gridCol>
              </a:tblGrid>
              <a:tr h="82797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Sociālās rehabilitācijas mērķu sasniegšanai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Līdz 20 % no minimālās mēnešalgas gadā (148 euro)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Pabalstu piešķir izvērtējot sociālo situāciju, saskaņā ar personai sastādīto rehabilitācijas plānu. (Gulbenes novada domes 29.06.2023. saistošie noteikumi Nr.11)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29250450"/>
                  </a:ext>
                </a:extLst>
              </a:tr>
              <a:tr h="94651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Dzīvokļa pabalsts bārenim un bērnam, kurš palicis bez vecāku gādības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Pamatojoties uz MK Nr.809 10.,11.12.p. (sedz visus izdevumus nepārsniedzot normatīvus). Par palīdzību dzīvokļu jautājumu risināšanā 25</a:t>
                      </a:r>
                      <a:r>
                        <a:rPr lang="lv-LV" sz="1200" baseline="30000">
                          <a:effectLst/>
                        </a:rPr>
                        <a:t>2</a:t>
                      </a:r>
                      <a:r>
                        <a:rPr lang="lv-LV" sz="1200">
                          <a:effectLst/>
                        </a:rPr>
                        <a:t>.panta piektā daļa.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Nevērtē personas/ģimenes ienākumus. (Gulbenes novada domes 2024.gada 30.maija saistošie noteikumi Nr. 9)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 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03576816"/>
                  </a:ext>
                </a:extLst>
              </a:tr>
              <a:tr h="409356">
                <a:tc row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Pabalsts audžuģimenei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Vienreizējs pabalsts mīkstā inventāra, apģērba iegādei 40 % no minimālās mēnešalgas (296 euro)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(Gulbenes novada domes 2024.gada 30.maija saistošie noteikumi Nr. 9)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52774583"/>
                  </a:ext>
                </a:extLst>
              </a:tr>
              <a:tr h="409356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Ikmēneša pabalsts 65 % no min. mēnešalgas bērna uzturam (481 euro)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(Gulbenes novada domes 2024.gada 30.maija saistošie noteikumi Nr. 9)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51889731"/>
                  </a:ext>
                </a:extLst>
              </a:tr>
              <a:tr h="618664">
                <a:tc rowSpan="3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Pabalsti bāreņiem un bez vecāku gādības palikušiem bērniem sasniedzot pilngadību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Vienreizējs pabalsts patstāvīgas dzīves uzsākšanai- 40 % no minimālo ienākumu mediānas (754.74 EUR)- 302; 60 % ( ar invaliditāti kopš bērnības) - 453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(Gulbenes novada domes 2024.gada 30.maija saistošie noteikumi Nr. 9)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38411984"/>
                  </a:ext>
                </a:extLst>
              </a:tr>
              <a:tr h="618664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Vienreizējs pabalsts sadzīves priekšmetu, mīkstā invent. Iegādei- koeficients 1,7 no minimālo ienākumu mediānas (754.74 EUR) -1283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(Gulbenes novada domes 2024.gada 30.maija saistošie noteikumi Nr. 9)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74497193"/>
                  </a:ext>
                </a:extLst>
              </a:tr>
              <a:tr h="946519">
                <a:tc vMerge="1">
                  <a:txBody>
                    <a:bodyPr/>
                    <a:lstStyle/>
                    <a:p>
                      <a:endParaRPr lang="lv-L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Ikmēneša pabalsts, ja sekmīgi turpina mācības – 22% no minimālo ienākumu mediānas (754.74 EUR)-166; 30 % ar invaliditāti kopš bērnības- 226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Likums “Par sociālo drošību”2</a:t>
                      </a:r>
                      <a:r>
                        <a:rPr lang="lv-LV" sz="1200" baseline="30000" dirty="0">
                          <a:effectLst/>
                        </a:rPr>
                        <a:t>2</a:t>
                      </a:r>
                      <a:r>
                        <a:rPr lang="lv-LV" sz="1200" dirty="0">
                          <a:effectLst/>
                        </a:rPr>
                        <a:t>.panta otrā daļa, MK 857 noteikumi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(Gulbenes novada domes 2024.gada 30.maija saistošie noteikumi Nr. 9)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559685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33751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a 3">
            <a:extLst>
              <a:ext uri="{FF2B5EF4-FFF2-40B4-BE49-F238E27FC236}">
                <a16:creationId xmlns:a16="http://schemas.microsoft.com/office/drawing/2014/main" id="{C815E9D8-EE19-01AF-A72E-3CD756C8527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86994596"/>
              </p:ext>
            </p:extLst>
          </p:nvPr>
        </p:nvGraphicFramePr>
        <p:xfrm>
          <a:off x="1089330" y="849508"/>
          <a:ext cx="9568937" cy="4390402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220802">
                  <a:extLst>
                    <a:ext uri="{9D8B030D-6E8A-4147-A177-3AD203B41FA5}">
                      <a16:colId xmlns:a16="http://schemas.microsoft.com/office/drawing/2014/main" val="943330392"/>
                    </a:ext>
                  </a:extLst>
                </a:gridCol>
                <a:gridCol w="3220153">
                  <a:extLst>
                    <a:ext uri="{9D8B030D-6E8A-4147-A177-3AD203B41FA5}">
                      <a16:colId xmlns:a16="http://schemas.microsoft.com/office/drawing/2014/main" val="4048616347"/>
                    </a:ext>
                  </a:extLst>
                </a:gridCol>
                <a:gridCol w="3127982">
                  <a:extLst>
                    <a:ext uri="{9D8B030D-6E8A-4147-A177-3AD203B41FA5}">
                      <a16:colId xmlns:a16="http://schemas.microsoft.com/office/drawing/2014/main" val="1644439035"/>
                    </a:ext>
                  </a:extLst>
                </a:gridCol>
              </a:tblGrid>
              <a:tr h="137745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Ēdināšanas maksas atvieglojumi trūcīgo, maznodrošināto un </a:t>
                      </a:r>
                      <a:r>
                        <a:rPr lang="lv-LV" sz="1200" dirty="0" err="1">
                          <a:effectLst/>
                        </a:rPr>
                        <a:t>daudzbērnu</a:t>
                      </a:r>
                      <a:r>
                        <a:rPr lang="lv-LV" sz="1200" dirty="0">
                          <a:effectLst/>
                        </a:rPr>
                        <a:t> ģimeņu bērniem, kā arī bērniem ar invaliditāti, kuri turpina mācības vidējās un profesionālās izglītības iestādēs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2,50 EUR par pusdienām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Gulbenes novada domes 2023.gada 30.novembra saistošie noteikumi Nr.19- 6.2.3, 6.2.4.punkts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Gulbenes novada domes 2025.gada 29.maija lēmums – 2,50 EUR pusdienas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 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878847727"/>
                  </a:ext>
                </a:extLst>
              </a:tr>
              <a:tr h="97602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Vienreizējs apbedīšanas pabalsts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Vienas minimālās mēnešalgas apmērā - 740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Apbedīšanas pabalstu piešķir valstī noteiktās minimālās mēnešalgas apmērā, bet ne vairāk par faktiskajiem ar apbedīšanu saistītajiem izdevumiem (Gulbenes novada domes 2024.gada 12.marta saistošie noteikumi Nr.4)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675721381"/>
                  </a:ext>
                </a:extLst>
              </a:tr>
              <a:tr h="38519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Vienreizējs pabalsts sakarā ar bērna piedzimšanu (bez izvērtēšanas)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500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(Gulbenes novada domes 2024.gada 12.marta saistošie noteikumi Nr.4)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14522124"/>
                  </a:ext>
                </a:extLst>
              </a:tr>
              <a:tr h="48743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Materiālā palīdzība 80 un vairāk gadu sasniegušām personām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90 gadi- 100.00;   95 gadi- 100.00;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100 un vairāk gadi- 100.00 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(Gulbenes novada domes 2024.gada 12.marta saistošie noteikumi Nr.4)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07259888"/>
                  </a:ext>
                </a:extLst>
              </a:tr>
              <a:tr h="5821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Materiālā palīdzība politiski represētām personām vienu reizi gadā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50.00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(Gulbenes novada domes 2024.gada 12.marta saistošie noteikumi Nr.4), Izmaksā novembra mēnesī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162829731"/>
                  </a:ext>
                </a:extLst>
              </a:tr>
              <a:tr h="58214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Materiālā palīdzība ČAES avārijas seku likvidēšanā iesaistītajām personām vienu reizi gadā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>
                          <a:effectLst/>
                        </a:rPr>
                        <a:t>50,00</a:t>
                      </a:r>
                      <a:endParaRPr lang="lv-LV" sz="12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lv-LV" sz="1200" dirty="0">
                          <a:effectLst/>
                        </a:rPr>
                        <a:t>(Gulbenes novada domes 2024.gada 12.marta saistošie noteikumi Nr.4), Izmaksā decembra mēnesī</a:t>
                      </a:r>
                      <a:endParaRPr lang="lv-LV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24698275"/>
                  </a:ext>
                </a:extLst>
              </a:tr>
            </a:tbl>
          </a:graphicData>
        </a:graphic>
      </p:graphicFrame>
      <p:pic>
        <p:nvPicPr>
          <p:cNvPr id="6" name="Attēls 5">
            <a:extLst>
              <a:ext uri="{FF2B5EF4-FFF2-40B4-BE49-F238E27FC236}">
                <a16:creationId xmlns:a16="http://schemas.microsoft.com/office/drawing/2014/main" id="{5FE31C78-6A86-25D4-1102-CD11F9CF95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89330" y="5023553"/>
            <a:ext cx="9412013" cy="139084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91247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dizai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883</Words>
  <Application>Microsoft Office PowerPoint</Application>
  <PresentationFormat>Platekrāna</PresentationFormat>
  <Paragraphs>66</Paragraphs>
  <Slides>4</Slides>
  <Notes>0</Notes>
  <HiddenSlides>0</HiddenSlides>
  <MMClips>0</MMClips>
  <ScaleCrop>false</ScaleCrop>
  <HeadingPairs>
    <vt:vector size="6" baseType="variant">
      <vt:variant>
        <vt:lpstr>Lietotie fonti</vt:lpstr>
      </vt:variant>
      <vt:variant>
        <vt:i4>3</vt:i4>
      </vt:variant>
      <vt:variant>
        <vt:lpstr>Dizains</vt:lpstr>
      </vt:variant>
      <vt:variant>
        <vt:i4>1</vt:i4>
      </vt:variant>
      <vt:variant>
        <vt:lpstr>Slaidu virsraksti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dizains</vt:lpstr>
      <vt:lpstr>Gulbenes novadā pieejami sociālās palīdzības pabalsti un materiālais atbalsts 2025.gadā </vt:lpstr>
      <vt:lpstr>PowerPoint prezentācija</vt:lpstr>
      <vt:lpstr>PowerPoint prezentācija</vt:lpstr>
      <vt:lpstr>PowerPoint prezentācija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Anita</dc:creator>
  <cp:lastModifiedBy>Vita Baškere</cp:lastModifiedBy>
  <cp:revision>3</cp:revision>
  <dcterms:created xsi:type="dcterms:W3CDTF">2025-08-07T06:52:40Z</dcterms:created>
  <dcterms:modified xsi:type="dcterms:W3CDTF">2025-08-26T11:45:41Z</dcterms:modified>
</cp:coreProperties>
</file>