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6C824F-BB67-E9BD-6C5E-84913B1FD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0FC2C66-C548-421A-5769-0573BA3E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A873A75-6F9E-5AF9-2464-4B052B8C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DB881A5-FD8F-AF7C-DFD5-536F107C5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0D254E6-06E7-BAA5-E0F8-739CD517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351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887BA77-E6DD-8C75-5DF5-4A3C0C76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8AD90DD-5B07-18A9-6343-59C4927BB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54CD404-FB7A-3F58-47C2-1263F997F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4E21CBA-F1FA-13E5-2D34-668F6289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4B1A5A0-01E0-8A70-E476-8538D305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001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86EDC3A8-F98F-5E66-1F55-BFC6D00F9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D3158E7D-B724-EF11-2620-29B263D9B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3F7B03F-03E6-13FB-BE59-5ACDC129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A62EFAB-895E-CCAA-6619-19725E64F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BA1B680-A3E1-D2E9-E10A-7FF34C92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797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9E5929E-9487-9415-AC24-9006E6843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30A907C-FBB6-30CB-E793-213E54CC3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C35B730-F34E-79FE-BD54-AC1D09C5A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62077A9-D7F2-B633-FC7A-B321DCCC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6B2D651-0044-40CB-84F2-38AD868D1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386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DF26C5D-A0BA-7BB2-7845-36F311D8E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5C7CBC6-06D3-3708-B84E-59610E80C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0E2E46F-3548-49E0-F7FF-821A0E203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8042250-C780-7BDB-A542-2020BD11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99F6C8B-91A0-E68D-0D0C-7DEB706D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059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0D07D8-B0CB-DAFF-75C5-7DF34B9F5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1830DAA-304B-1DAA-9E0E-B68916160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60C668E-C180-AA08-330A-B9E1D3760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67287AD-3B2C-D738-6B18-45456EB0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A4BB7F6-F394-6598-6E6C-051DE0ED1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52A37DE-18F6-5921-AD14-FD943D70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7049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44C4208-BE61-B027-02AF-F31FF04C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3ABA6AA-C753-FCE9-897B-702EF90CC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26ADA87C-4E25-6818-7F6C-CAE75533F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963D4429-37FE-73A4-3B36-23240EA6D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CCA2CF5-6000-EBD5-273C-FDEA1E8A8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3EB96375-960F-1633-D2C4-319BC7130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BF454FD-F9C5-D61A-4020-4AA335BE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E44AF2F7-692E-C463-D351-2B0CF7AC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944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90841FD-DCCC-83A0-803F-2A20BCF6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15226493-C067-2F9B-29A8-6F908EE1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EBC559AB-84F8-DEEE-92E7-00E56C873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41857B7-F381-50FE-DF07-983F1FDEF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283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53AB0506-4056-913B-26B9-3DF4C5C08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265A0FF9-C89F-E9BF-30D8-BA948831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2EC656F2-A758-F50C-D7F4-A5D1461D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933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9453BCE-31D0-656C-A6ED-011A60FA6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FA656C6-6CCE-9C25-70AB-0B52F3A2C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FB243F6-7DEC-2896-DF2F-BBC2A0983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2D1609D-FA50-F0F2-C0CD-334E4112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20683EB-286C-EE19-912A-F52CB5D4A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E0CB904-878B-05FE-8E4F-2F17D81F2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360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F29017-2F68-D0A2-5DA9-F95057523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E13FF614-2A2C-64A5-328A-E1DCD6E0F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FF3F2CF-445B-DE7D-ECF5-72FE840AF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0D0C936-8B94-FB44-3574-9093E168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2D88C69-C3A2-3E83-0323-F55703595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C92C5BE-3C04-13DC-6221-A9125AC2D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644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20BA2D22-868F-9A8E-2B2D-EDB0CCD3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73415BD-B6FD-7E32-FE61-09E25CDF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3FA1655-BE22-17CA-67EF-C49ABDF1F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87908-6A33-4C15-A3CE-AE385FDFFA0F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3472E98-A4EC-6EC0-C40E-3FF91EB87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3F28A72-42D0-C96D-3BF6-DCE8D3ECB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37FFA-B491-4F4C-A8FC-C3DCE0DD1D7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344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6E6C1A-4B06-BE24-AD43-FE3ABAD31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03070"/>
          </a:xfrm>
        </p:spPr>
        <p:txBody>
          <a:bodyPr>
            <a:normAutofit/>
          </a:bodyPr>
          <a:lstStyle/>
          <a:p>
            <a:r>
              <a:rPr lang="lv-LV" sz="1800" b="1" dirty="0"/>
              <a:t>Vecuma pensijas saņēmēju skaits pēc piešķirtā apmēra</a:t>
            </a:r>
            <a:r>
              <a:rPr lang="lv-LV" sz="1800" dirty="0"/>
              <a:t> 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75D5A8A-3295-6666-3A02-5AF8DED55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58170"/>
            <a:ext cx="9144000" cy="2999630"/>
          </a:xfrm>
        </p:spPr>
        <p:txBody>
          <a:bodyPr/>
          <a:lstStyle/>
          <a:p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854A0706-946D-9BDF-D21A-9050DC5E7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018318"/>
              </p:ext>
            </p:extLst>
          </p:nvPr>
        </p:nvGraphicFramePr>
        <p:xfrm>
          <a:off x="1415332" y="1995777"/>
          <a:ext cx="9390488" cy="38581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7176">
                  <a:extLst>
                    <a:ext uri="{9D8B030D-6E8A-4147-A177-3AD203B41FA5}">
                      <a16:colId xmlns:a16="http://schemas.microsoft.com/office/drawing/2014/main" val="2711214843"/>
                    </a:ext>
                  </a:extLst>
                </a:gridCol>
                <a:gridCol w="1288736">
                  <a:extLst>
                    <a:ext uri="{9D8B030D-6E8A-4147-A177-3AD203B41FA5}">
                      <a16:colId xmlns:a16="http://schemas.microsoft.com/office/drawing/2014/main" val="2781943396"/>
                    </a:ext>
                  </a:extLst>
                </a:gridCol>
                <a:gridCol w="1422212">
                  <a:extLst>
                    <a:ext uri="{9D8B030D-6E8A-4147-A177-3AD203B41FA5}">
                      <a16:colId xmlns:a16="http://schemas.microsoft.com/office/drawing/2014/main" val="1738982387"/>
                    </a:ext>
                  </a:extLst>
                </a:gridCol>
                <a:gridCol w="1422212">
                  <a:extLst>
                    <a:ext uri="{9D8B030D-6E8A-4147-A177-3AD203B41FA5}">
                      <a16:colId xmlns:a16="http://schemas.microsoft.com/office/drawing/2014/main" val="3271935410"/>
                    </a:ext>
                  </a:extLst>
                </a:gridCol>
                <a:gridCol w="1422212">
                  <a:extLst>
                    <a:ext uri="{9D8B030D-6E8A-4147-A177-3AD203B41FA5}">
                      <a16:colId xmlns:a16="http://schemas.microsoft.com/office/drawing/2014/main" val="542010781"/>
                    </a:ext>
                  </a:extLst>
                </a:gridCol>
                <a:gridCol w="1297940">
                  <a:extLst>
                    <a:ext uri="{9D8B030D-6E8A-4147-A177-3AD203B41FA5}">
                      <a16:colId xmlns:a16="http://schemas.microsoft.com/office/drawing/2014/main" val="3241511022"/>
                    </a:ext>
                  </a:extLst>
                </a:gridCol>
              </a:tblGrid>
              <a:tr h="19836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Pilsēta, novads, pagasts * 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Vecuma pensiju saņēmēju skaits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u="none" strike="noStrike">
                          <a:effectLst/>
                        </a:rPr>
                        <a:t>Piešķirtais apmērs ar piemaksu  (EUR) </a:t>
                      </a:r>
                      <a:endParaRPr lang="lv-LV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255018"/>
                  </a:ext>
                </a:extLst>
              </a:tr>
              <a:tr h="53557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līdz 166,00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166,01-377,00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377,01-453,00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virs 453,00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4623437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GULBENES NOVADS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4 331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654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713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2 960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1354692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BEĻAVAS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284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0954016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DAUKSTU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223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65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122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6447704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DRUVIENAS PAGASTS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2670797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GALGAUSKAS PAGASTS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132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9542901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GULBENE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1 649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127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236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1285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5347949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JAUNGULBENES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241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2199755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LEJASCIEMA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323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57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222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47586968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LITENES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3972650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LIZUMA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257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193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6455648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LĪGO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0663630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RANKAS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228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52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127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4842731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STĀMERIENAS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107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5845369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STRADU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317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218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0751835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TIRZAS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82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7377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88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82C95A7-3F86-CBB1-E3BB-D8CD00007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1800" b="1" dirty="0"/>
              <a:t>Invaliditātes pensijas saņēmēju skaits pēc piešķirtā apmēra</a:t>
            </a:r>
            <a:r>
              <a:rPr lang="lv-LV" sz="1800" dirty="0"/>
              <a:t> </a:t>
            </a: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B0CA6245-67EA-8BB0-D72D-D77C02EAF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59365"/>
              </p:ext>
            </p:extLst>
          </p:nvPr>
        </p:nvGraphicFramePr>
        <p:xfrm>
          <a:off x="1256307" y="2077244"/>
          <a:ext cx="8937265" cy="3848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1205">
                  <a:extLst>
                    <a:ext uri="{9D8B030D-6E8A-4147-A177-3AD203B41FA5}">
                      <a16:colId xmlns:a16="http://schemas.microsoft.com/office/drawing/2014/main" val="736121341"/>
                    </a:ext>
                  </a:extLst>
                </a:gridCol>
                <a:gridCol w="1182066">
                  <a:extLst>
                    <a:ext uri="{9D8B030D-6E8A-4147-A177-3AD203B41FA5}">
                      <a16:colId xmlns:a16="http://schemas.microsoft.com/office/drawing/2014/main" val="2081932834"/>
                    </a:ext>
                  </a:extLst>
                </a:gridCol>
                <a:gridCol w="1304495">
                  <a:extLst>
                    <a:ext uri="{9D8B030D-6E8A-4147-A177-3AD203B41FA5}">
                      <a16:colId xmlns:a16="http://schemas.microsoft.com/office/drawing/2014/main" val="2899431539"/>
                    </a:ext>
                  </a:extLst>
                </a:gridCol>
                <a:gridCol w="1304495">
                  <a:extLst>
                    <a:ext uri="{9D8B030D-6E8A-4147-A177-3AD203B41FA5}">
                      <a16:colId xmlns:a16="http://schemas.microsoft.com/office/drawing/2014/main" val="3427112632"/>
                    </a:ext>
                  </a:extLst>
                </a:gridCol>
                <a:gridCol w="1304495">
                  <a:extLst>
                    <a:ext uri="{9D8B030D-6E8A-4147-A177-3AD203B41FA5}">
                      <a16:colId xmlns:a16="http://schemas.microsoft.com/office/drawing/2014/main" val="504777331"/>
                    </a:ext>
                  </a:extLst>
                </a:gridCol>
                <a:gridCol w="1190509">
                  <a:extLst>
                    <a:ext uri="{9D8B030D-6E8A-4147-A177-3AD203B41FA5}">
                      <a16:colId xmlns:a16="http://schemas.microsoft.com/office/drawing/2014/main" val="2343306294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Pilsēta, novads, pagasts * 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Invaliditātes  pensiju saņēmēju skaits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u="none" strike="noStrike">
                          <a:effectLst/>
                        </a:rPr>
                        <a:t>Piešķirtais apmērs ar piemaksu  (EUR) </a:t>
                      </a:r>
                      <a:endParaRPr lang="lv-LV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79753"/>
                  </a:ext>
                </a:extLst>
              </a:tr>
              <a:tr h="51435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līdz 166,00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166,01-377,00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377,01-453,00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virs 453,00</a:t>
                      </a:r>
                      <a:endParaRPr lang="lv-LV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462462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GULBENES NOVADS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985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834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98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891732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BEĻAVAS PAGASTS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98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582398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DAUKSTU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48890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DRUVIENAS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89904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GALGAUSKAS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380756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GULBENE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338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268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95012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JAUNGULBENES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723505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LEJASCIEMA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37097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LITENES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55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43663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LIZUMA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034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LĪGO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61588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RANKAS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422968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STĀMERIENAS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074026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STRADU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22871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TIRZAS PAGASTS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0771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57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DB43BF3-3618-0E50-F805-DE392AFD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1800" b="1" dirty="0"/>
              <a:t>Personas ar invaliditāti (pilngadīgie un bērni), kuras ir VSAA uzskaitē kā sociālās apdrošināšanas un sociālo pakalpojumu saņēmējas</a:t>
            </a:r>
            <a:r>
              <a:rPr lang="lv-LV" sz="1800" dirty="0"/>
              <a:t> </a:t>
            </a: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8256764F-47EC-E0C2-F7BC-53F48FE4E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08043"/>
              </p:ext>
            </p:extLst>
          </p:nvPr>
        </p:nvGraphicFramePr>
        <p:xfrm>
          <a:off x="3005593" y="2035534"/>
          <a:ext cx="6146358" cy="3718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662">
                  <a:extLst>
                    <a:ext uri="{9D8B030D-6E8A-4147-A177-3AD203B41FA5}">
                      <a16:colId xmlns:a16="http://schemas.microsoft.com/office/drawing/2014/main" val="796065507"/>
                    </a:ext>
                  </a:extLst>
                </a:gridCol>
                <a:gridCol w="1414117">
                  <a:extLst>
                    <a:ext uri="{9D8B030D-6E8A-4147-A177-3AD203B41FA5}">
                      <a16:colId xmlns:a16="http://schemas.microsoft.com/office/drawing/2014/main" val="278875140"/>
                    </a:ext>
                  </a:extLst>
                </a:gridCol>
                <a:gridCol w="1560579">
                  <a:extLst>
                    <a:ext uri="{9D8B030D-6E8A-4147-A177-3AD203B41FA5}">
                      <a16:colId xmlns:a16="http://schemas.microsoft.com/office/drawing/2014/main" val="3181661765"/>
                    </a:ext>
                  </a:extLst>
                </a:gridCol>
              </a:tblGrid>
              <a:tr h="68708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Pilsēta, novads, pagasts * 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200" u="none" strike="noStrike">
                          <a:effectLst/>
                        </a:rPr>
                        <a:t>Pilngadīgas personas ar invaliditāti, skaits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Bērni ar invaliditāti, skaits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0689873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GULBENES NOVADS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2 646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114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8221011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GULBENE</a:t>
                      </a:r>
                      <a:endParaRPr lang="lv-LV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884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51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5684064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BEĻAVAS PAGASTS</a:t>
                      </a:r>
                      <a:endParaRPr lang="lv-LV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212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5531611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DAUKSTU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115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4771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DRUVIENAS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4606084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GALGAUSKAS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65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2537712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JAUNGULBENES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137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3275949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LEJASCIEMA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153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4517087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LITENES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265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9958606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LIZUMA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169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2524185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LĪGO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2671010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RANKAS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141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5571723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STĀMERIENAS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49646025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STRADU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184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2925158"/>
                  </a:ext>
                </a:extLst>
              </a:tr>
              <a:tr h="2020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TIRZAS PAGASTS</a:t>
                      </a:r>
                      <a:endParaRPr lang="lv-LV" sz="12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114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923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76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Platekrāna</PresentationFormat>
  <Paragraphs>245</Paragraphs>
  <Slides>3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dizains</vt:lpstr>
      <vt:lpstr>Vecuma pensijas saņēmēju skaits pēc piešķirtā apmēra </vt:lpstr>
      <vt:lpstr>Invaliditātes pensijas saņēmēju skaits pēc piešķirtā apmēra </vt:lpstr>
      <vt:lpstr>Personas ar invaliditāti (pilngadīgie un bērni), kuras ir VSAA uzskaitē kā sociālās apdrošināšanas un sociālo pakalpojumu saņēmējas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1</cp:revision>
  <dcterms:created xsi:type="dcterms:W3CDTF">2025-08-07T06:45:55Z</dcterms:created>
  <dcterms:modified xsi:type="dcterms:W3CDTF">2025-08-26T11:46:40Z</dcterms:modified>
</cp:coreProperties>
</file>