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4591E39-BA0D-9A25-FD2A-3BD9700B2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77A87080-D467-7393-17B0-B61C1A4D7F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F622885A-6393-BC1B-9660-C3A89238C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F64B4-7B5C-4408-A7CC-64EF590570EC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3C664F4D-91D6-B27B-5B33-114722668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B986EC8-83DD-B338-334C-6D0A95793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C2352-4C19-4CF8-94DC-2941160DEF8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06006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7CAF710-AE61-9A6E-E79F-5CBC77C24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A5901625-03EA-E94E-87FF-14B131024B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482C0A89-F8F5-66CA-6876-A48594DDC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F64B4-7B5C-4408-A7CC-64EF590570EC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944FE6D2-7E2B-74DB-FA7E-4F49E4A39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5C1E90E2-F9E1-6A27-C229-F1D0A6046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C2352-4C19-4CF8-94DC-2941160DEF8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9271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FB82BE83-2E07-37F0-EA91-BDA07A3F5A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DC89425F-AD00-D0A9-EAF0-5E7DAFC3BE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CD7485DB-F9B7-7304-F45E-C789FD5E1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F64B4-7B5C-4408-A7CC-64EF590570EC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E28B3BB7-1D9D-AD32-CAAF-685DC3545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29EF9EAD-B791-9C4D-2745-DCAE05FD0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C2352-4C19-4CF8-94DC-2941160DEF8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4284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08B4E33-72A7-5E62-E639-46DAADBF1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FCCCF4B1-4237-BE8F-A0DC-09042EEBF8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9B800FA6-9B19-1284-A742-946769C4F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F64B4-7B5C-4408-A7CC-64EF590570EC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7E99BBDB-DEA5-7094-5970-51478C88D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A977393D-EEA2-8CDB-4E64-ADB771533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C2352-4C19-4CF8-94DC-2941160DEF8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80180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00D0FEF-FE1B-927B-458B-D06515852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EB74EA2C-144E-F88A-FD58-7DAE3FDC0F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CF891DC0-AC71-8491-3FEA-DC8F8180B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F64B4-7B5C-4408-A7CC-64EF590570EC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A789B111-7975-C599-0D87-5CB866273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2715D4EF-9A28-2414-EFB2-FFB4BBD17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C2352-4C19-4CF8-94DC-2941160DEF8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32929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686E195-9A04-8126-2C2B-396CBFFCC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276821CD-9C63-CFE9-C5FF-E99E8964F9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834BE8AE-C0BE-3D48-E70B-E9D022AD67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48A2F295-6E6A-3E70-D036-6A54224F9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F64B4-7B5C-4408-A7CC-64EF590570EC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A3E6A479-4C07-900F-703A-A9A67C9C9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14DBE6AF-7207-C755-9EDD-B20363975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C2352-4C19-4CF8-94DC-2941160DEF8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94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A32A9C0-3305-F56F-900C-FDD0671C6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25EDE4E0-BCC4-F98B-5DA2-4849999EC5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380B0B17-D532-9DFA-1E35-C7E84F247F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6626AEC0-2DB3-7965-5197-DDD322D68A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724DC591-96F7-8E61-3230-410BFD1B4D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697B2936-1229-9DA6-AE89-2DDEB3EE4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F64B4-7B5C-4408-A7CC-64EF590570EC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9E720BBB-1925-BC68-05A1-D8E077F44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E7F724AE-4224-E5E1-F045-1AB2A833F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C2352-4C19-4CF8-94DC-2941160DEF8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24820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F1C0F53-06DB-6A95-D024-B0B70CC02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B3A0A8C7-8255-589F-A736-AEE262BC1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F64B4-7B5C-4408-A7CC-64EF590570EC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B82FB4FD-4B17-B5E8-5C9C-526CA6B71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634D6017-4247-850F-541B-2D1D10FE5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C2352-4C19-4CF8-94DC-2941160DEF8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18589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B30F9D28-1544-4BD1-EE4D-527D36499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F64B4-7B5C-4408-A7CC-64EF590570EC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72C4BF7E-B21C-F880-EF1C-8551A9DAB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8B12127D-19E3-C71D-8864-EF869B693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C2352-4C19-4CF8-94DC-2941160DEF8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1762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9EAFF30-9C00-8950-0E62-98EA41F71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E1F17593-3AA5-02E4-1BB2-340B88B12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42ED3AC2-4B03-DC73-74AA-6B5FA70F53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BDD19F01-74A3-CF6F-C337-F57E00BE7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F64B4-7B5C-4408-A7CC-64EF590570EC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7217B14D-D17F-A10A-3635-EFCE23011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2212ADEE-29AF-73BD-AA64-A75A61553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C2352-4C19-4CF8-94DC-2941160DEF8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82773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5735F76-841B-9A4A-E4AF-6227B3C62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FB73ADAD-BABA-3890-B4D8-BBBA470056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76A5CAE2-7A39-F892-F0D3-3EED452C88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F59C2B42-5E51-A0FD-37F4-75322767E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F64B4-7B5C-4408-A7CC-64EF590570EC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3BC4B5BB-E058-2FB2-21CF-D75F2DA2A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7036FCD4-D2E6-C06E-7E68-346666DBE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C2352-4C19-4CF8-94DC-2941160DEF8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24013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90C7D02E-17F7-4329-56DD-EACC7583D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3FD0A08D-41AD-547A-D791-DC4FC29EAE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69EDA9F2-B36A-C4F3-8032-745ECBC7F1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F64B4-7B5C-4408-A7CC-64EF590570EC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0D54EA83-11C7-DF23-FA80-AC8E442297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CF03019C-B085-7709-DCF4-A262AF99C9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2C2352-4C19-4CF8-94DC-2941160DEF8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73753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irsraksts 3">
            <a:extLst>
              <a:ext uri="{FF2B5EF4-FFF2-40B4-BE49-F238E27FC236}">
                <a16:creationId xmlns:a16="http://schemas.microsoft.com/office/drawing/2014/main" id="{F1203E73-BC62-4C3A-3660-3A31562F37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/>
              <a:t>Prognoze 2026.g.</a:t>
            </a:r>
          </a:p>
        </p:txBody>
      </p:sp>
      <p:sp>
        <p:nvSpPr>
          <p:cNvPr id="5" name="Apakšvirsraksts 4">
            <a:extLst>
              <a:ext uri="{FF2B5EF4-FFF2-40B4-BE49-F238E27FC236}">
                <a16:creationId xmlns:a16="http://schemas.microsoft.com/office/drawing/2014/main" id="{E11AC35F-A303-0835-FD11-61096A2659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dirty="0"/>
              <a:t>Atbalsts</a:t>
            </a:r>
          </a:p>
        </p:txBody>
      </p:sp>
    </p:spTree>
    <p:extLst>
      <p:ext uri="{BB962C8B-B14F-4D97-AF65-F5344CB8AC3E}">
        <p14:creationId xmlns:p14="http://schemas.microsoft.com/office/powerpoint/2010/main" val="1407338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a 4">
            <a:extLst>
              <a:ext uri="{FF2B5EF4-FFF2-40B4-BE49-F238E27FC236}">
                <a16:creationId xmlns:a16="http://schemas.microsoft.com/office/drawing/2014/main" id="{06496009-3CBA-EA7E-22BE-C4BA6AE7AD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937259"/>
              </p:ext>
            </p:extLst>
          </p:nvPr>
        </p:nvGraphicFramePr>
        <p:xfrm>
          <a:off x="1789043" y="1121134"/>
          <a:ext cx="8054673" cy="44809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67898">
                  <a:extLst>
                    <a:ext uri="{9D8B030D-6E8A-4147-A177-3AD203B41FA5}">
                      <a16:colId xmlns:a16="http://schemas.microsoft.com/office/drawing/2014/main" val="4151189310"/>
                    </a:ext>
                  </a:extLst>
                </a:gridCol>
                <a:gridCol w="1439245">
                  <a:extLst>
                    <a:ext uri="{9D8B030D-6E8A-4147-A177-3AD203B41FA5}">
                      <a16:colId xmlns:a16="http://schemas.microsoft.com/office/drawing/2014/main" val="1695048929"/>
                    </a:ext>
                  </a:extLst>
                </a:gridCol>
                <a:gridCol w="1323765">
                  <a:extLst>
                    <a:ext uri="{9D8B030D-6E8A-4147-A177-3AD203B41FA5}">
                      <a16:colId xmlns:a16="http://schemas.microsoft.com/office/drawing/2014/main" val="17229396"/>
                    </a:ext>
                  </a:extLst>
                </a:gridCol>
                <a:gridCol w="1323765">
                  <a:extLst>
                    <a:ext uri="{9D8B030D-6E8A-4147-A177-3AD203B41FA5}">
                      <a16:colId xmlns:a16="http://schemas.microsoft.com/office/drawing/2014/main" val="3932283121"/>
                    </a:ext>
                  </a:extLst>
                </a:gridCol>
              </a:tblGrid>
              <a:tr h="1758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 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2025.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2026.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 dirty="0">
                          <a:effectLst/>
                        </a:rPr>
                        <a:t>Palielinājums , %</a:t>
                      </a:r>
                      <a:endParaRPr lang="lv-LV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extLst>
                  <a:ext uri="{0D108BD9-81ED-4DB2-BD59-A6C34878D82A}">
                    <a16:rowId xmlns:a16="http://schemas.microsoft.com/office/drawing/2014/main" val="2942034799"/>
                  </a:ext>
                </a:extLst>
              </a:tr>
              <a:tr h="3599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 dirty="0">
                          <a:effectLst/>
                        </a:rPr>
                        <a:t>Minimālo ienākumu mediāna (MIL)- ekvivalentais ienākums uz vienu mājsaimniecības locekli</a:t>
                      </a:r>
                      <a:endParaRPr lang="lv-LV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754.74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850,02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11.2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extLst>
                  <a:ext uri="{0D108BD9-81ED-4DB2-BD59-A6C34878D82A}">
                    <a16:rowId xmlns:a16="http://schemas.microsoft.com/office/drawing/2014/main" val="1499274012"/>
                  </a:ext>
                </a:extLst>
              </a:tr>
              <a:tr h="3567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Garantētā minimālā ienākuma pabalsts- 22 % no MIL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166/116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187/131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11,2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extLst>
                  <a:ext uri="{0D108BD9-81ED-4DB2-BD59-A6C34878D82A}">
                    <a16:rowId xmlns:a16="http://schemas.microsoft.com/office/drawing/2014/main" val="2882827464"/>
                  </a:ext>
                </a:extLst>
              </a:tr>
              <a:tr h="3599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Trūcīgas personas statusa līmenis  50 % no MIL, katrai nākamajai personai koef.0,7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377/264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425/298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11,2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extLst>
                  <a:ext uri="{0D108BD9-81ED-4DB2-BD59-A6C34878D82A}">
                    <a16:rowId xmlns:a16="http://schemas.microsoft.com/office/drawing/2014/main" val="2106903614"/>
                  </a:ext>
                </a:extLst>
              </a:tr>
              <a:tr h="5392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 dirty="0">
                          <a:effectLst/>
                        </a:rPr>
                        <a:t>Maznodrošinātas personas statusa līmenis 60 % no MIL, Maznodrošinātas personas statusa līmenis 60 % no MIL</a:t>
                      </a:r>
                      <a:endParaRPr lang="lv-LV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453/317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510/357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11,2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extLst>
                  <a:ext uri="{0D108BD9-81ED-4DB2-BD59-A6C34878D82A}">
                    <a16:rowId xmlns:a16="http://schemas.microsoft.com/office/drawing/2014/main" val="4182422732"/>
                  </a:ext>
                </a:extLst>
              </a:tr>
              <a:tr h="3567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Pabalsts audžuģimenei bērna uzturam 65 % no min. algas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(740)= 481,00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(780)= 507,00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5,1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extLst>
                  <a:ext uri="{0D108BD9-81ED-4DB2-BD59-A6C34878D82A}">
                    <a16:rowId xmlns:a16="http://schemas.microsoft.com/office/drawing/2014/main" val="653869480"/>
                  </a:ext>
                </a:extLst>
              </a:tr>
              <a:tr h="3599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Ikmēneša pabalsts bērnam bārenim 22% no MIL, ar invaliditāti no bērnības -30 % no MIL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166/226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187/255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11,2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extLst>
                  <a:ext uri="{0D108BD9-81ED-4DB2-BD59-A6C34878D82A}">
                    <a16:rowId xmlns:a16="http://schemas.microsoft.com/office/drawing/2014/main" val="1609966220"/>
                  </a:ext>
                </a:extLst>
              </a:tr>
              <a:tr h="3567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Bērnam bārenim patstāvīgas dzīves uzsākšanai 40 % no MIL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302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340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11,2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extLst>
                  <a:ext uri="{0D108BD9-81ED-4DB2-BD59-A6C34878D82A}">
                    <a16:rowId xmlns:a16="http://schemas.microsoft.com/office/drawing/2014/main" val="513613326"/>
                  </a:ext>
                </a:extLst>
              </a:tr>
              <a:tr h="5392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Bērnam bārenim sasniedzot pilngadību mīkstā inventāra un sadzīves priekšmetu iegādei 1,7 x MIL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1283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1445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11,2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extLst>
                  <a:ext uri="{0D108BD9-81ED-4DB2-BD59-A6C34878D82A}">
                    <a16:rowId xmlns:a16="http://schemas.microsoft.com/office/drawing/2014/main" val="4009776172"/>
                  </a:ext>
                </a:extLst>
              </a:tr>
              <a:tr h="3599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Pabalsts ārkārtas situācija stihiskas nelaimes gadījumā min.algas apmērā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740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780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5,1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extLst>
                  <a:ext uri="{0D108BD9-81ED-4DB2-BD59-A6C34878D82A}">
                    <a16:rowId xmlns:a16="http://schemas.microsoft.com/office/drawing/2014/main" val="2039509132"/>
                  </a:ext>
                </a:extLst>
              </a:tr>
              <a:tr h="3599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Pabalsta ārkārtas situācijā pamatvajadzību nodrošināšanai 40 % no min.algas 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296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312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5,1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extLst>
                  <a:ext uri="{0D108BD9-81ED-4DB2-BD59-A6C34878D82A}">
                    <a16:rowId xmlns:a16="http://schemas.microsoft.com/office/drawing/2014/main" val="1504946884"/>
                  </a:ext>
                </a:extLst>
              </a:tr>
              <a:tr h="3567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Sociālās rehabilitācijas mērķu sasniegšanai  20 % no min. algas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148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156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 dirty="0">
                          <a:effectLst/>
                        </a:rPr>
                        <a:t>5,1</a:t>
                      </a:r>
                      <a:endParaRPr lang="lv-LV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5" marR="67985" marT="0" marB="0"/>
                </a:tc>
                <a:extLst>
                  <a:ext uri="{0D108BD9-81ED-4DB2-BD59-A6C34878D82A}">
                    <a16:rowId xmlns:a16="http://schemas.microsoft.com/office/drawing/2014/main" val="677384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6782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186</Words>
  <Application>Microsoft Office PowerPoint</Application>
  <PresentationFormat>Platekrāna</PresentationFormat>
  <Paragraphs>50</Paragraphs>
  <Slides>2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3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dizains</vt:lpstr>
      <vt:lpstr>Prognoze 2026.g.</vt:lpstr>
      <vt:lpstr>PowerPoint prezentācija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Anita</dc:creator>
  <cp:lastModifiedBy>Vita Baškere</cp:lastModifiedBy>
  <cp:revision>4</cp:revision>
  <dcterms:created xsi:type="dcterms:W3CDTF">2025-08-06T12:20:34Z</dcterms:created>
  <dcterms:modified xsi:type="dcterms:W3CDTF">2025-08-26T11:46:59Z</dcterms:modified>
</cp:coreProperties>
</file>