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4CEE23D-B7EE-0734-AFE6-0795684989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1942FC2B-F8AB-D0A7-5DA0-11F8AA829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5A8B557-90D8-741B-1CA3-6E724C9CD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847EE6C-0E03-AEA9-E83A-4B2389A9A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68E7D51-1517-0033-07DD-AE5133D7E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7932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E863DE-BC35-854B-A641-22E3628B6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1F1BDE53-A8E2-CBB9-72E4-34283CB67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AAD2D38-4931-FA4E-E79A-F9D45538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7E4C570-5561-41D8-7615-F258049CD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4E9B760-2879-0437-C9E4-FD2AB5F7A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147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966E17EB-659B-A706-30F3-5571842036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1766578-5BFA-2003-45EB-BBFB70544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92D7726-DFC7-B93F-0FA7-62BD8A2F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6FFA58C-86D4-D23B-94D3-365CCFD82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9A8159D-3836-4462-13F2-76D85BE60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80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A62097A-6F0D-B62D-B1FB-1C7C6F9FC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A5744EE-660A-D1E9-D086-188681BEF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DB43B2B-5BCB-3F1D-9308-44C5295C0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3B51752-B17E-B4FA-6C82-20DF9D653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A778047-2197-BC88-043E-5C32D89B9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871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32CFD11-BCB6-2415-142F-28025D520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12AE20B-FB9E-7E8C-828B-8B65AA75C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A13F1E6-EA58-5541-73BF-4A91BF239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CCDF151-7E17-3B31-40CA-74B69823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5E40C72-8E6D-1CD5-6CB4-6C4CDD8E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837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A09690D-E92E-5AD3-F0DF-FC0A8906D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9692712-07D6-76D8-254D-56B11BE85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558A256-DADA-705A-B748-C7CD232FA7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907B285-C44F-2A26-962A-424523D1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0C1FD51-475A-5A02-3CD9-001FAEB6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CF4A47D-C7E7-1F6D-10E0-38999393D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622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8165403-E4D6-5258-C6A9-14FAF321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B8F758D-F157-B9BF-2E35-60FAB2759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4962C7A-ED17-4A5E-47E5-648D9FAF81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C523EAD9-604D-D8DE-35AC-1511C82A6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A3D2A9A5-4D21-39F7-F405-0A77ABDFD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6EC2BFAD-8971-BBCF-4402-0AE7994EA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36170795-A365-FA38-F9AA-C8350954D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403F9943-17D7-3AB7-DEEF-2CE3D6739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6691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65586C2-2432-9115-13C0-DEFE8FD7D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BB7A3584-A6B1-1ED3-3D99-82FC9A4D4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EBA781F8-2DE8-C826-767E-9C0C76BEA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F7952633-E20A-ECE9-89A9-EB2630B6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6451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D378660-B261-8250-3856-9E2774A42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1A9D676F-BB29-77F5-520B-4C40005A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5E66A00-E0DD-B4C6-C225-DCB879D63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405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5152AAE-A4E4-6E61-2512-D92629C65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39336FF-3546-A87E-099D-FA29C186A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D2D8F77-45BD-9C58-894D-2CC99067F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66D55A0-5667-933A-BBA2-F14FDF124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A624A7F-5B72-03E0-B965-EFE42EF14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5E4A43B-9249-FA73-CE47-BB5BE10FE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209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7FB9FD-9650-FE1F-1D50-D49B74E06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7233FE65-F1BB-BE11-E9C4-ECBCBCF503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0AFD819D-4758-1786-EC27-C6EB34074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8E18499-9057-7FCF-E203-D8EC99B14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98B16BC-E5D9-6D17-688A-B305105B1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3D932F1-FE85-A7CD-A019-A9DA49849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0410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378FDFA4-5A31-38DF-17FE-937EC72C1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645FA0E-7C69-77EF-F0F4-ED9855160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40A0542-77D0-EBEC-D73C-41CB64B2D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DC3BE-4D1C-4B0F-9EA9-4AD5F392D38E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24476FD-D07B-42F9-6452-10C1B53254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E2D89CD-6C1F-6FBD-9186-8CDEDFBF6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D65FB-7280-4AA5-ADD5-07421FD30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398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4801780-FB54-4DD1-FB8B-B71F7A604B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Pamata pabalsti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9FD70A9-2CAE-CDCA-DB87-C92D375A2E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01.01.2025. – 31.07.2025.</a:t>
            </a:r>
          </a:p>
        </p:txBody>
      </p:sp>
    </p:spTree>
    <p:extLst>
      <p:ext uri="{BB962C8B-B14F-4D97-AF65-F5344CB8AC3E}">
        <p14:creationId xmlns:p14="http://schemas.microsoft.com/office/powerpoint/2010/main" val="849467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120787ED-9765-632E-D2CD-BEAD570BAE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354936"/>
              </p:ext>
            </p:extLst>
          </p:nvPr>
        </p:nvGraphicFramePr>
        <p:xfrm>
          <a:off x="1009816" y="985963"/>
          <a:ext cx="9843713" cy="3983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1156">
                  <a:extLst>
                    <a:ext uri="{9D8B030D-6E8A-4147-A177-3AD203B41FA5}">
                      <a16:colId xmlns:a16="http://schemas.microsoft.com/office/drawing/2014/main" val="3469507472"/>
                    </a:ext>
                  </a:extLst>
                </a:gridCol>
                <a:gridCol w="756653">
                  <a:extLst>
                    <a:ext uri="{9D8B030D-6E8A-4147-A177-3AD203B41FA5}">
                      <a16:colId xmlns:a16="http://schemas.microsoft.com/office/drawing/2014/main" val="4205240333"/>
                    </a:ext>
                  </a:extLst>
                </a:gridCol>
                <a:gridCol w="575258">
                  <a:extLst>
                    <a:ext uri="{9D8B030D-6E8A-4147-A177-3AD203B41FA5}">
                      <a16:colId xmlns:a16="http://schemas.microsoft.com/office/drawing/2014/main" val="2101984650"/>
                    </a:ext>
                  </a:extLst>
                </a:gridCol>
                <a:gridCol w="614283">
                  <a:extLst>
                    <a:ext uri="{9D8B030D-6E8A-4147-A177-3AD203B41FA5}">
                      <a16:colId xmlns:a16="http://schemas.microsoft.com/office/drawing/2014/main" val="1918314197"/>
                    </a:ext>
                  </a:extLst>
                </a:gridCol>
                <a:gridCol w="512385">
                  <a:extLst>
                    <a:ext uri="{9D8B030D-6E8A-4147-A177-3AD203B41FA5}">
                      <a16:colId xmlns:a16="http://schemas.microsoft.com/office/drawing/2014/main" val="962751790"/>
                    </a:ext>
                  </a:extLst>
                </a:gridCol>
                <a:gridCol w="512385">
                  <a:extLst>
                    <a:ext uri="{9D8B030D-6E8A-4147-A177-3AD203B41FA5}">
                      <a16:colId xmlns:a16="http://schemas.microsoft.com/office/drawing/2014/main" val="249162298"/>
                    </a:ext>
                  </a:extLst>
                </a:gridCol>
                <a:gridCol w="614283">
                  <a:extLst>
                    <a:ext uri="{9D8B030D-6E8A-4147-A177-3AD203B41FA5}">
                      <a16:colId xmlns:a16="http://schemas.microsoft.com/office/drawing/2014/main" val="3520263665"/>
                    </a:ext>
                  </a:extLst>
                </a:gridCol>
                <a:gridCol w="1144735">
                  <a:extLst>
                    <a:ext uri="{9D8B030D-6E8A-4147-A177-3AD203B41FA5}">
                      <a16:colId xmlns:a16="http://schemas.microsoft.com/office/drawing/2014/main" val="3316920598"/>
                    </a:ext>
                  </a:extLst>
                </a:gridCol>
                <a:gridCol w="716905">
                  <a:extLst>
                    <a:ext uri="{9D8B030D-6E8A-4147-A177-3AD203B41FA5}">
                      <a16:colId xmlns:a16="http://schemas.microsoft.com/office/drawing/2014/main" val="3181293205"/>
                    </a:ext>
                  </a:extLst>
                </a:gridCol>
                <a:gridCol w="904081">
                  <a:extLst>
                    <a:ext uri="{9D8B030D-6E8A-4147-A177-3AD203B41FA5}">
                      <a16:colId xmlns:a16="http://schemas.microsoft.com/office/drawing/2014/main" val="1657135048"/>
                    </a:ext>
                  </a:extLst>
                </a:gridCol>
                <a:gridCol w="823863">
                  <a:extLst>
                    <a:ext uri="{9D8B030D-6E8A-4147-A177-3AD203B41FA5}">
                      <a16:colId xmlns:a16="http://schemas.microsoft.com/office/drawing/2014/main" val="4162859400"/>
                    </a:ext>
                  </a:extLst>
                </a:gridCol>
                <a:gridCol w="823863">
                  <a:extLst>
                    <a:ext uri="{9D8B030D-6E8A-4147-A177-3AD203B41FA5}">
                      <a16:colId xmlns:a16="http://schemas.microsoft.com/office/drawing/2014/main" val="2311967097"/>
                    </a:ext>
                  </a:extLst>
                </a:gridCol>
                <a:gridCol w="823863">
                  <a:extLst>
                    <a:ext uri="{9D8B030D-6E8A-4147-A177-3AD203B41FA5}">
                      <a16:colId xmlns:a16="http://schemas.microsoft.com/office/drawing/2014/main" val="3280787794"/>
                    </a:ext>
                  </a:extLst>
                </a:gridCol>
              </a:tblGrid>
              <a:tr h="7793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Pagasts/pilsēta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Trūcīgie uz 31.07.2025. 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t.sk. bērni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 err="1">
                          <a:effectLst/>
                        </a:rPr>
                        <a:t>Maznodroš</a:t>
                      </a:r>
                      <a:r>
                        <a:rPr lang="lv-LV" sz="1100" kern="100" dirty="0">
                          <a:effectLst/>
                        </a:rPr>
                        <a:t>. Uz 31.07.2025.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t.sk. bērni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Kopā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 31.07.2025.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t.sk. bērni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Mājokl.no g.sāk.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Saņēmēju skaits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ģ/p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GMI  no g.sāk.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Saņēmēju skaits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ģ/p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Vesel. no g.sāk.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Saņēmēju skaits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ģ/p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3295078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Druviena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2447,27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4/5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336,00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2/2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412,48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6/7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9713234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Ranka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6724,31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20/23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1017,99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5/5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923,58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22/27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6596677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Stāmeriena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22476,32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30/56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7037,95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10/15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1166,51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16/25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107979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Jaungulbene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20140,73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34/44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2860,88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6/8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951,94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19/22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322611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Stradi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76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85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37794,98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51/87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12618,23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16/34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1951,93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33/43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975888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Galgauska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5139,10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9/13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5593,81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6/7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749,51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11/13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1742940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Daukstes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18582,59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28/34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4579,34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7/9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803,87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12/12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4847242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Tirza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15046,95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29/43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3042,20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3/11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559,74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8/11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7132745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Līgo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17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11565,72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17/33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5878,94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3/17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375,08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6/7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5653433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Lizums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9015,74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16/23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5478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6/6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724,73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12/14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6702892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Lejasciems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14172,65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25/39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871,99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2/2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1579,45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26/34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8965001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Beļava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23923,68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45/54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6456,00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9/10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1404,70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25/29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5342799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Litene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16699,12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31/45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9242,36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10/12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676,87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11/14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2791912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Gulbene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185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235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137864,66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208/266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37293,34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47/75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8208,75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135/152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8171906"/>
                  </a:ext>
                </a:extLst>
              </a:tr>
              <a:tr h="211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KOPĀ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599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90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127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726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100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341593,82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547/764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102307,03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131/212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>
                          <a:effectLst/>
                        </a:rPr>
                        <a:t>20489,14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100" dirty="0">
                          <a:effectLst/>
                        </a:rPr>
                        <a:t>342/410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2167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9592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268</Words>
  <Application>Microsoft Office PowerPoint</Application>
  <PresentationFormat>Platekrāna</PresentationFormat>
  <Paragraphs>214</Paragraphs>
  <Slides>2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dizains</vt:lpstr>
      <vt:lpstr>Pamata pabalsti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</dc:creator>
  <cp:lastModifiedBy>Vita Baškere</cp:lastModifiedBy>
  <cp:revision>3</cp:revision>
  <dcterms:created xsi:type="dcterms:W3CDTF">2025-08-06T11:19:21Z</dcterms:created>
  <dcterms:modified xsi:type="dcterms:W3CDTF">2025-08-26T11:47:32Z</dcterms:modified>
</cp:coreProperties>
</file>