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198A88D-4BD3-1533-CCA3-DB3D10C9D3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E159854-8A0E-5F16-D53E-D21780583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1E42335-7CF2-6A00-10F7-28EA51F1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E41680C-2E1F-26D7-9641-B1FD3B80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5D45A32-2EEC-5F5C-018D-2E5E8269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497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A356F8C-4F62-2DA6-4166-FD36D1E88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E8FD6B3-A89C-F941-8A7E-311C2FF12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307C429-449A-510E-C724-559F7A6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4E7377B-F4DB-F211-BB27-C8F4458F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167F4C5-9F5C-428D-3659-70737498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869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4924F4A-4A33-843E-8111-56199CD59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2D4292B-0866-3F50-DCF0-63C2A17CE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5195BD4-0CA4-28A1-A1C3-007272469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76093F3-90C3-E241-576C-D947D3AA5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D437EE5-AEAF-8211-7D3A-3325C1F62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847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C9A9E39-04EF-8A11-BDA8-4137D6FE8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A4C94FC-EF8E-517C-C944-A166DD5CC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58A620C-B727-54F4-CFCD-CDF1C3A0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FD102CF-FE32-465F-2A71-C75904758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5FBD7CF-6EF9-1BC0-91CF-DD0E9EBE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442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4B2AFE1-4AB0-1F89-2CCB-BD6A4513E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FC7587D-E65C-0A9B-E443-5F8101005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E2C34F9-248F-48AD-0C4C-F4B51195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2866252-38B5-BB7D-5DB3-1BBEB0605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4FD920F-9600-6EC5-DDA8-E2DA66ED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411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E20F910-FD4A-84DC-7545-93F130AB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69095B5-EDE8-0F16-7008-E4971F019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D7D21ED-A098-469A-5C37-4DFB82DE5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8146B15-768B-51D7-0E9F-ADB987B5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DD301F2-8BC0-3B32-D677-25073FA7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5A9ED0D-0A07-1B21-2432-CD31025F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1433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DB48E0-3AED-CB5D-1A40-E8498478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1A655FB-2F56-A5CE-033C-7C88E4E48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F5EB2CF-35D0-4D75-5111-7ED1DF1FC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76C1DE19-E55B-EA8F-84FB-196C24A1A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B360EFE3-60B4-3853-40EE-06B81E21E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EE2455B1-0D91-49FC-8CD5-42B83251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F69EA8A7-A463-3346-0EB7-758E2DE2D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7E7CE2F6-4C13-5E64-0E24-9CD46996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322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EA0CD41-AA4E-EEF6-34F3-1CA161B34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F87FEE6F-070C-9A90-0F8A-2D7DF3DB0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00E0402E-F396-EC49-824D-7FAB3B52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C5BF0A5C-E253-010D-990E-7CFCA817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492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D6668413-2A3E-C656-A67A-E915DE567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9476B77-DA4A-8430-9687-489A9A39F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960A960F-9C6A-1C8D-7B09-2E90EF65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116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EDCFD59-D3D5-C506-AF17-056FD954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06CC4E4-C556-5189-3EA0-B1B0AEEEC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7D938C2-39EA-0A8D-E090-03DB45BB2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5A50575-C0D8-1B0A-C13E-817CBAF2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7B188BE-E711-83D1-A01C-309BAC27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87C4347-A799-4C4E-60E0-16E2FBF5B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662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272E470-864D-2585-CAF5-81C25385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12F2463B-5F41-0996-6B55-10A14F457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9666473A-5796-FF57-3876-159B2B001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2498609-54C7-8A73-3F1E-0A6644C0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20CAD5A-CBAC-D43A-97F2-1A1C4ACDD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DDBFC4D-00BB-46CF-4712-686594C6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906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7A2D3EE5-256D-C1E2-C19E-04B825093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B57E8F4-B3FE-250E-337C-995E798AC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DDDE01-91A0-39FF-7E5D-BF3E3FA47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BD035-AF4D-4575-A6B4-57A7370C4100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EA8A41A-EC6D-F2F9-15F0-91C9BFCB0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1F79461-9DB8-DF7E-772E-9611A62B7F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1409C-0598-4183-B74A-68FC2438EF2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109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F3AACC-21A1-EBD5-2310-DCEF71892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89964"/>
          </a:xfrm>
        </p:spPr>
        <p:txBody>
          <a:bodyPr>
            <a:normAutofit/>
          </a:bodyPr>
          <a:lstStyle/>
          <a:p>
            <a:r>
              <a:rPr lang="lv-LV" sz="3100" b="1" dirty="0"/>
              <a:t>Iedzīvotāju skaits pēc PMLP datiem uz 01.01.2025.</a:t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8345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7000DB8A-F407-2420-0C30-4C7E1EA69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502653"/>
              </p:ext>
            </p:extLst>
          </p:nvPr>
        </p:nvGraphicFramePr>
        <p:xfrm>
          <a:off x="1001865" y="1460667"/>
          <a:ext cx="10114059" cy="3779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5618">
                  <a:extLst>
                    <a:ext uri="{9D8B030D-6E8A-4147-A177-3AD203B41FA5}">
                      <a16:colId xmlns:a16="http://schemas.microsoft.com/office/drawing/2014/main" val="4012874642"/>
                    </a:ext>
                  </a:extLst>
                </a:gridCol>
                <a:gridCol w="1078350">
                  <a:extLst>
                    <a:ext uri="{9D8B030D-6E8A-4147-A177-3AD203B41FA5}">
                      <a16:colId xmlns:a16="http://schemas.microsoft.com/office/drawing/2014/main" val="2010652963"/>
                    </a:ext>
                  </a:extLst>
                </a:gridCol>
                <a:gridCol w="1242339">
                  <a:extLst>
                    <a:ext uri="{9D8B030D-6E8A-4147-A177-3AD203B41FA5}">
                      <a16:colId xmlns:a16="http://schemas.microsoft.com/office/drawing/2014/main" val="2044459193"/>
                    </a:ext>
                  </a:extLst>
                </a:gridCol>
                <a:gridCol w="905132">
                  <a:extLst>
                    <a:ext uri="{9D8B030D-6E8A-4147-A177-3AD203B41FA5}">
                      <a16:colId xmlns:a16="http://schemas.microsoft.com/office/drawing/2014/main" val="2586489889"/>
                    </a:ext>
                  </a:extLst>
                </a:gridCol>
                <a:gridCol w="1179867">
                  <a:extLst>
                    <a:ext uri="{9D8B030D-6E8A-4147-A177-3AD203B41FA5}">
                      <a16:colId xmlns:a16="http://schemas.microsoft.com/office/drawing/2014/main" val="880188209"/>
                    </a:ext>
                  </a:extLst>
                </a:gridCol>
                <a:gridCol w="984643">
                  <a:extLst>
                    <a:ext uri="{9D8B030D-6E8A-4147-A177-3AD203B41FA5}">
                      <a16:colId xmlns:a16="http://schemas.microsoft.com/office/drawing/2014/main" val="1210506645"/>
                    </a:ext>
                  </a:extLst>
                </a:gridCol>
                <a:gridCol w="1179867">
                  <a:extLst>
                    <a:ext uri="{9D8B030D-6E8A-4147-A177-3AD203B41FA5}">
                      <a16:colId xmlns:a16="http://schemas.microsoft.com/office/drawing/2014/main" val="1474690211"/>
                    </a:ext>
                  </a:extLst>
                </a:gridCol>
                <a:gridCol w="958376">
                  <a:extLst>
                    <a:ext uri="{9D8B030D-6E8A-4147-A177-3AD203B41FA5}">
                      <a16:colId xmlns:a16="http://schemas.microsoft.com/office/drawing/2014/main" val="2959877920"/>
                    </a:ext>
                  </a:extLst>
                </a:gridCol>
                <a:gridCol w="1179867">
                  <a:extLst>
                    <a:ext uri="{9D8B030D-6E8A-4147-A177-3AD203B41FA5}">
                      <a16:colId xmlns:a16="http://schemas.microsoft.com/office/drawing/2014/main" val="3009380794"/>
                    </a:ext>
                  </a:extLst>
                </a:gridCol>
              </a:tblGrid>
              <a:tr h="453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Pagasts/pilsēta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Iedzīvotāju kopskaits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% pret novada iedz.skaitu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t.sk. bērni līdz 6 g.v.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% pret pag.iedz.skaitu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Bērni 7-18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% pret pag.iedz.skaitu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Personas pēc 65 g.v.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% pret pag.iedz.skaitu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8353271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Beļava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1295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3.86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10.81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276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21.31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9460083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Daukstes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962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6.13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10.81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22.56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266296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Druviena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470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2.4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15.96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16.81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1011054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Galgauska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588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 dirty="0">
                          <a:effectLst/>
                        </a:rPr>
                        <a:t>3.0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4.59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10.88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129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21.24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403462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Gulbene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7094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36.4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384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5.41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784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11.05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1641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23.13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9137821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Jaungulbene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935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3.74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98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10.48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235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25.13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5345085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Lejasciems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1359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4.86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163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11.99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314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23.11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0790546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Litene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5.17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166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20.44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7995756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Lizums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1186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6.58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244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20.57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370527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Līgo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359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1.8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7.24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10.03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23.68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8667949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Ranka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1219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6.2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4.68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139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225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18.46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2194984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Stāmeriena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888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4.6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5.97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8.22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177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19.93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010638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Stradi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1573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8.1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8.01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206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13.1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19.83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600409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Tirza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764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3.9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7.20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89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11.65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154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20.16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352168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KOPĀ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19504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 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1089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5.58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2176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11.16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>
                          <a:effectLst/>
                        </a:rPr>
                        <a:t>4254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kern="100" dirty="0">
                          <a:effectLst/>
                        </a:rPr>
                        <a:t>21.81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082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89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196</Words>
  <Application>Microsoft Office PowerPoint</Application>
  <PresentationFormat>Platekrāna</PresentationFormat>
  <Paragraphs>145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dizains</vt:lpstr>
      <vt:lpstr>Iedzīvotāju skaits pēc PMLP datiem uz 01.01.2025. 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2</cp:revision>
  <dcterms:created xsi:type="dcterms:W3CDTF">2025-08-07T06:39:40Z</dcterms:created>
  <dcterms:modified xsi:type="dcterms:W3CDTF">2025-08-26T11:48:02Z</dcterms:modified>
</cp:coreProperties>
</file>