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813D3E-64DE-B80C-19C9-376C09281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08039BA-6C9D-35D4-9A3B-B88EB43C4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4B8B915-D5E2-AB55-9811-9EF988060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66E9C6B-400A-4AF9-858C-5243DE062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E6FED67-4344-D89D-7759-023AFEBD4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468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036D1F-3391-9ED3-7008-B1A40D5B9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752C964-0B9B-E153-7D6B-8AC6289D2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6E1F403-4BA1-AF7E-B57B-05796081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98EA4BD-72F3-FF09-E947-124DC370D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5F7504-F529-CFFD-FFC4-7DCD47DC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782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61205F37-B678-B005-5273-6536E1371C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9C62B25D-B6D9-69FF-499C-558DCF584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A219B65-2CD3-D761-D24C-BBAE95407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BED4B48-0731-66AD-D93C-9DF41B5FF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E307366-9114-B6E8-98E1-C9AFB2967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019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24808AC-C9D6-4959-81C8-DFEB977D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29A6C55-EBC1-C69E-68CE-9C8A0B959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A76389E-942C-6315-8229-588F8C778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CCE400B-8FA9-171F-805F-4685D0451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F523401-4836-8CDA-5DAF-F204DF6EC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772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75372ED-7752-16A8-0220-57C53B79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223A91-76AA-4B7C-5B34-2247DC98F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B86398-3B0D-C260-C97C-A212BF5A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ACDD8B0-506D-D721-6AAA-1CA4FDB05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EADB6F9-A964-81C9-2687-04CFF8BB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341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996613-6DC3-D84E-3BA7-A6FA372C2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C8467F0-B811-DD0E-2AD2-18BC75E7B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E3041C1-44A3-96FA-B44D-E0CCE2AC7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854BC97-435B-BE48-C0A6-19A75D0BF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71D9ABF-287A-3EC5-22DC-B807826D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F05E5D9-CA6F-44D5-236C-26AB309F7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150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595462-DA14-F863-17CE-9302F481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8FEE93B-8BA9-2790-401A-38D089F93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20375D4-9E75-6622-BFD4-31765BFE8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EC7506D-83B9-2EA3-215E-8637011E8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8036A72-E41B-148B-9867-8CD435416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DE491BA9-A2AF-6FA0-0B01-7648B5B06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12B2056A-58DB-17DE-A1DC-DBA7CDEB9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D318FE3-9F69-E9AC-6BDB-31D115C3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2383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EF361B9-C2FD-EDF1-AB53-969FA7DB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4FB756A-47E7-CC9C-2CF3-CFEAFFA64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6A39BD-A15F-5204-1964-E8CAEAF7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67E59DC-F369-24CA-1CCD-FA032B98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471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DE42929-132A-1104-6CDC-011E1E87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2BAACD5-10BF-6ACD-2849-7D396E966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55307B4-0472-1D7C-1C0E-8EBBFE81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466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8152B7-2E11-F3D3-F0C7-F78252005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E951AD4-BF75-86EE-B07E-638D813D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61D1965-525F-6FA3-9393-D7111A591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36504CD-B118-F986-C73C-EBD7ED70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9346A0D-46D5-D4C8-BC29-F00723515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A85832E-A151-A8EE-AAB2-6F402ADD9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058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75C5D0-D5A2-888C-4DE7-0033E5CC6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08D1AD27-B350-5E27-77B9-3EB673FE6F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12335FA-B3E1-0B32-2460-0E8E68800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38D93668-47C3-EECC-0070-B47BA5805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772FC9C-FB3E-2D82-E7C2-66CC314F5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09C31A6-EB77-D591-4557-356EE0F4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904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9FE942B-3086-30A4-1629-BD7D25AE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3E998EE-C3EA-DF1B-DBF3-4EACDD83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6A80F01-0DD8-3F5E-15EB-674543A7C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D38F9-288C-4CE6-9432-5B4C8C708B9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FEC9D6-948D-243C-1E24-E190CF8A2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70FECC9-5018-8258-D01F-0D298115A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166CC-5A5D-44FF-A398-28D5518DF9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017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0BFBCF-2668-31E0-6AA2-B6460CF09A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Kopsavilkums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7CFD462-9C3E-C5AB-C925-01190200DE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01.01.2025.- 31.07.2025.</a:t>
            </a:r>
          </a:p>
        </p:txBody>
      </p:sp>
    </p:spTree>
    <p:extLst>
      <p:ext uri="{BB962C8B-B14F-4D97-AF65-F5344CB8AC3E}">
        <p14:creationId xmlns:p14="http://schemas.microsoft.com/office/powerpoint/2010/main" val="101016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210B0BEB-731E-7372-52DE-62F252883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316972"/>
              </p:ext>
            </p:extLst>
          </p:nvPr>
        </p:nvGraphicFramePr>
        <p:xfrm>
          <a:off x="1606163" y="516835"/>
          <a:ext cx="8627166" cy="58209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764">
                  <a:extLst>
                    <a:ext uri="{9D8B030D-6E8A-4147-A177-3AD203B41FA5}">
                      <a16:colId xmlns:a16="http://schemas.microsoft.com/office/drawing/2014/main" val="890543374"/>
                    </a:ext>
                  </a:extLst>
                </a:gridCol>
                <a:gridCol w="4126727">
                  <a:extLst>
                    <a:ext uri="{9D8B030D-6E8A-4147-A177-3AD203B41FA5}">
                      <a16:colId xmlns:a16="http://schemas.microsoft.com/office/drawing/2014/main" val="4202738623"/>
                    </a:ext>
                  </a:extLst>
                </a:gridCol>
                <a:gridCol w="884703">
                  <a:extLst>
                    <a:ext uri="{9D8B030D-6E8A-4147-A177-3AD203B41FA5}">
                      <a16:colId xmlns:a16="http://schemas.microsoft.com/office/drawing/2014/main" val="3960627639"/>
                    </a:ext>
                  </a:extLst>
                </a:gridCol>
                <a:gridCol w="1437078">
                  <a:extLst>
                    <a:ext uri="{9D8B030D-6E8A-4147-A177-3AD203B41FA5}">
                      <a16:colId xmlns:a16="http://schemas.microsoft.com/office/drawing/2014/main" val="462310551"/>
                    </a:ext>
                  </a:extLst>
                </a:gridCol>
                <a:gridCol w="1486894">
                  <a:extLst>
                    <a:ext uri="{9D8B030D-6E8A-4147-A177-3AD203B41FA5}">
                      <a16:colId xmlns:a16="http://schemas.microsoft.com/office/drawing/2014/main" val="2507356119"/>
                    </a:ext>
                  </a:extLst>
                </a:gridCol>
              </a:tblGrid>
              <a:tr h="19937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Nr. p.k.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Pabalsta mērķis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Ģimenes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Personas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Summa kopā, EUR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920398861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GMI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131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212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102307,03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550657269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Mājokļa pabalsts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547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764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341593,82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788430976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medikamentu iegādei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306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361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12632,12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922288939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medikamentu iegādei UKR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252,02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89103503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vienreizējiem medicīnas pakalpojumiem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184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7353,00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646163531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vienreizējiem medicīnas pakalpojumiem UKR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77,00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778609531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Pabalsts optisko briļļu iegādei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175,00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545672734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vienreizējs pabalsts krīzes situācijā UKR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1131,00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737456761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Pabalsts krīzes situācijā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1480,00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050130297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sociālās rehabilitācijas mērķu sasniegšanai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661805554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pabalsts skolas piederumu iegādei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960,00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256077203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ēdināšanai izglītojamajiem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9782,00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967235763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bāreņiem patstāvīgas dzīves uzsākšanai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2265,00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567370387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un atlīdzība aizbildnim un audžuģimenei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99560,01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409530279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bāreņiem </a:t>
                      </a:r>
                      <a:r>
                        <a:rPr lang="lv-LV" sz="1200" u="none" strike="noStrike" dirty="0" err="1">
                          <a:effectLst/>
                        </a:rPr>
                        <a:t>sadz</a:t>
                      </a:r>
                      <a:r>
                        <a:rPr lang="lv-LV" sz="1200" u="none" strike="noStrike" dirty="0">
                          <a:effectLst/>
                        </a:rPr>
                        <a:t>. </a:t>
                      </a:r>
                      <a:r>
                        <a:rPr lang="lv-LV" sz="1200" u="none" strike="noStrike" dirty="0" err="1">
                          <a:effectLst/>
                        </a:rPr>
                        <a:t>priekšm</a:t>
                      </a:r>
                      <a:r>
                        <a:rPr lang="lv-LV" sz="1200" u="none" strike="noStrike" dirty="0">
                          <a:effectLst/>
                        </a:rPr>
                        <a:t>., mīkstā inv. iegādei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7698,00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080242051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audžuvecākiem mīkstā inventāra iegādei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1480,00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841479081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GMI Ukrainas iedzīvotājiem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10383,08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414632597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īre UKR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2022,90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174627444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ikmēneša pabalsts bērniem bāreņiem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29878,76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729579219"/>
                  </a:ext>
                </a:extLst>
              </a:tr>
              <a:tr h="29905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dzīvokļa pabalsts bērnam bārenim un bērnam, kurš palicis bez vecāku gādības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4520,67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945423787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Atlīdzība par ārkārtas aizbildņa pienākumu pildīšanu UKR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1197,00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947552292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nepavadīta bērna uzturam UKR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2156,10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3683800838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apbedīšanai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6217,92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963278625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krīze situācijā pamatvajadzību nodrošināšanai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818,74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67923726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jaundzimušo aprūpei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38860,00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1440679139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pabalsts nozīmīgā dzīves jubilejā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3500,00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2873054513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Atlīdzība par UKR civiliedzīvotāju izmitināšanu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700,00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extLst>
                  <a:ext uri="{0D108BD9-81ED-4DB2-BD59-A6C34878D82A}">
                    <a16:rowId xmlns:a16="http://schemas.microsoft.com/office/drawing/2014/main" val="967981080"/>
                  </a:ext>
                </a:extLst>
              </a:tr>
              <a:tr h="1246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39" marR="5439" marT="5439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KOPĀ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" marR="5439" marT="5439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39" marR="5439" marT="54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39" marR="5439" marT="54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689071,17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39" marR="5439" marT="5439" marB="0" anchor="b"/>
                </a:tc>
                <a:extLst>
                  <a:ext uri="{0D108BD9-81ED-4DB2-BD59-A6C34878D82A}">
                    <a16:rowId xmlns:a16="http://schemas.microsoft.com/office/drawing/2014/main" val="2204379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73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246</Words>
  <Application>Microsoft Office PowerPoint</Application>
  <PresentationFormat>Platekrāna</PresentationFormat>
  <Paragraphs>147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dizains</vt:lpstr>
      <vt:lpstr>Kopsavilkums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4</cp:revision>
  <dcterms:created xsi:type="dcterms:W3CDTF">2025-08-06T11:27:20Z</dcterms:created>
  <dcterms:modified xsi:type="dcterms:W3CDTF">2025-08-26T11:48:18Z</dcterms:modified>
</cp:coreProperties>
</file>