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4"/>
  </p:sldMasterIdLst>
  <p:notesMasterIdLst>
    <p:notesMasterId r:id="rId16"/>
  </p:notesMasterIdLst>
  <p:handoutMasterIdLst>
    <p:handoutMasterId r:id="rId17"/>
  </p:handoutMasterIdLst>
  <p:sldIdLst>
    <p:sldId id="457" r:id="rId5"/>
    <p:sldId id="519" r:id="rId6"/>
    <p:sldId id="402" r:id="rId7"/>
    <p:sldId id="518" r:id="rId8"/>
    <p:sldId id="516" r:id="rId9"/>
    <p:sldId id="517" r:id="rId10"/>
    <p:sldId id="513" r:id="rId11"/>
    <p:sldId id="510" r:id="rId12"/>
    <p:sldId id="507" r:id="rId13"/>
    <p:sldId id="512" r:id="rId14"/>
    <p:sldId id="523"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BAE461-FA7E-511C-CB89-60EA56EE50BE}" name="Jakobsone Marta" initials="JM" userId="S::marta.jakobsone@sosbca.lv::2eea0d39-7cb5-4a7e-9726-da78571ea870" providerId="AD"/>
  <p188:author id="{913D41EC-B56A-22ED-FE41-F7112D7C1B95}" name="Igaune Agnese" initials="IA" userId="S::agnese.igaune@sosbca.lv::83645df9-175e-4a8d-bb4d-5feb60dda4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3F9"/>
    <a:srgbClr val="DEEBF7"/>
    <a:srgbClr val="DE5A6C"/>
    <a:srgbClr val="F04E69"/>
    <a:srgbClr val="00A1DF"/>
    <a:srgbClr val="182B51"/>
    <a:srgbClr val="E4495C"/>
    <a:srgbClr val="E74361"/>
    <a:srgbClr val="009EE0"/>
    <a:srgbClr val="00A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2F1C3-9C2F-02C6-43C3-FDFD29A9BFD3}" v="594" dt="2026-04-15T11:10:00.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6054"/>
  </p:normalViewPr>
  <p:slideViewPr>
    <p:cSldViewPr snapToGrid="0">
      <p:cViewPr varScale="1">
        <p:scale>
          <a:sx n="113" d="100"/>
          <a:sy n="113" d="100"/>
        </p:scale>
        <p:origin x="306" y="84"/>
      </p:cViewPr>
      <p:guideLst>
        <p:guide orient="horz" pos="2160"/>
        <p:guide pos="3840"/>
      </p:guideLst>
    </p:cSldViewPr>
  </p:slideViewPr>
  <p:outlineViewPr>
    <p:cViewPr>
      <p:scale>
        <a:sx n="33" d="100"/>
        <a:sy n="33" d="100"/>
      </p:scale>
      <p:origin x="0" y="-6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D8877-D60A-4DCD-B81D-4D03ED0E252A}" type="doc">
      <dgm:prSet loTypeId="urn:microsoft.com/office/officeart/2016/7/layout/BasicTimeline" loCatId="timeline" qsTypeId="urn:microsoft.com/office/officeart/2005/8/quickstyle/simple2" qsCatId="simple" csTypeId="urn:microsoft.com/office/officeart/2005/8/colors/accent2_1" csCatId="accent2" phldr="1"/>
      <dgm:spPr/>
      <dgm:t>
        <a:bodyPr/>
        <a:lstStyle/>
        <a:p>
          <a:endParaRPr lang="lv-LV"/>
        </a:p>
      </dgm:t>
    </dgm:pt>
    <dgm:pt modelId="{89C1C895-492B-41DE-AD3B-388CA4AA8EA2}">
      <dgm:prSet phldrT="[Teksts]" phldr="0" custT="1"/>
      <dgm:spPr/>
      <dgm:t>
        <a:bodyPr/>
        <a:lstStyle/>
        <a:p>
          <a:pPr>
            <a:defRPr b="1"/>
          </a:pPr>
          <a:r>
            <a:rPr lang="lv-LV" sz="1600" b="1" dirty="0">
              <a:latin typeface="Times New Roman"/>
              <a:cs typeface="Times New Roman"/>
            </a:rPr>
            <a:t>1. Sagatavošanās un plānošana (detalizēta plāna ieviešana, lomu sadalījums, dokumentācija, datu ievākšana)</a:t>
          </a:r>
          <a:r>
            <a:rPr lang="lv-LV" sz="1600" dirty="0">
              <a:latin typeface="Times New Roman"/>
              <a:cs typeface="Times New Roman"/>
            </a:rPr>
            <a:t> </a:t>
          </a:r>
        </a:p>
      </dgm:t>
    </dgm:pt>
    <dgm:pt modelId="{3E1E36D3-D5B5-4BB4-81A8-C50143372AFB}" type="parTrans" cxnId="{7155406A-6E6A-4DA0-A957-01FFB81936AA}">
      <dgm:prSet/>
      <dgm:spPr/>
      <dgm:t>
        <a:bodyPr/>
        <a:lstStyle/>
        <a:p>
          <a:endParaRPr lang="lv-LV"/>
        </a:p>
      </dgm:t>
    </dgm:pt>
    <dgm:pt modelId="{9EC557E3-E853-46E5-B8EE-FBBC8333A6F5}" type="sibTrans" cxnId="{7155406A-6E6A-4DA0-A957-01FFB81936AA}">
      <dgm:prSet/>
      <dgm:spPr/>
      <dgm:t>
        <a:bodyPr/>
        <a:lstStyle/>
        <a:p>
          <a:endParaRPr lang="lv-LV"/>
        </a:p>
      </dgm:t>
    </dgm:pt>
    <dgm:pt modelId="{BE6D4244-21DF-4D57-8713-34EABA3A955A}">
      <dgm:prSet phldrT="[Teksts]" phldr="0"/>
      <dgm:spPr/>
      <dgm:t>
        <a:bodyPr/>
        <a:lstStyle/>
        <a:p>
          <a:pPr>
            <a:defRPr b="1"/>
          </a:pPr>
          <a:r>
            <a:rPr lang="lv-LV" dirty="0">
              <a:latin typeface="Times New Roman"/>
              <a:cs typeface="Times New Roman"/>
            </a:rPr>
            <a:t>2. Resursu piesaiste (speciālistu atlase, materiāltehniskā  nodrošināšana t.i. telpas, transports, IT aprīkojums)</a:t>
          </a:r>
        </a:p>
      </dgm:t>
    </dgm:pt>
    <dgm:pt modelId="{EBB74B9B-D692-43C3-BAE0-8C0FC06D665E}" type="parTrans" cxnId="{1025E80C-24A9-4A46-9674-0125962D1E90}">
      <dgm:prSet/>
      <dgm:spPr/>
      <dgm:t>
        <a:bodyPr/>
        <a:lstStyle/>
        <a:p>
          <a:endParaRPr lang="lv-LV"/>
        </a:p>
      </dgm:t>
    </dgm:pt>
    <dgm:pt modelId="{760C30DA-CAD7-490B-989F-E4E04D55DBCB}" type="sibTrans" cxnId="{1025E80C-24A9-4A46-9674-0125962D1E90}">
      <dgm:prSet/>
      <dgm:spPr/>
      <dgm:t>
        <a:bodyPr/>
        <a:lstStyle/>
        <a:p>
          <a:endParaRPr lang="lv-LV"/>
        </a:p>
      </dgm:t>
    </dgm:pt>
    <dgm:pt modelId="{EEC0012F-A096-4435-8B5A-C47CF4A9D651}">
      <dgm:prSet phldrT="[Teksts]" phldr="0"/>
      <dgm:spPr/>
      <dgm:t>
        <a:bodyPr/>
        <a:lstStyle/>
        <a:p>
          <a:pPr>
            <a:defRPr b="1"/>
          </a:pPr>
          <a:r>
            <a:rPr lang="lv-LV" dirty="0">
              <a:latin typeface="Times New Roman"/>
              <a:cs typeface="Times New Roman"/>
            </a:rPr>
            <a:t>3. Mācības un īstenošana (Intensīvas apmācības un darbs ar klientiem)</a:t>
          </a:r>
        </a:p>
      </dgm:t>
    </dgm:pt>
    <dgm:pt modelId="{9DA8015A-9870-4F0D-866B-1FB165A8878D}" type="parTrans" cxnId="{B93F18CF-13AB-496F-B7FE-41D79411F913}">
      <dgm:prSet/>
      <dgm:spPr/>
      <dgm:t>
        <a:bodyPr/>
        <a:lstStyle/>
        <a:p>
          <a:endParaRPr lang="lv-LV"/>
        </a:p>
      </dgm:t>
    </dgm:pt>
    <dgm:pt modelId="{AED9B8B8-8284-44D2-BAD6-AEC270E6FDE2}" type="sibTrans" cxnId="{B93F18CF-13AB-496F-B7FE-41D79411F913}">
      <dgm:prSet/>
      <dgm:spPr/>
      <dgm:t>
        <a:bodyPr/>
        <a:lstStyle/>
        <a:p>
          <a:endParaRPr lang="lv-LV"/>
        </a:p>
      </dgm:t>
    </dgm:pt>
    <dgm:pt modelId="{6157A653-9700-4679-B6E9-DD2B10F8B732}">
      <dgm:prSet phldrT="[Teksts]" phldr="0"/>
      <dgm:spPr/>
      <dgm:t>
        <a:bodyPr/>
        <a:lstStyle/>
        <a:p>
          <a:pPr>
            <a:defRPr b="1"/>
          </a:pPr>
          <a:r>
            <a:rPr lang="lv-LV" dirty="0">
              <a:latin typeface="Times New Roman"/>
              <a:cs typeface="Times New Roman"/>
            </a:rPr>
            <a:t> 4. Zinātniskais izvērtējums (rezultātu un efektivitātes izvērtējums) </a:t>
          </a:r>
        </a:p>
      </dgm:t>
    </dgm:pt>
    <dgm:pt modelId="{DBB47543-A3E0-4F2F-9124-CA623936683F}" type="parTrans" cxnId="{BAE0D0FE-DC08-4F70-AFAA-39360D8987F0}">
      <dgm:prSet/>
      <dgm:spPr/>
      <dgm:t>
        <a:bodyPr/>
        <a:lstStyle/>
        <a:p>
          <a:endParaRPr lang="lv-LV"/>
        </a:p>
      </dgm:t>
    </dgm:pt>
    <dgm:pt modelId="{1A8E97E9-309C-44C2-A21E-7E66CA1402AC}" type="sibTrans" cxnId="{BAE0D0FE-DC08-4F70-AFAA-39360D8987F0}">
      <dgm:prSet/>
      <dgm:spPr/>
      <dgm:t>
        <a:bodyPr/>
        <a:lstStyle/>
        <a:p>
          <a:endParaRPr lang="lv-LV"/>
        </a:p>
      </dgm:t>
    </dgm:pt>
    <dgm:pt modelId="{54804339-6C0D-4F4F-802C-4E43011F6732}" type="pres">
      <dgm:prSet presAssocID="{AD6D8877-D60A-4DCD-B81D-4D03ED0E252A}" presName="root" presStyleCnt="0">
        <dgm:presLayoutVars>
          <dgm:chMax/>
          <dgm:chPref/>
          <dgm:animLvl val="lvl"/>
        </dgm:presLayoutVars>
      </dgm:prSet>
      <dgm:spPr/>
    </dgm:pt>
    <dgm:pt modelId="{A582B0D2-72E3-49E8-8543-5BAE80D3BD78}" type="pres">
      <dgm:prSet presAssocID="{AD6D8877-D60A-4DCD-B81D-4D03ED0E252A}"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tailEnd type="triangle" w="lg" len="lg"/>
        </a:ln>
        <a:effectLst/>
      </dgm:spPr>
    </dgm:pt>
    <dgm:pt modelId="{0E3D1704-047E-446C-BE49-3E7589C3475E}" type="pres">
      <dgm:prSet presAssocID="{AD6D8877-D60A-4DCD-B81D-4D03ED0E252A}" presName="nodes" presStyleCnt="0">
        <dgm:presLayoutVars>
          <dgm:chMax/>
          <dgm:chPref/>
          <dgm:animLvl val="lvl"/>
        </dgm:presLayoutVars>
      </dgm:prSet>
      <dgm:spPr/>
    </dgm:pt>
    <dgm:pt modelId="{39B75D07-E67D-4048-A29E-E03DCB5B1405}" type="pres">
      <dgm:prSet presAssocID="{89C1C895-492B-41DE-AD3B-388CA4AA8EA2}" presName="composite" presStyleCnt="0"/>
      <dgm:spPr/>
    </dgm:pt>
    <dgm:pt modelId="{6D35FC5C-9B04-442D-B376-199237D1DBB6}" type="pres">
      <dgm:prSet presAssocID="{89C1C895-492B-41DE-AD3B-388CA4AA8EA2}" presName="L1TextContainer" presStyleLbl="revTx" presStyleIdx="0" presStyleCnt="4">
        <dgm:presLayoutVars>
          <dgm:chMax val="1"/>
          <dgm:chPref val="1"/>
          <dgm:bulletEnabled val="1"/>
        </dgm:presLayoutVars>
      </dgm:prSet>
      <dgm:spPr/>
    </dgm:pt>
    <dgm:pt modelId="{B5708D7C-8027-485E-A3E0-1CEA9D9624F1}" type="pres">
      <dgm:prSet presAssocID="{89C1C895-492B-41DE-AD3B-388CA4AA8EA2}" presName="L2TextContainerWrapper" presStyleCnt="0">
        <dgm:presLayoutVars>
          <dgm:chMax val="0"/>
          <dgm:chPref val="0"/>
          <dgm:bulletEnabled val="1"/>
        </dgm:presLayoutVars>
      </dgm:prSet>
      <dgm:spPr/>
    </dgm:pt>
    <dgm:pt modelId="{4ED58CE2-A984-45B2-AD3B-051348220A77}" type="pres">
      <dgm:prSet presAssocID="{89C1C895-492B-41DE-AD3B-388CA4AA8EA2}" presName="L2TextContainer" presStyleLbl="bgAcc1" presStyleIdx="0" presStyleCnt="4"/>
      <dgm:spPr/>
    </dgm:pt>
    <dgm:pt modelId="{62CDB035-E4C2-4774-AA87-A8EDA3FFAEDF}" type="pres">
      <dgm:prSet presAssocID="{89C1C895-492B-41DE-AD3B-388CA4AA8EA2}" presName="FlexibleEmptyPlaceHolder" presStyleCnt="0"/>
      <dgm:spPr/>
    </dgm:pt>
    <dgm:pt modelId="{F5BE698E-207C-4BBE-B218-282BFC75528A}" type="pres">
      <dgm:prSet presAssocID="{89C1C895-492B-41DE-AD3B-388CA4AA8EA2}" presName="ConnectLine" presStyleLbl="sibTrans1D1" presStyleIdx="0" presStyleCnt="4"/>
      <dgm:spPr>
        <a:noFill/>
        <a:ln w="6350" cap="flat" cmpd="sng" algn="ctr">
          <a:solidFill>
            <a:schemeClr val="accent2">
              <a:hueOff val="0"/>
              <a:satOff val="0"/>
              <a:lumOff val="0"/>
              <a:alphaOff val="0"/>
            </a:schemeClr>
          </a:solidFill>
          <a:prstDash val="dash"/>
          <a:miter lim="800000"/>
        </a:ln>
        <a:effectLst/>
      </dgm:spPr>
    </dgm:pt>
    <dgm:pt modelId="{80AE2997-8F4D-4A68-A093-CC741340324A}" type="pres">
      <dgm:prSet presAssocID="{89C1C895-492B-41DE-AD3B-388CA4AA8EA2}" presName="ConnectorPoint" presStyleLbl="alignNode1" presStyleIdx="0" presStyleCnt="4"/>
      <dgm:spPr/>
    </dgm:pt>
    <dgm:pt modelId="{32FE30C0-32A2-4A08-BBB0-3C2036D685E6}" type="pres">
      <dgm:prSet presAssocID="{89C1C895-492B-41DE-AD3B-388CA4AA8EA2}" presName="EmptyPlaceHolder" presStyleCnt="0"/>
      <dgm:spPr/>
    </dgm:pt>
    <dgm:pt modelId="{913EF346-4E70-401D-9BFD-FDEC4AB466F1}" type="pres">
      <dgm:prSet presAssocID="{9EC557E3-E853-46E5-B8EE-FBBC8333A6F5}" presName="spaceBetweenRectangles" presStyleCnt="0"/>
      <dgm:spPr/>
    </dgm:pt>
    <dgm:pt modelId="{6C9C64C6-CCA4-41A9-A1B7-3F8ADE6F1B04}" type="pres">
      <dgm:prSet presAssocID="{BE6D4244-21DF-4D57-8713-34EABA3A955A}" presName="composite" presStyleCnt="0"/>
      <dgm:spPr/>
    </dgm:pt>
    <dgm:pt modelId="{B58C4658-8A0B-4EDE-AB9D-116E37D92C5D}" type="pres">
      <dgm:prSet presAssocID="{BE6D4244-21DF-4D57-8713-34EABA3A955A}" presName="L1TextContainer" presStyleLbl="revTx" presStyleIdx="1" presStyleCnt="4">
        <dgm:presLayoutVars>
          <dgm:chMax val="1"/>
          <dgm:chPref val="1"/>
          <dgm:bulletEnabled val="1"/>
        </dgm:presLayoutVars>
      </dgm:prSet>
      <dgm:spPr/>
    </dgm:pt>
    <dgm:pt modelId="{40FCC700-7516-47EC-87B2-9AA0BB5E5563}" type="pres">
      <dgm:prSet presAssocID="{BE6D4244-21DF-4D57-8713-34EABA3A955A}" presName="L2TextContainerWrapper" presStyleCnt="0">
        <dgm:presLayoutVars>
          <dgm:chMax val="0"/>
          <dgm:chPref val="0"/>
          <dgm:bulletEnabled val="1"/>
        </dgm:presLayoutVars>
      </dgm:prSet>
      <dgm:spPr/>
    </dgm:pt>
    <dgm:pt modelId="{26CF7CB6-9648-4844-BFEB-3E4BFB4FF6B0}" type="pres">
      <dgm:prSet presAssocID="{BE6D4244-21DF-4D57-8713-34EABA3A955A}" presName="L2TextContainer" presStyleLbl="bgAcc1" presStyleIdx="1" presStyleCnt="4"/>
      <dgm:spPr/>
    </dgm:pt>
    <dgm:pt modelId="{1460C9D9-D4D5-4553-AC0E-B61936151F14}" type="pres">
      <dgm:prSet presAssocID="{BE6D4244-21DF-4D57-8713-34EABA3A955A}" presName="FlexibleEmptyPlaceHolder" presStyleCnt="0"/>
      <dgm:spPr/>
    </dgm:pt>
    <dgm:pt modelId="{2E238840-CD31-43CC-94F3-95A7A950F6BE}" type="pres">
      <dgm:prSet presAssocID="{BE6D4244-21DF-4D57-8713-34EABA3A955A}" presName="ConnectLine" presStyleLbl="sibTrans1D1" presStyleIdx="1" presStyleCnt="4"/>
      <dgm:spPr>
        <a:noFill/>
        <a:ln w="6350" cap="flat" cmpd="sng" algn="ctr">
          <a:solidFill>
            <a:schemeClr val="accent2">
              <a:hueOff val="0"/>
              <a:satOff val="0"/>
              <a:lumOff val="0"/>
              <a:alphaOff val="0"/>
            </a:schemeClr>
          </a:solidFill>
          <a:prstDash val="dash"/>
          <a:miter lim="800000"/>
        </a:ln>
        <a:effectLst/>
      </dgm:spPr>
    </dgm:pt>
    <dgm:pt modelId="{A0C5E250-61A3-401B-8614-05BFEE0C240D}" type="pres">
      <dgm:prSet presAssocID="{BE6D4244-21DF-4D57-8713-34EABA3A955A}" presName="ConnectorPoint" presStyleLbl="alignNode1" presStyleIdx="1" presStyleCnt="4"/>
      <dgm:spPr/>
    </dgm:pt>
    <dgm:pt modelId="{04C14962-D36E-4F60-AD82-34FC3649A554}" type="pres">
      <dgm:prSet presAssocID="{BE6D4244-21DF-4D57-8713-34EABA3A955A}" presName="EmptyPlaceHolder" presStyleCnt="0"/>
      <dgm:spPr/>
    </dgm:pt>
    <dgm:pt modelId="{FCD710E0-3B7E-4EBB-BB7B-89317D779FF8}" type="pres">
      <dgm:prSet presAssocID="{760C30DA-CAD7-490B-989F-E4E04D55DBCB}" presName="spaceBetweenRectangles" presStyleCnt="0"/>
      <dgm:spPr/>
    </dgm:pt>
    <dgm:pt modelId="{1000AF7E-6906-4B35-89D4-51931B6EACD8}" type="pres">
      <dgm:prSet presAssocID="{EEC0012F-A096-4435-8B5A-C47CF4A9D651}" presName="composite" presStyleCnt="0"/>
      <dgm:spPr/>
    </dgm:pt>
    <dgm:pt modelId="{386C4850-64EF-4AA4-B596-E7CDC9EEC9F8}" type="pres">
      <dgm:prSet presAssocID="{EEC0012F-A096-4435-8B5A-C47CF4A9D651}" presName="L1TextContainer" presStyleLbl="revTx" presStyleIdx="2" presStyleCnt="4">
        <dgm:presLayoutVars>
          <dgm:chMax val="1"/>
          <dgm:chPref val="1"/>
          <dgm:bulletEnabled val="1"/>
        </dgm:presLayoutVars>
      </dgm:prSet>
      <dgm:spPr/>
    </dgm:pt>
    <dgm:pt modelId="{786AF2A8-04C7-4FD3-9C93-9A94A0E73D77}" type="pres">
      <dgm:prSet presAssocID="{EEC0012F-A096-4435-8B5A-C47CF4A9D651}" presName="L2TextContainerWrapper" presStyleCnt="0">
        <dgm:presLayoutVars>
          <dgm:chMax val="0"/>
          <dgm:chPref val="0"/>
          <dgm:bulletEnabled val="1"/>
        </dgm:presLayoutVars>
      </dgm:prSet>
      <dgm:spPr/>
    </dgm:pt>
    <dgm:pt modelId="{DD94A5F6-BF57-4605-BB9D-AE1DCF6BA7A4}" type="pres">
      <dgm:prSet presAssocID="{EEC0012F-A096-4435-8B5A-C47CF4A9D651}" presName="L2TextContainer" presStyleLbl="bgAcc1" presStyleIdx="2" presStyleCnt="4"/>
      <dgm:spPr/>
    </dgm:pt>
    <dgm:pt modelId="{A5637D8A-40E4-4D8B-9DD3-0030714DF062}" type="pres">
      <dgm:prSet presAssocID="{EEC0012F-A096-4435-8B5A-C47CF4A9D651}" presName="FlexibleEmptyPlaceHolder" presStyleCnt="0"/>
      <dgm:spPr/>
    </dgm:pt>
    <dgm:pt modelId="{B509C7CE-80F8-4690-B459-94759FE9EEB1}" type="pres">
      <dgm:prSet presAssocID="{EEC0012F-A096-4435-8B5A-C47CF4A9D651}" presName="ConnectLine" presStyleLbl="sibTrans1D1" presStyleIdx="2" presStyleCnt="4"/>
      <dgm:spPr>
        <a:noFill/>
        <a:ln w="6350" cap="flat" cmpd="sng" algn="ctr">
          <a:solidFill>
            <a:schemeClr val="accent2">
              <a:hueOff val="0"/>
              <a:satOff val="0"/>
              <a:lumOff val="0"/>
              <a:alphaOff val="0"/>
            </a:schemeClr>
          </a:solidFill>
          <a:prstDash val="dash"/>
          <a:miter lim="800000"/>
        </a:ln>
        <a:effectLst/>
      </dgm:spPr>
    </dgm:pt>
    <dgm:pt modelId="{1DBD4A74-AE77-4E6C-80D3-5FDE31B88B77}" type="pres">
      <dgm:prSet presAssocID="{EEC0012F-A096-4435-8B5A-C47CF4A9D651}" presName="ConnectorPoint" presStyleLbl="alignNode1" presStyleIdx="2" presStyleCnt="4"/>
      <dgm:spPr/>
    </dgm:pt>
    <dgm:pt modelId="{8C2D0E5B-6D4A-4E32-9F94-43A6A961D852}" type="pres">
      <dgm:prSet presAssocID="{EEC0012F-A096-4435-8B5A-C47CF4A9D651}" presName="EmptyPlaceHolder" presStyleCnt="0"/>
      <dgm:spPr/>
    </dgm:pt>
    <dgm:pt modelId="{40E64155-89A1-4808-BC27-7F1F0E63420B}" type="pres">
      <dgm:prSet presAssocID="{AED9B8B8-8284-44D2-BAD6-AEC270E6FDE2}" presName="spaceBetweenRectangles" presStyleCnt="0"/>
      <dgm:spPr/>
    </dgm:pt>
    <dgm:pt modelId="{946815A7-D3C5-4973-B90D-CFEDE68C5F4D}" type="pres">
      <dgm:prSet presAssocID="{6157A653-9700-4679-B6E9-DD2B10F8B732}" presName="composite" presStyleCnt="0"/>
      <dgm:spPr/>
    </dgm:pt>
    <dgm:pt modelId="{CF208460-36EC-49C9-ACCA-296A235910B7}" type="pres">
      <dgm:prSet presAssocID="{6157A653-9700-4679-B6E9-DD2B10F8B732}" presName="L1TextContainer" presStyleLbl="revTx" presStyleIdx="3" presStyleCnt="4">
        <dgm:presLayoutVars>
          <dgm:chMax val="1"/>
          <dgm:chPref val="1"/>
          <dgm:bulletEnabled val="1"/>
        </dgm:presLayoutVars>
      </dgm:prSet>
      <dgm:spPr/>
    </dgm:pt>
    <dgm:pt modelId="{1D18C043-3686-46B2-849E-CAE8048E8B7F}" type="pres">
      <dgm:prSet presAssocID="{6157A653-9700-4679-B6E9-DD2B10F8B732}" presName="L2TextContainerWrapper" presStyleCnt="0">
        <dgm:presLayoutVars>
          <dgm:chMax val="0"/>
          <dgm:chPref val="0"/>
          <dgm:bulletEnabled val="1"/>
        </dgm:presLayoutVars>
      </dgm:prSet>
      <dgm:spPr/>
    </dgm:pt>
    <dgm:pt modelId="{27AD9E2F-2F6F-42FC-8553-F1C89B86BA44}" type="pres">
      <dgm:prSet presAssocID="{6157A653-9700-4679-B6E9-DD2B10F8B732}" presName="L2TextContainer" presStyleLbl="bgAcc1" presStyleIdx="3" presStyleCnt="4"/>
      <dgm:spPr/>
    </dgm:pt>
    <dgm:pt modelId="{13D7E7F3-289C-4979-8229-CB5948FAC962}" type="pres">
      <dgm:prSet presAssocID="{6157A653-9700-4679-B6E9-DD2B10F8B732}" presName="FlexibleEmptyPlaceHolder" presStyleCnt="0"/>
      <dgm:spPr/>
    </dgm:pt>
    <dgm:pt modelId="{C6EA26EF-DC57-4454-BA90-6B4E3C5C80ED}" type="pres">
      <dgm:prSet presAssocID="{6157A653-9700-4679-B6E9-DD2B10F8B732}" presName="ConnectLine" presStyleLbl="sibTrans1D1" presStyleIdx="3" presStyleCnt="4"/>
      <dgm:spPr>
        <a:noFill/>
        <a:ln w="6350" cap="flat" cmpd="sng" algn="ctr">
          <a:solidFill>
            <a:schemeClr val="accent2">
              <a:hueOff val="0"/>
              <a:satOff val="0"/>
              <a:lumOff val="0"/>
              <a:alphaOff val="0"/>
            </a:schemeClr>
          </a:solidFill>
          <a:prstDash val="dash"/>
          <a:miter lim="800000"/>
        </a:ln>
        <a:effectLst/>
      </dgm:spPr>
    </dgm:pt>
    <dgm:pt modelId="{64B18134-7847-4D9D-8A76-1BBBA8372FEE}" type="pres">
      <dgm:prSet presAssocID="{6157A653-9700-4679-B6E9-DD2B10F8B732}" presName="ConnectorPoint" presStyleLbl="alignNode1" presStyleIdx="3" presStyleCnt="4"/>
      <dgm:spPr/>
    </dgm:pt>
    <dgm:pt modelId="{41B282C7-F48D-4244-B392-C00542F2AAC1}" type="pres">
      <dgm:prSet presAssocID="{6157A653-9700-4679-B6E9-DD2B10F8B732}" presName="EmptyPlaceHolder" presStyleCnt="0"/>
      <dgm:spPr/>
    </dgm:pt>
  </dgm:ptLst>
  <dgm:cxnLst>
    <dgm:cxn modelId="{1025E80C-24A9-4A46-9674-0125962D1E90}" srcId="{AD6D8877-D60A-4DCD-B81D-4D03ED0E252A}" destId="{BE6D4244-21DF-4D57-8713-34EABA3A955A}" srcOrd="1" destOrd="0" parTransId="{EBB74B9B-D692-43C3-BAE0-8C0FC06D665E}" sibTransId="{760C30DA-CAD7-490B-989F-E4E04D55DBCB}"/>
    <dgm:cxn modelId="{7155406A-6E6A-4DA0-A957-01FFB81936AA}" srcId="{AD6D8877-D60A-4DCD-B81D-4D03ED0E252A}" destId="{89C1C895-492B-41DE-AD3B-388CA4AA8EA2}" srcOrd="0" destOrd="0" parTransId="{3E1E36D3-D5B5-4BB4-81A8-C50143372AFB}" sibTransId="{9EC557E3-E853-46E5-B8EE-FBBC8333A6F5}"/>
    <dgm:cxn modelId="{AB040595-1600-460A-8C24-4AFAE8B63252}" type="presOf" srcId="{EEC0012F-A096-4435-8B5A-C47CF4A9D651}" destId="{386C4850-64EF-4AA4-B596-E7CDC9EEC9F8}" srcOrd="0" destOrd="0" presId="urn:microsoft.com/office/officeart/2016/7/layout/BasicTimeline"/>
    <dgm:cxn modelId="{9890EF9F-0711-4E17-8E06-74FF5DF08BDB}" type="presOf" srcId="{6157A653-9700-4679-B6E9-DD2B10F8B732}" destId="{CF208460-36EC-49C9-ACCA-296A235910B7}" srcOrd="0" destOrd="0" presId="urn:microsoft.com/office/officeart/2016/7/layout/BasicTimeline"/>
    <dgm:cxn modelId="{EF80D3A5-4A00-46C9-B260-C0C24D419ED6}" type="presOf" srcId="{89C1C895-492B-41DE-AD3B-388CA4AA8EA2}" destId="{6D35FC5C-9B04-442D-B376-199237D1DBB6}" srcOrd="0" destOrd="0" presId="urn:microsoft.com/office/officeart/2016/7/layout/BasicTimeline"/>
    <dgm:cxn modelId="{253DF4B5-B37F-4D1E-BCC3-A1AD453134BC}" type="presOf" srcId="{BE6D4244-21DF-4D57-8713-34EABA3A955A}" destId="{B58C4658-8A0B-4EDE-AB9D-116E37D92C5D}" srcOrd="0" destOrd="0" presId="urn:microsoft.com/office/officeart/2016/7/layout/BasicTimeline"/>
    <dgm:cxn modelId="{B93F18CF-13AB-496F-B7FE-41D79411F913}" srcId="{AD6D8877-D60A-4DCD-B81D-4D03ED0E252A}" destId="{EEC0012F-A096-4435-8B5A-C47CF4A9D651}" srcOrd="2" destOrd="0" parTransId="{9DA8015A-9870-4F0D-866B-1FB165A8878D}" sibTransId="{AED9B8B8-8284-44D2-BAD6-AEC270E6FDE2}"/>
    <dgm:cxn modelId="{AA0825F2-AAA7-47E2-A77E-3211E95EEB5E}" type="presOf" srcId="{AD6D8877-D60A-4DCD-B81D-4D03ED0E252A}" destId="{54804339-6C0D-4F4F-802C-4E43011F6732}" srcOrd="0" destOrd="0" presId="urn:microsoft.com/office/officeart/2016/7/layout/BasicTimeline"/>
    <dgm:cxn modelId="{BAE0D0FE-DC08-4F70-AFAA-39360D8987F0}" srcId="{AD6D8877-D60A-4DCD-B81D-4D03ED0E252A}" destId="{6157A653-9700-4679-B6E9-DD2B10F8B732}" srcOrd="3" destOrd="0" parTransId="{DBB47543-A3E0-4F2F-9124-CA623936683F}" sibTransId="{1A8E97E9-309C-44C2-A21E-7E66CA1402AC}"/>
    <dgm:cxn modelId="{E43A7663-8C28-4D44-987D-FCAE7B1EBCE3}" type="presParOf" srcId="{54804339-6C0D-4F4F-802C-4E43011F6732}" destId="{A582B0D2-72E3-49E8-8543-5BAE80D3BD78}" srcOrd="0" destOrd="0" presId="urn:microsoft.com/office/officeart/2016/7/layout/BasicTimeline"/>
    <dgm:cxn modelId="{B25634CF-5D04-4A52-8928-B203926D9E38}" type="presParOf" srcId="{54804339-6C0D-4F4F-802C-4E43011F6732}" destId="{0E3D1704-047E-446C-BE49-3E7589C3475E}" srcOrd="1" destOrd="0" presId="urn:microsoft.com/office/officeart/2016/7/layout/BasicTimeline"/>
    <dgm:cxn modelId="{059D40F3-CFE2-4EEB-AEC2-474E818E429C}" type="presParOf" srcId="{0E3D1704-047E-446C-BE49-3E7589C3475E}" destId="{39B75D07-E67D-4048-A29E-E03DCB5B1405}" srcOrd="0" destOrd="0" presId="urn:microsoft.com/office/officeart/2016/7/layout/BasicTimeline"/>
    <dgm:cxn modelId="{439DCAA0-9860-4A8A-8C48-DE5A4691D1A0}" type="presParOf" srcId="{39B75D07-E67D-4048-A29E-E03DCB5B1405}" destId="{6D35FC5C-9B04-442D-B376-199237D1DBB6}" srcOrd="0" destOrd="0" presId="urn:microsoft.com/office/officeart/2016/7/layout/BasicTimeline"/>
    <dgm:cxn modelId="{74E92F12-5C34-4B8E-B1DD-D4D1F2C57ADC}" type="presParOf" srcId="{39B75D07-E67D-4048-A29E-E03DCB5B1405}" destId="{B5708D7C-8027-485E-A3E0-1CEA9D9624F1}" srcOrd="1" destOrd="0" presId="urn:microsoft.com/office/officeart/2016/7/layout/BasicTimeline"/>
    <dgm:cxn modelId="{77224DA4-F0A9-4AA8-97F4-E2D57229EB84}" type="presParOf" srcId="{B5708D7C-8027-485E-A3E0-1CEA9D9624F1}" destId="{4ED58CE2-A984-45B2-AD3B-051348220A77}" srcOrd="0" destOrd="0" presId="urn:microsoft.com/office/officeart/2016/7/layout/BasicTimeline"/>
    <dgm:cxn modelId="{3499FC45-132B-41A0-B5D8-57D773EB0F64}" type="presParOf" srcId="{B5708D7C-8027-485E-A3E0-1CEA9D9624F1}" destId="{62CDB035-E4C2-4774-AA87-A8EDA3FFAEDF}" srcOrd="1" destOrd="0" presId="urn:microsoft.com/office/officeart/2016/7/layout/BasicTimeline"/>
    <dgm:cxn modelId="{3221CD60-7B63-424A-93EB-84481E9C3EAB}" type="presParOf" srcId="{39B75D07-E67D-4048-A29E-E03DCB5B1405}" destId="{F5BE698E-207C-4BBE-B218-282BFC75528A}" srcOrd="2" destOrd="0" presId="urn:microsoft.com/office/officeart/2016/7/layout/BasicTimeline"/>
    <dgm:cxn modelId="{B14D1D68-5A85-4C9C-9522-5391E7EFFCCA}" type="presParOf" srcId="{39B75D07-E67D-4048-A29E-E03DCB5B1405}" destId="{80AE2997-8F4D-4A68-A093-CC741340324A}" srcOrd="3" destOrd="0" presId="urn:microsoft.com/office/officeart/2016/7/layout/BasicTimeline"/>
    <dgm:cxn modelId="{55D69C05-7383-4F89-BBE2-DCDD54925F15}" type="presParOf" srcId="{39B75D07-E67D-4048-A29E-E03DCB5B1405}" destId="{32FE30C0-32A2-4A08-BBB0-3C2036D685E6}" srcOrd="4" destOrd="0" presId="urn:microsoft.com/office/officeart/2016/7/layout/BasicTimeline"/>
    <dgm:cxn modelId="{93F12BF5-B53B-4596-B44D-54D5BC554F93}" type="presParOf" srcId="{0E3D1704-047E-446C-BE49-3E7589C3475E}" destId="{913EF346-4E70-401D-9BFD-FDEC4AB466F1}" srcOrd="1" destOrd="0" presId="urn:microsoft.com/office/officeart/2016/7/layout/BasicTimeline"/>
    <dgm:cxn modelId="{7C090350-0CFD-4F6C-B360-696CD89E60C8}" type="presParOf" srcId="{0E3D1704-047E-446C-BE49-3E7589C3475E}" destId="{6C9C64C6-CCA4-41A9-A1B7-3F8ADE6F1B04}" srcOrd="2" destOrd="0" presId="urn:microsoft.com/office/officeart/2016/7/layout/BasicTimeline"/>
    <dgm:cxn modelId="{C156BFA5-E582-4B56-959C-3A18906486F4}" type="presParOf" srcId="{6C9C64C6-CCA4-41A9-A1B7-3F8ADE6F1B04}" destId="{B58C4658-8A0B-4EDE-AB9D-116E37D92C5D}" srcOrd="0" destOrd="0" presId="urn:microsoft.com/office/officeart/2016/7/layout/BasicTimeline"/>
    <dgm:cxn modelId="{9D012522-DAA3-4CFD-8FAF-620628E574CF}" type="presParOf" srcId="{6C9C64C6-CCA4-41A9-A1B7-3F8ADE6F1B04}" destId="{40FCC700-7516-47EC-87B2-9AA0BB5E5563}" srcOrd="1" destOrd="0" presId="urn:microsoft.com/office/officeart/2016/7/layout/BasicTimeline"/>
    <dgm:cxn modelId="{4A1E5A36-2A5F-4F6D-B905-7906E4C4B405}" type="presParOf" srcId="{40FCC700-7516-47EC-87B2-9AA0BB5E5563}" destId="{26CF7CB6-9648-4844-BFEB-3E4BFB4FF6B0}" srcOrd="0" destOrd="0" presId="urn:microsoft.com/office/officeart/2016/7/layout/BasicTimeline"/>
    <dgm:cxn modelId="{1779EAA4-AD3D-4253-9074-E59AEF9CB4B6}" type="presParOf" srcId="{40FCC700-7516-47EC-87B2-9AA0BB5E5563}" destId="{1460C9D9-D4D5-4553-AC0E-B61936151F14}" srcOrd="1" destOrd="0" presId="urn:microsoft.com/office/officeart/2016/7/layout/BasicTimeline"/>
    <dgm:cxn modelId="{A6DF3912-9648-4C27-88AD-813098DEF63D}" type="presParOf" srcId="{6C9C64C6-CCA4-41A9-A1B7-3F8ADE6F1B04}" destId="{2E238840-CD31-43CC-94F3-95A7A950F6BE}" srcOrd="2" destOrd="0" presId="urn:microsoft.com/office/officeart/2016/7/layout/BasicTimeline"/>
    <dgm:cxn modelId="{D531CF67-0502-4839-A0F3-8987C08936BE}" type="presParOf" srcId="{6C9C64C6-CCA4-41A9-A1B7-3F8ADE6F1B04}" destId="{A0C5E250-61A3-401B-8614-05BFEE0C240D}" srcOrd="3" destOrd="0" presId="urn:microsoft.com/office/officeart/2016/7/layout/BasicTimeline"/>
    <dgm:cxn modelId="{4995F592-808F-462C-9CCD-1030AD367BCB}" type="presParOf" srcId="{6C9C64C6-CCA4-41A9-A1B7-3F8ADE6F1B04}" destId="{04C14962-D36E-4F60-AD82-34FC3649A554}" srcOrd="4" destOrd="0" presId="urn:microsoft.com/office/officeart/2016/7/layout/BasicTimeline"/>
    <dgm:cxn modelId="{1013E3FF-C46A-409D-8B11-4009211D8937}" type="presParOf" srcId="{0E3D1704-047E-446C-BE49-3E7589C3475E}" destId="{FCD710E0-3B7E-4EBB-BB7B-89317D779FF8}" srcOrd="3" destOrd="0" presId="urn:microsoft.com/office/officeart/2016/7/layout/BasicTimeline"/>
    <dgm:cxn modelId="{8FDC7C7F-92DC-4965-98D1-197587E09912}" type="presParOf" srcId="{0E3D1704-047E-446C-BE49-3E7589C3475E}" destId="{1000AF7E-6906-4B35-89D4-51931B6EACD8}" srcOrd="4" destOrd="0" presId="urn:microsoft.com/office/officeart/2016/7/layout/BasicTimeline"/>
    <dgm:cxn modelId="{2173399E-9CE6-4DBA-982F-B527F784BBF2}" type="presParOf" srcId="{1000AF7E-6906-4B35-89D4-51931B6EACD8}" destId="{386C4850-64EF-4AA4-B596-E7CDC9EEC9F8}" srcOrd="0" destOrd="0" presId="urn:microsoft.com/office/officeart/2016/7/layout/BasicTimeline"/>
    <dgm:cxn modelId="{C5DF055D-A9A5-47A6-A530-FFC6309FDF31}" type="presParOf" srcId="{1000AF7E-6906-4B35-89D4-51931B6EACD8}" destId="{786AF2A8-04C7-4FD3-9C93-9A94A0E73D77}" srcOrd="1" destOrd="0" presId="urn:microsoft.com/office/officeart/2016/7/layout/BasicTimeline"/>
    <dgm:cxn modelId="{3C450B09-AEEE-41BF-B969-5B632846F1CF}" type="presParOf" srcId="{786AF2A8-04C7-4FD3-9C93-9A94A0E73D77}" destId="{DD94A5F6-BF57-4605-BB9D-AE1DCF6BA7A4}" srcOrd="0" destOrd="0" presId="urn:microsoft.com/office/officeart/2016/7/layout/BasicTimeline"/>
    <dgm:cxn modelId="{7E7C0997-4E05-4B52-9738-D10571C88221}" type="presParOf" srcId="{786AF2A8-04C7-4FD3-9C93-9A94A0E73D77}" destId="{A5637D8A-40E4-4D8B-9DD3-0030714DF062}" srcOrd="1" destOrd="0" presId="urn:microsoft.com/office/officeart/2016/7/layout/BasicTimeline"/>
    <dgm:cxn modelId="{28D897ED-0294-4270-BC23-E0E98A531891}" type="presParOf" srcId="{1000AF7E-6906-4B35-89D4-51931B6EACD8}" destId="{B509C7CE-80F8-4690-B459-94759FE9EEB1}" srcOrd="2" destOrd="0" presId="urn:microsoft.com/office/officeart/2016/7/layout/BasicTimeline"/>
    <dgm:cxn modelId="{2564FEB6-1CA5-4171-BF69-36D239C29939}" type="presParOf" srcId="{1000AF7E-6906-4B35-89D4-51931B6EACD8}" destId="{1DBD4A74-AE77-4E6C-80D3-5FDE31B88B77}" srcOrd="3" destOrd="0" presId="urn:microsoft.com/office/officeart/2016/7/layout/BasicTimeline"/>
    <dgm:cxn modelId="{17CA26A3-EDC4-4D1D-A10D-4502F721D311}" type="presParOf" srcId="{1000AF7E-6906-4B35-89D4-51931B6EACD8}" destId="{8C2D0E5B-6D4A-4E32-9F94-43A6A961D852}" srcOrd="4" destOrd="0" presId="urn:microsoft.com/office/officeart/2016/7/layout/BasicTimeline"/>
    <dgm:cxn modelId="{DBCAC76E-F125-4AFD-84A5-ABED8B3E3423}" type="presParOf" srcId="{0E3D1704-047E-446C-BE49-3E7589C3475E}" destId="{40E64155-89A1-4808-BC27-7F1F0E63420B}" srcOrd="5" destOrd="0" presId="urn:microsoft.com/office/officeart/2016/7/layout/BasicTimeline"/>
    <dgm:cxn modelId="{C54DC5DE-F7AC-4C65-8031-5E197D529402}" type="presParOf" srcId="{0E3D1704-047E-446C-BE49-3E7589C3475E}" destId="{946815A7-D3C5-4973-B90D-CFEDE68C5F4D}" srcOrd="6" destOrd="0" presId="urn:microsoft.com/office/officeart/2016/7/layout/BasicTimeline"/>
    <dgm:cxn modelId="{B3EA2C9A-1A6C-4080-BD98-A74BDFF3B92E}" type="presParOf" srcId="{946815A7-D3C5-4973-B90D-CFEDE68C5F4D}" destId="{CF208460-36EC-49C9-ACCA-296A235910B7}" srcOrd="0" destOrd="0" presId="urn:microsoft.com/office/officeart/2016/7/layout/BasicTimeline"/>
    <dgm:cxn modelId="{C216107E-E4AB-4946-910E-2FADD1A8521C}" type="presParOf" srcId="{946815A7-D3C5-4973-B90D-CFEDE68C5F4D}" destId="{1D18C043-3686-46B2-849E-CAE8048E8B7F}" srcOrd="1" destOrd="0" presId="urn:microsoft.com/office/officeart/2016/7/layout/BasicTimeline"/>
    <dgm:cxn modelId="{D8ADBF37-6134-4605-8B6F-9EFC0D155E36}" type="presParOf" srcId="{1D18C043-3686-46B2-849E-CAE8048E8B7F}" destId="{27AD9E2F-2F6F-42FC-8553-F1C89B86BA44}" srcOrd="0" destOrd="0" presId="urn:microsoft.com/office/officeart/2016/7/layout/BasicTimeline"/>
    <dgm:cxn modelId="{2987D8D1-262D-4338-914E-43048A4BC346}" type="presParOf" srcId="{1D18C043-3686-46B2-849E-CAE8048E8B7F}" destId="{13D7E7F3-289C-4979-8229-CB5948FAC962}" srcOrd="1" destOrd="0" presId="urn:microsoft.com/office/officeart/2016/7/layout/BasicTimeline"/>
    <dgm:cxn modelId="{F2E48F93-D580-426D-A360-7926C5252DAB}" type="presParOf" srcId="{946815A7-D3C5-4973-B90D-CFEDE68C5F4D}" destId="{C6EA26EF-DC57-4454-BA90-6B4E3C5C80ED}" srcOrd="2" destOrd="0" presId="urn:microsoft.com/office/officeart/2016/7/layout/BasicTimeline"/>
    <dgm:cxn modelId="{E6A4EA36-9A3D-4676-9EFC-CB04A3272520}" type="presParOf" srcId="{946815A7-D3C5-4973-B90D-CFEDE68C5F4D}" destId="{64B18134-7847-4D9D-8A76-1BBBA8372FEE}" srcOrd="3" destOrd="0" presId="urn:microsoft.com/office/officeart/2016/7/layout/BasicTimeline"/>
    <dgm:cxn modelId="{796D16D9-D5D0-43F7-A7DD-A45F1947A347}" type="presParOf" srcId="{946815A7-D3C5-4973-B90D-CFEDE68C5F4D}" destId="{41B282C7-F48D-4244-B392-C00542F2AAC1}"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2B0D2-72E3-49E8-8543-5BAE80D3BD78}">
      <dsp:nvSpPr>
        <dsp:cNvPr id="0" name=""/>
        <dsp:cNvSpPr/>
      </dsp:nvSpPr>
      <dsp:spPr>
        <a:xfrm>
          <a:off x="0" y="2654116"/>
          <a:ext cx="10824503" cy="0"/>
        </a:xfrm>
        <a:prstGeom prst="line">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D35FC5C-9B04-442D-B376-199237D1DBB6}">
      <dsp:nvSpPr>
        <dsp:cNvPr id="0" name=""/>
        <dsp:cNvSpPr/>
      </dsp:nvSpPr>
      <dsp:spPr>
        <a:xfrm>
          <a:off x="240115" y="2850521"/>
          <a:ext cx="3474412" cy="5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lv-LV" sz="1600" b="1" kern="1200" dirty="0">
              <a:latin typeface="Times New Roman"/>
              <a:cs typeface="Times New Roman"/>
            </a:rPr>
            <a:t>1. Sagatavošanās un plānošana (detalizēta plāna ieviešana, lomu sadalījums, dokumentācija, datu ievākšana)</a:t>
          </a:r>
          <a:r>
            <a:rPr lang="lv-LV" sz="1600" kern="1200" dirty="0">
              <a:latin typeface="Times New Roman"/>
              <a:cs typeface="Times New Roman"/>
            </a:rPr>
            <a:t> </a:t>
          </a:r>
        </a:p>
      </dsp:txBody>
      <dsp:txXfrm>
        <a:off x="240115" y="2850521"/>
        <a:ext cx="3474412" cy="599830"/>
      </dsp:txXfrm>
    </dsp:sp>
    <dsp:sp modelId="{4ED58CE2-A984-45B2-AD3B-051348220A77}">
      <dsp:nvSpPr>
        <dsp:cNvPr id="0" name=""/>
        <dsp:cNvSpPr/>
      </dsp:nvSpPr>
      <dsp:spPr>
        <a:xfrm>
          <a:off x="3224" y="740498"/>
          <a:ext cx="3948195" cy="905053"/>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BE698E-207C-4BBE-B218-282BFC75528A}">
      <dsp:nvSpPr>
        <dsp:cNvPr id="0" name=""/>
        <dsp:cNvSpPr/>
      </dsp:nvSpPr>
      <dsp:spPr>
        <a:xfrm>
          <a:off x="1977321" y="1645552"/>
          <a:ext cx="0" cy="100856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8C4658-8A0B-4EDE-AB9D-116E37D92C5D}">
      <dsp:nvSpPr>
        <dsp:cNvPr id="0" name=""/>
        <dsp:cNvSpPr/>
      </dsp:nvSpPr>
      <dsp:spPr>
        <a:xfrm>
          <a:off x="2530069" y="1857881"/>
          <a:ext cx="3474412" cy="5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lv-LV" sz="1500" kern="1200" dirty="0">
              <a:latin typeface="Times New Roman"/>
              <a:cs typeface="Times New Roman"/>
            </a:rPr>
            <a:t>2. Resursu piesaiste (speciālistu atlase, materiāltehniskā  nodrošināšana t.i. telpas, transports, IT aprīkojums)</a:t>
          </a:r>
        </a:p>
      </dsp:txBody>
      <dsp:txXfrm>
        <a:off x="2530069" y="1857881"/>
        <a:ext cx="3474412" cy="599830"/>
      </dsp:txXfrm>
    </dsp:sp>
    <dsp:sp modelId="{80AE2997-8F4D-4A68-A093-CC741340324A}">
      <dsp:nvSpPr>
        <dsp:cNvPr id="0" name=""/>
        <dsp:cNvSpPr/>
      </dsp:nvSpPr>
      <dsp:spPr>
        <a:xfrm>
          <a:off x="1937510" y="2614304"/>
          <a:ext cx="79623" cy="7962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6CF7CB6-9648-4844-BFEB-3E4BFB4FF6B0}">
      <dsp:nvSpPr>
        <dsp:cNvPr id="0" name=""/>
        <dsp:cNvSpPr/>
      </dsp:nvSpPr>
      <dsp:spPr>
        <a:xfrm>
          <a:off x="2293177" y="3662680"/>
          <a:ext cx="3948195" cy="905053"/>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238840-CD31-43CC-94F3-95A7A950F6BE}">
      <dsp:nvSpPr>
        <dsp:cNvPr id="0" name=""/>
        <dsp:cNvSpPr/>
      </dsp:nvSpPr>
      <dsp:spPr>
        <a:xfrm>
          <a:off x="4267275" y="2654116"/>
          <a:ext cx="0" cy="100856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6C4850-64EF-4AA4-B596-E7CDC9EEC9F8}">
      <dsp:nvSpPr>
        <dsp:cNvPr id="0" name=""/>
        <dsp:cNvSpPr/>
      </dsp:nvSpPr>
      <dsp:spPr>
        <a:xfrm>
          <a:off x="4820022" y="2850521"/>
          <a:ext cx="3474412" cy="5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lv-LV" sz="1500" kern="1200" dirty="0">
              <a:latin typeface="Times New Roman"/>
              <a:cs typeface="Times New Roman"/>
            </a:rPr>
            <a:t>3. Mācības un īstenošana (Intensīvas apmācības un darbs ar klientiem)</a:t>
          </a:r>
        </a:p>
      </dsp:txBody>
      <dsp:txXfrm>
        <a:off x="4820022" y="2850521"/>
        <a:ext cx="3474412" cy="599830"/>
      </dsp:txXfrm>
    </dsp:sp>
    <dsp:sp modelId="{A0C5E250-61A3-401B-8614-05BFEE0C240D}">
      <dsp:nvSpPr>
        <dsp:cNvPr id="0" name=""/>
        <dsp:cNvSpPr/>
      </dsp:nvSpPr>
      <dsp:spPr>
        <a:xfrm>
          <a:off x="4227463" y="2614304"/>
          <a:ext cx="79623" cy="7962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D94A5F6-BF57-4605-BB9D-AE1DCF6BA7A4}">
      <dsp:nvSpPr>
        <dsp:cNvPr id="0" name=""/>
        <dsp:cNvSpPr/>
      </dsp:nvSpPr>
      <dsp:spPr>
        <a:xfrm>
          <a:off x="4583130" y="740498"/>
          <a:ext cx="3948195" cy="905053"/>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09C7CE-80F8-4690-B459-94759FE9EEB1}">
      <dsp:nvSpPr>
        <dsp:cNvPr id="0" name=""/>
        <dsp:cNvSpPr/>
      </dsp:nvSpPr>
      <dsp:spPr>
        <a:xfrm>
          <a:off x="6557228" y="1645552"/>
          <a:ext cx="0" cy="100856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F208460-36EC-49C9-ACCA-296A235910B7}">
      <dsp:nvSpPr>
        <dsp:cNvPr id="0" name=""/>
        <dsp:cNvSpPr/>
      </dsp:nvSpPr>
      <dsp:spPr>
        <a:xfrm>
          <a:off x="7109976" y="1857881"/>
          <a:ext cx="3474412" cy="599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lv-LV" sz="1500" kern="1200" dirty="0">
              <a:latin typeface="Times New Roman"/>
              <a:cs typeface="Times New Roman"/>
            </a:rPr>
            <a:t> 4. Zinātniskais izvērtējums (rezultātu un efektivitātes izvērtējums) </a:t>
          </a:r>
        </a:p>
      </dsp:txBody>
      <dsp:txXfrm>
        <a:off x="7109976" y="1857881"/>
        <a:ext cx="3474412" cy="599830"/>
      </dsp:txXfrm>
    </dsp:sp>
    <dsp:sp modelId="{1DBD4A74-AE77-4E6C-80D3-5FDE31B88B77}">
      <dsp:nvSpPr>
        <dsp:cNvPr id="0" name=""/>
        <dsp:cNvSpPr/>
      </dsp:nvSpPr>
      <dsp:spPr>
        <a:xfrm>
          <a:off x="6517416" y="2614304"/>
          <a:ext cx="79623" cy="7962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7AD9E2F-2F6F-42FC-8553-F1C89B86BA44}">
      <dsp:nvSpPr>
        <dsp:cNvPr id="0" name=""/>
        <dsp:cNvSpPr/>
      </dsp:nvSpPr>
      <dsp:spPr>
        <a:xfrm>
          <a:off x="6873084" y="3662680"/>
          <a:ext cx="3948195" cy="905053"/>
        </a:xfrm>
        <a:prstGeom prst="round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EA26EF-DC57-4454-BA90-6B4E3C5C80ED}">
      <dsp:nvSpPr>
        <dsp:cNvPr id="0" name=""/>
        <dsp:cNvSpPr/>
      </dsp:nvSpPr>
      <dsp:spPr>
        <a:xfrm>
          <a:off x="8847182" y="2654116"/>
          <a:ext cx="0" cy="100856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4B18134-7847-4D9D-8A76-1BBBA8372FEE}">
      <dsp:nvSpPr>
        <dsp:cNvPr id="0" name=""/>
        <dsp:cNvSpPr/>
      </dsp:nvSpPr>
      <dsp:spPr>
        <a:xfrm>
          <a:off x="8807370" y="2614304"/>
          <a:ext cx="79623" cy="7962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A00CA3-3DEC-6846-BBD1-7556A8FEE69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93D744D-0C24-AD4A-A410-D926CEB14C5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CEAEAA7-D86D-1142-9DE0-8C56AD59F165}" type="datetimeFigureOut">
              <a:rPr lang="en-GB" smtClean="0"/>
              <a:t>28/04/2026</a:t>
            </a:fld>
            <a:endParaRPr lang="en-GB"/>
          </a:p>
        </p:txBody>
      </p:sp>
      <p:sp>
        <p:nvSpPr>
          <p:cNvPr id="4" name="Footer Placeholder 3">
            <a:extLst>
              <a:ext uri="{FF2B5EF4-FFF2-40B4-BE49-F238E27FC236}">
                <a16:creationId xmlns:a16="http://schemas.microsoft.com/office/drawing/2014/main" id="{0E67C62B-3794-5E42-BBF7-86C6B8FB669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3C1B815-4FCF-6345-A0A3-37A0C00C889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3F309C-5F6F-674C-9F60-1CB8D813810A}" type="slidenum">
              <a:rPr lang="en-GB" smtClean="0"/>
              <a:t>‹#›</a:t>
            </a:fld>
            <a:endParaRPr lang="en-GB"/>
          </a:p>
        </p:txBody>
      </p:sp>
    </p:spTree>
    <p:extLst>
      <p:ext uri="{BB962C8B-B14F-4D97-AF65-F5344CB8AC3E}">
        <p14:creationId xmlns:p14="http://schemas.microsoft.com/office/powerpoint/2010/main" val="1295100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B0505E-AC63-664B-AE66-32A6104FBAE9}" type="datetimeFigureOut">
              <a:rPr lang="en-GB" smtClean="0"/>
              <a:t>28/04/2026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3CEB3B7-01EC-CD43-B8DE-52282F63D2A6}" type="slidenum">
              <a:rPr lang="en-GB" smtClean="0"/>
              <a:t>‹#›</a:t>
            </a:fld>
            <a:endParaRPr lang="en-GB"/>
          </a:p>
        </p:txBody>
      </p:sp>
    </p:spTree>
    <p:extLst>
      <p:ext uri="{BB962C8B-B14F-4D97-AF65-F5344CB8AC3E}">
        <p14:creationId xmlns:p14="http://schemas.microsoft.com/office/powerpoint/2010/main" val="1896036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Whit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D697A6-CAC5-492C-8803-3C71020929F4}"/>
              </a:ext>
            </a:extLst>
          </p:cNvPr>
          <p:cNvSpPr>
            <a:spLocks noGrp="1"/>
          </p:cNvSpPr>
          <p:nvPr>
            <p:ph type="pic" sz="quarter" idx="10"/>
          </p:nvPr>
        </p:nvSpPr>
        <p:spPr>
          <a:xfrm>
            <a:off x="0" y="0"/>
            <a:ext cx="10103644" cy="6858000"/>
          </a:xfrm>
          <a:prstGeom prst="rect">
            <a:avLst/>
          </a:prstGeom>
          <a:pattFill prst="pct90">
            <a:fgClr>
              <a:srgbClr val="00A3E6"/>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57038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rved Background - Red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B206D2-A0F4-924E-91C3-E7D16B897B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91" cy="6854400"/>
          </a:xfrm>
          <a:prstGeom prst="rect">
            <a:avLst/>
          </a:prstGeom>
        </p:spPr>
      </p:pic>
      <p:cxnSp>
        <p:nvCxnSpPr>
          <p:cNvPr id="6" name="Straight Connector 5">
            <a:extLst>
              <a:ext uri="{FF2B5EF4-FFF2-40B4-BE49-F238E27FC236}">
                <a16:creationId xmlns:a16="http://schemas.microsoft.com/office/drawing/2014/main" id="{969662E3-06CA-494E-BD2C-F00F86D57FE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782C03-4442-2240-9522-5D86D75FE0F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09987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rved Background 2 - Red Line">
    <p:bg>
      <p:bgPr>
        <a:solidFill>
          <a:srgbClr val="BAE3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43A62-60BA-5244-833C-69347AA5C15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4" y="1805"/>
            <a:ext cx="12181971" cy="6854389"/>
          </a:xfrm>
          <a:prstGeom prst="rect">
            <a:avLst/>
          </a:prstGeom>
        </p:spPr>
      </p:pic>
      <p:cxnSp>
        <p:nvCxnSpPr>
          <p:cNvPr id="6" name="Straight Connector 5">
            <a:extLst>
              <a:ext uri="{FF2B5EF4-FFF2-40B4-BE49-F238E27FC236}">
                <a16:creationId xmlns:a16="http://schemas.microsoft.com/office/drawing/2014/main" id="{F2FFDB34-9354-0942-8AF3-0FBE617AE85A}"/>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AEB0F63-6207-0E4F-B572-A26B98BBB22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251426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Slide - Red Lin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CF58ECC-C0E9-4101-AF43-504BD4C2B73F}"/>
              </a:ext>
            </a:extLst>
          </p:cNvPr>
          <p:cNvSpPr>
            <a:spLocks noGrp="1"/>
          </p:cNvSpPr>
          <p:nvPr>
            <p:ph type="pic" sz="quarter" idx="10"/>
          </p:nvPr>
        </p:nvSpPr>
        <p:spPr>
          <a:xfrm>
            <a:off x="715010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CBFC538E-1713-2B48-9F09-9DD1EF426740}"/>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64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Picture Placeholder 5">
            <a:extLst>
              <a:ext uri="{FF2B5EF4-FFF2-40B4-BE49-F238E27FC236}">
                <a16:creationId xmlns:a16="http://schemas.microsoft.com/office/drawing/2014/main" id="{35D3107E-5E40-BC42-A4D2-0C16BDA63C33}"/>
              </a:ext>
            </a:extLst>
          </p:cNvPr>
          <p:cNvSpPr>
            <a:spLocks noGrp="1"/>
          </p:cNvSpPr>
          <p:nvPr>
            <p:ph type="pic" sz="quarter" idx="10"/>
          </p:nvPr>
        </p:nvSpPr>
        <p:spPr>
          <a:xfrm flipH="1">
            <a:off x="0" y="1"/>
            <a:ext cx="5043301" cy="6405887"/>
          </a:xfrm>
          <a:custGeom>
            <a:avLst/>
            <a:gdLst>
              <a:gd name="connsiteX0" fmla="*/ 0 w 5043301"/>
              <a:gd name="connsiteY0" fmla="*/ 0 h 6405887"/>
              <a:gd name="connsiteX1" fmla="*/ 5043301 w 5043301"/>
              <a:gd name="connsiteY1" fmla="*/ 0 h 6405887"/>
              <a:gd name="connsiteX2" fmla="*/ 5043301 w 5043301"/>
              <a:gd name="connsiteY2" fmla="*/ 6405887 h 6405887"/>
              <a:gd name="connsiteX3" fmla="*/ 2009503 w 5043301"/>
              <a:gd name="connsiteY3" fmla="*/ 6405887 h 6405887"/>
              <a:gd name="connsiteX4" fmla="*/ 0 w 5043301"/>
              <a:gd name="connsiteY4" fmla="*/ 4388618 h 6405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3301" h="6405887">
                <a:moveTo>
                  <a:pt x="0" y="0"/>
                </a:moveTo>
                <a:lnTo>
                  <a:pt x="5043301" y="0"/>
                </a:lnTo>
                <a:lnTo>
                  <a:pt x="5043301" y="6405887"/>
                </a:lnTo>
                <a:lnTo>
                  <a:pt x="2009503" y="6405887"/>
                </a:lnTo>
                <a:cubicBezTo>
                  <a:pt x="504317" y="6405887"/>
                  <a:pt x="0" y="5901570"/>
                  <a:pt x="0" y="4388618"/>
                </a:cubicBezTo>
                <a:close/>
              </a:path>
            </a:pathLst>
          </a:custGeom>
          <a:pattFill prst="pct90">
            <a:fgClr>
              <a:srgbClr val="00A1DF"/>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1895847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t Picture - Red Line Righ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8CF1234-0876-4FEB-AD46-B163D5EF8125}"/>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B9C6993-412F-443D-8766-D0ED78E55E09}"/>
              </a:ext>
            </a:extLst>
          </p:cNvPr>
          <p:cNvSpPr>
            <a:spLocks noGrp="1"/>
          </p:cNvSpPr>
          <p:nvPr>
            <p:ph type="pic" sz="quarter" idx="10"/>
          </p:nvPr>
        </p:nvSpPr>
        <p:spPr>
          <a:xfrm>
            <a:off x="0" y="1476376"/>
            <a:ext cx="5294048" cy="5375787"/>
          </a:xfrm>
          <a:custGeom>
            <a:avLst/>
            <a:gdLst>
              <a:gd name="connsiteX0" fmla="*/ 0 w 5294048"/>
              <a:gd name="connsiteY0" fmla="*/ 0 h 5375787"/>
              <a:gd name="connsiteX1" fmla="*/ 3290788 w 5294048"/>
              <a:gd name="connsiteY1" fmla="*/ 0 h 5375787"/>
              <a:gd name="connsiteX2" fmla="*/ 5294048 w 5294048"/>
              <a:gd name="connsiteY2" fmla="*/ 2011002 h 5375787"/>
              <a:gd name="connsiteX3" fmla="*/ 5294048 w 5294048"/>
              <a:gd name="connsiteY3" fmla="*/ 5375787 h 5375787"/>
              <a:gd name="connsiteX4" fmla="*/ 0 w 5294048"/>
              <a:gd name="connsiteY4" fmla="*/ 5375787 h 537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048" h="5375787">
                <a:moveTo>
                  <a:pt x="0" y="0"/>
                </a:moveTo>
                <a:lnTo>
                  <a:pt x="3290788" y="0"/>
                </a:lnTo>
                <a:cubicBezTo>
                  <a:pt x="4791297" y="0"/>
                  <a:pt x="5294048" y="502750"/>
                  <a:pt x="5294048" y="2011002"/>
                </a:cubicBezTo>
                <a:lnTo>
                  <a:pt x="5294048" y="5375787"/>
                </a:lnTo>
                <a:lnTo>
                  <a:pt x="0" y="5375787"/>
                </a:lnTo>
                <a:close/>
              </a:path>
            </a:pathLst>
          </a:custGeom>
          <a:pattFill prst="pct90">
            <a:fgClr>
              <a:srgbClr val="00A1DF"/>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1667118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 Picture - Red Lin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952138-E336-4C8E-8B93-5096A9053A46}"/>
              </a:ext>
            </a:extLst>
          </p:cNvPr>
          <p:cNvSpPr>
            <a:spLocks noGrp="1"/>
          </p:cNvSpPr>
          <p:nvPr>
            <p:ph type="pic" sz="quarter" idx="10"/>
          </p:nvPr>
        </p:nvSpPr>
        <p:spPr>
          <a:xfrm>
            <a:off x="6420370" y="1467756"/>
            <a:ext cx="5770994" cy="5384396"/>
          </a:xfrm>
          <a:custGeom>
            <a:avLst/>
            <a:gdLst>
              <a:gd name="connsiteX0" fmla="*/ 2006467 w 5770994"/>
              <a:gd name="connsiteY0" fmla="*/ 0 h 5384396"/>
              <a:gd name="connsiteX1" fmla="*/ 5770994 w 5770994"/>
              <a:gd name="connsiteY1" fmla="*/ 0 h 5384396"/>
              <a:gd name="connsiteX2" fmla="*/ 5770994 w 5770994"/>
              <a:gd name="connsiteY2" fmla="*/ 5384396 h 5384396"/>
              <a:gd name="connsiteX3" fmla="*/ 0 w 5770994"/>
              <a:gd name="connsiteY3" fmla="*/ 5384396 h 5384396"/>
              <a:gd name="connsiteX4" fmla="*/ 0 w 5770994"/>
              <a:gd name="connsiteY4" fmla="*/ 2014222 h 5384396"/>
              <a:gd name="connsiteX5" fmla="*/ 2006467 w 5770994"/>
              <a:gd name="connsiteY5" fmla="*/ 0 h 538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994" h="5384396">
                <a:moveTo>
                  <a:pt x="2006467" y="0"/>
                </a:moveTo>
                <a:lnTo>
                  <a:pt x="5770994" y="0"/>
                </a:lnTo>
                <a:lnTo>
                  <a:pt x="5770994" y="5384396"/>
                </a:lnTo>
                <a:lnTo>
                  <a:pt x="0" y="5384396"/>
                </a:lnTo>
                <a:lnTo>
                  <a:pt x="0" y="2014222"/>
                </a:lnTo>
                <a:cubicBezTo>
                  <a:pt x="0" y="503556"/>
                  <a:pt x="503556" y="0"/>
                  <a:pt x="2006467" y="0"/>
                </a:cubicBezTo>
                <a:close/>
              </a:path>
            </a:pathLst>
          </a:custGeom>
          <a:pattFill prst="pct90">
            <a:fgClr>
              <a:srgbClr val="00A1DF"/>
            </a:fgClr>
            <a:bgClr>
              <a:schemeClr val="bg1"/>
            </a:bgClr>
          </a:pattFill>
        </p:spPr>
        <p:txBody>
          <a:bodyPr wrap="square">
            <a:noAutofit/>
          </a:bodyPr>
          <a:lstStyle/>
          <a:p>
            <a:r>
              <a:rPr lang="en-US"/>
              <a:t>Click icon to add picture</a:t>
            </a:r>
          </a:p>
        </p:txBody>
      </p:sp>
      <p:cxnSp>
        <p:nvCxnSpPr>
          <p:cNvPr id="5" name="Straight Connector 4">
            <a:extLst>
              <a:ext uri="{FF2B5EF4-FFF2-40B4-BE49-F238E27FC236}">
                <a16:creationId xmlns:a16="http://schemas.microsoft.com/office/drawing/2014/main" id="{ED864571-002F-6A43-AA86-9BA11DA6E659}"/>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354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 Blue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412073D-DBFF-7442-9F1C-7B7DBB93F881}"/>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581A6D7-D28D-0543-B78D-272157BAD0A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271159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Blue - Red Line">
    <p:bg>
      <p:bgPr>
        <a:solidFill>
          <a:schemeClr val="accent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F128866-665D-544E-8CFC-E8E282C6F3F5}"/>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00B0FD5-4746-C94D-ADFB-4C01A2597E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378748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bar">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896D52-F0D5-4152-88B2-A2350D5ECEEE}"/>
              </a:ext>
            </a:extLst>
          </p:cNvPr>
          <p:cNvSpPr/>
          <p:nvPr userDrawn="1"/>
        </p:nvSpPr>
        <p:spPr>
          <a:xfrm>
            <a:off x="5511800" y="0"/>
            <a:ext cx="6680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9A988D-670F-42AA-8297-60A55404C77A}"/>
              </a:ext>
            </a:extLst>
          </p:cNvPr>
          <p:cNvCxnSpPr>
            <a:cxnSpLocks/>
          </p:cNvCxnSpPr>
          <p:nvPr userDrawn="1"/>
        </p:nvCxnSpPr>
        <p:spPr>
          <a:xfrm>
            <a:off x="11760000" y="683419"/>
            <a:ext cx="4320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4ED5AB-CC5D-F743-B987-260CAAE59F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856886" y="5799308"/>
            <a:ext cx="988048" cy="747370"/>
          </a:xfrm>
          <a:prstGeom prst="rect">
            <a:avLst/>
          </a:prstGeom>
        </p:spPr>
      </p:pic>
    </p:spTree>
    <p:extLst>
      <p:ext uri="{BB962C8B-B14F-4D97-AF65-F5344CB8AC3E}">
        <p14:creationId xmlns:p14="http://schemas.microsoft.com/office/powerpoint/2010/main" val="2245234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rved Background White - Red 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BBAEF-62C8-2F5A-DF92-AF585B0F2E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4" y="1589"/>
            <a:ext cx="1218353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4C4F6C23-91CC-07AB-D7B2-048AF8C7A5AF}"/>
              </a:ext>
            </a:extLst>
          </p:cNvPr>
          <p:cNvCxnSpPr>
            <a:cxnSpLocks/>
          </p:cNvCxnSpPr>
          <p:nvPr userDrawn="1"/>
        </p:nvCxnSpPr>
        <p:spPr>
          <a:xfrm>
            <a:off x="0" y="684213"/>
            <a:ext cx="431800" cy="0"/>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257CEE1-7E13-8D90-48B7-E94A992052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301" y="6027738"/>
            <a:ext cx="988484"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01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 Light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D697A6-CAC5-492C-8803-3C71020929F4}"/>
              </a:ext>
            </a:extLst>
          </p:cNvPr>
          <p:cNvSpPr>
            <a:spLocks noGrp="1"/>
          </p:cNvSpPr>
          <p:nvPr>
            <p:ph type="pic" sz="quarter" idx="10"/>
          </p:nvPr>
        </p:nvSpPr>
        <p:spPr>
          <a:xfrm>
            <a:off x="0" y="0"/>
            <a:ext cx="10103644" cy="6858000"/>
          </a:xfrm>
          <a:prstGeom prst="rect">
            <a:avLst/>
          </a:prstGeom>
          <a:pattFill prst="pct90">
            <a:fgClr>
              <a:srgbClr val="00A3E6"/>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311397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sic Slide - Blue Line">
    <p:bg>
      <p:bgPr>
        <a:solidFill>
          <a:srgbClr val="BAE3F9"/>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96EA17-98EF-4266-A5D9-D08803AF37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5" name="Straight Connector 4">
            <a:extLst>
              <a:ext uri="{FF2B5EF4-FFF2-40B4-BE49-F238E27FC236}">
                <a16:creationId xmlns:a16="http://schemas.microsoft.com/office/drawing/2014/main" id="{9087A654-9EBF-D54F-8AA9-B2E69CA06B84}"/>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48C8534-C10F-0543-A5A1-8DF1A1C0B71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4579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Horizontal Bar">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920F6-374D-4CAB-940C-B425990FD3CF}"/>
              </a:ext>
            </a:extLst>
          </p:cNvPr>
          <p:cNvSpPr/>
          <p:nvPr userDrawn="1"/>
        </p:nvSpPr>
        <p:spPr>
          <a:xfrm>
            <a:off x="0" y="1310600"/>
            <a:ext cx="12192000" cy="487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A4FE2F2-82CA-0C4B-80A4-77EAC5F6B57D}"/>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0F70F89-F4E5-3442-8609-EE8A5A257B1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856886" y="5799308"/>
            <a:ext cx="988048" cy="747370"/>
          </a:xfrm>
          <a:prstGeom prst="rect">
            <a:avLst/>
          </a:prstGeom>
        </p:spPr>
      </p:pic>
      <p:sp>
        <p:nvSpPr>
          <p:cNvPr id="16" name="Slide Number Placeholder 2">
            <a:extLst>
              <a:ext uri="{FF2B5EF4-FFF2-40B4-BE49-F238E27FC236}">
                <a16:creationId xmlns:a16="http://schemas.microsoft.com/office/drawing/2014/main" id="{1F101E64-DFD5-7044-A502-BBB107592054}"/>
              </a:ext>
            </a:extLst>
          </p:cNvPr>
          <p:cNvSpPr txBox="1">
            <a:spLocks/>
          </p:cNvSpPr>
          <p:nvPr userDrawn="1"/>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6761B-E3C6-3B4B-8360-B18F2215394E}" type="slidenum">
              <a:rPr lang="en-GB" smtClean="0"/>
              <a:pPr/>
              <a:t>‹#›</a:t>
            </a:fld>
            <a:endParaRPr lang="en-GB"/>
          </a:p>
        </p:txBody>
      </p:sp>
      <p:sp>
        <p:nvSpPr>
          <p:cNvPr id="17" name="Slide Number Placeholder 1">
            <a:extLst>
              <a:ext uri="{FF2B5EF4-FFF2-40B4-BE49-F238E27FC236}">
                <a16:creationId xmlns:a16="http://schemas.microsoft.com/office/drawing/2014/main" id="{712EB7CB-3981-5348-A1D2-B4D63A93002A}"/>
              </a:ext>
            </a:extLst>
          </p:cNvPr>
          <p:cNvSpPr>
            <a:spLocks noGrp="1"/>
          </p:cNvSpPr>
          <p:nvPr>
            <p:ph type="sldNum" sz="quarter" idx="4294967295"/>
          </p:nvPr>
        </p:nvSpPr>
        <p:spPr>
          <a:xfrm>
            <a:off x="11423650" y="6527800"/>
            <a:ext cx="768350" cy="365125"/>
          </a:xfrm>
          <a:prstGeom prst="rect">
            <a:avLst/>
          </a:prstGeom>
        </p:spPr>
        <p:txBody>
          <a:bodyPr/>
          <a:lstStyle/>
          <a:p>
            <a:fld id="{B5D6761B-E3C6-3B4B-8360-B18F2215394E}" type="slidenum">
              <a:rPr lang="en-GB" smtClean="0">
                <a:solidFill>
                  <a:schemeClr val="bg1"/>
                </a:solidFill>
              </a:rPr>
              <a:pPr/>
              <a:t>‹#›</a:t>
            </a:fld>
            <a:endParaRPr lang="en-GB" dirty="0">
              <a:solidFill>
                <a:schemeClr val="bg1"/>
              </a:solidFill>
            </a:endParaRPr>
          </a:p>
        </p:txBody>
      </p:sp>
    </p:spTree>
    <p:extLst>
      <p:ext uri="{BB962C8B-B14F-4D97-AF65-F5344CB8AC3E}">
        <p14:creationId xmlns:p14="http://schemas.microsoft.com/office/powerpoint/2010/main" val="60126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in Slide - Red Lin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0DE144-2005-0249-B78F-33824937EAB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09331D2-B2AD-314B-A4CB-DC1C3C5433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47432" y="5862187"/>
            <a:ext cx="988048" cy="747370"/>
          </a:xfrm>
          <a:prstGeom prst="rect">
            <a:avLst/>
          </a:prstGeom>
        </p:spPr>
      </p:pic>
    </p:spTree>
    <p:extLst>
      <p:ext uri="{BB962C8B-B14F-4D97-AF65-F5344CB8AC3E}">
        <p14:creationId xmlns:p14="http://schemas.microsoft.com/office/powerpoint/2010/main" val="52434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rved Background - Blue 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4CDFC-6A53-B146-B138-62CBFEED79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23F6E5B6-939B-B24B-81FE-A93BCCA48878}"/>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2A963B-D27A-704C-A223-1D78AE1D5BD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396405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ved Background - Blue Line 2">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36723B-2835-5C4D-98E1-6941C694F37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7" name="Straight Connector 6">
            <a:extLst>
              <a:ext uri="{FF2B5EF4-FFF2-40B4-BE49-F238E27FC236}">
                <a16:creationId xmlns:a16="http://schemas.microsoft.com/office/drawing/2014/main" id="{7BC69559-4E44-F342-BD21-88E9F9D481FF}"/>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460B418-B117-254E-9157-409D8CF1A2E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411083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s">
    <p:bg>
      <p:bgPr>
        <a:solidFill>
          <a:srgbClr val="BAE3F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5CFC42-5260-D947-9AF7-02CF449F6ED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5"/>
            <a:ext cx="12181973" cy="6854390"/>
          </a:xfrm>
          <a:prstGeom prst="rect">
            <a:avLst/>
          </a:prstGeom>
        </p:spPr>
      </p:pic>
      <p:cxnSp>
        <p:nvCxnSpPr>
          <p:cNvPr id="7" name="Straight Connector 6">
            <a:extLst>
              <a:ext uri="{FF2B5EF4-FFF2-40B4-BE49-F238E27FC236}">
                <a16:creationId xmlns:a16="http://schemas.microsoft.com/office/drawing/2014/main" id="{BC2095F8-2C78-0447-AEE8-F8F9893DF995}"/>
              </a:ext>
            </a:extLst>
          </p:cNvPr>
          <p:cNvCxnSpPr>
            <a:cxnSpLocks/>
          </p:cNvCxnSpPr>
          <p:nvPr userDrawn="1"/>
        </p:nvCxnSpPr>
        <p:spPr>
          <a:xfrm>
            <a:off x="-1" y="683418"/>
            <a:ext cx="432000" cy="1"/>
          </a:xfrm>
          <a:prstGeom prst="line">
            <a:avLst/>
          </a:prstGeom>
          <a:ln w="4064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9670DC3-4F46-C747-AF6E-EDAA075E5FE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157236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20%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EF2A1A-C5DD-B043-8DF5-290AB37F956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013" y="1804"/>
            <a:ext cx="12181973" cy="6854390"/>
          </a:xfrm>
          <a:prstGeom prst="rect">
            <a:avLst/>
          </a:prstGeom>
        </p:spPr>
      </p:pic>
      <p:cxnSp>
        <p:nvCxnSpPr>
          <p:cNvPr id="6" name="Straight Connector 5">
            <a:extLst>
              <a:ext uri="{FF2B5EF4-FFF2-40B4-BE49-F238E27FC236}">
                <a16:creationId xmlns:a16="http://schemas.microsoft.com/office/drawing/2014/main" id="{4060AEFB-A833-FC4A-ACDD-48A63A8E203B}"/>
              </a:ext>
            </a:extLst>
          </p:cNvPr>
          <p:cNvCxnSpPr>
            <a:cxnSpLocks/>
          </p:cNvCxnSpPr>
          <p:nvPr userDrawn="1"/>
        </p:nvCxnSpPr>
        <p:spPr>
          <a:xfrm>
            <a:off x="-1" y="683418"/>
            <a:ext cx="432000" cy="1"/>
          </a:xfrm>
          <a:prstGeom prst="line">
            <a:avLst/>
          </a:prstGeom>
          <a:ln w="4064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9BC691-B8FD-1A4F-B186-0E42B1DEE1E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3841" y="6027287"/>
            <a:ext cx="988048" cy="747370"/>
          </a:xfrm>
          <a:prstGeom prst="rect">
            <a:avLst/>
          </a:prstGeom>
        </p:spPr>
      </p:pic>
    </p:spTree>
    <p:extLst>
      <p:ext uri="{BB962C8B-B14F-4D97-AF65-F5344CB8AC3E}">
        <p14:creationId xmlns:p14="http://schemas.microsoft.com/office/powerpoint/2010/main" val="218899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76625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4" r:id="rId3"/>
    <p:sldLayoutId id="2147483834" r:id="rId4"/>
    <p:sldLayoutId id="2147483673" r:id="rId5"/>
    <p:sldLayoutId id="2147483669" r:id="rId6"/>
    <p:sldLayoutId id="2147483676" r:id="rId7"/>
    <p:sldLayoutId id="2147483690" r:id="rId8"/>
    <p:sldLayoutId id="2147483691" r:id="rId9"/>
    <p:sldLayoutId id="2147483687" r:id="rId10"/>
    <p:sldLayoutId id="2147483688" r:id="rId11"/>
    <p:sldLayoutId id="2147483682" r:id="rId12"/>
    <p:sldLayoutId id="2147483683" r:id="rId13"/>
    <p:sldLayoutId id="2147483684" r:id="rId14"/>
    <p:sldLayoutId id="2147483685" r:id="rId15"/>
    <p:sldLayoutId id="2147483665" r:id="rId16"/>
    <p:sldLayoutId id="2147483686" r:id="rId17"/>
    <p:sldLayoutId id="2147483671" r:id="rId18"/>
    <p:sldLayoutId id="214748383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posing for a photo&#10;&#10;AI-generated content may be incorrect.">
            <a:extLst>
              <a:ext uri="{FF2B5EF4-FFF2-40B4-BE49-F238E27FC236}">
                <a16:creationId xmlns:a16="http://schemas.microsoft.com/office/drawing/2014/main" id="{0284DC16-26CA-BA5A-9A83-30A15EFA47D3}"/>
              </a:ext>
            </a:extLst>
          </p:cNvPr>
          <p:cNvPicPr>
            <a:picLocks noGrp="1" noChangeAspect="1"/>
          </p:cNvPicPr>
          <p:nvPr>
            <p:ph type="pic" sz="quarter" idx="10"/>
          </p:nvPr>
        </p:nvPicPr>
        <p:blipFill>
          <a:blip r:embed="rId2"/>
          <a:srcRect t="3961" b="3961"/>
          <a:stretch/>
        </p:blipFill>
        <p:spPr>
          <a:xfrm>
            <a:off x="2889649" y="0"/>
            <a:ext cx="9303926" cy="6858000"/>
          </a:xfrm>
          <a:prstGeom prst="rect">
            <a:avLst/>
          </a:prstGeom>
          <a:pattFill prst="pct90">
            <a:fgClr>
              <a:srgbClr val="00A3E6"/>
            </a:fgClr>
            <a:bgClr>
              <a:srgbClr val="FFFFFF"/>
            </a:bgClr>
          </a:pattFill>
        </p:spPr>
      </p:pic>
      <p:pic>
        <p:nvPicPr>
          <p:cNvPr id="4" name="Picture 3">
            <a:extLst>
              <a:ext uri="{FF2B5EF4-FFF2-40B4-BE49-F238E27FC236}">
                <a16:creationId xmlns:a16="http://schemas.microsoft.com/office/drawing/2014/main" id="{AF458432-2CA2-4885-BE72-74A86A36D2FE}"/>
              </a:ext>
            </a:extLst>
          </p:cNvPr>
          <p:cNvPicPr>
            <a:picLocks noChangeAspect="1"/>
          </p:cNvPicPr>
          <p:nvPr/>
        </p:nvPicPr>
        <p:blipFill>
          <a:blip r:embed="rId3"/>
          <a:stretch>
            <a:fillRect/>
          </a:stretch>
        </p:blipFill>
        <p:spPr>
          <a:xfrm>
            <a:off x="1" y="524004"/>
            <a:ext cx="5036234" cy="5809992"/>
          </a:xfrm>
          <a:prstGeom prst="rect">
            <a:avLst/>
          </a:prstGeom>
        </p:spPr>
      </p:pic>
      <p:sp>
        <p:nvSpPr>
          <p:cNvPr id="5" name="TextBox 4">
            <a:extLst>
              <a:ext uri="{FF2B5EF4-FFF2-40B4-BE49-F238E27FC236}">
                <a16:creationId xmlns:a16="http://schemas.microsoft.com/office/drawing/2014/main" id="{D8A182BE-618E-4DD7-B2A6-43ABA110D6FB}"/>
              </a:ext>
            </a:extLst>
          </p:cNvPr>
          <p:cNvSpPr txBox="1"/>
          <p:nvPr/>
        </p:nvSpPr>
        <p:spPr>
          <a:xfrm>
            <a:off x="618978" y="858129"/>
            <a:ext cx="3953022" cy="1815882"/>
          </a:xfrm>
          <a:prstGeom prst="rect">
            <a:avLst/>
          </a:prstGeom>
          <a:noFill/>
        </p:spPr>
        <p:txBody>
          <a:bodyPr wrap="square" rtlCol="0">
            <a:spAutoFit/>
          </a:bodyPr>
          <a:lstStyle/>
          <a:p>
            <a:r>
              <a:rPr lang="lv-LV" sz="2800" b="1" dirty="0" err="1">
                <a:solidFill>
                  <a:schemeClr val="bg1"/>
                </a:solidFill>
                <a:latin typeface="Times New Roman" panose="02020603050405020304" pitchFamily="18" charset="0"/>
                <a:cs typeface="Times New Roman" panose="02020603050405020304" pitchFamily="18" charset="0"/>
              </a:rPr>
              <a:t>Multidimensionālās</a:t>
            </a:r>
            <a:r>
              <a:rPr lang="lv-LV" sz="2800" b="1" dirty="0">
                <a:solidFill>
                  <a:schemeClr val="bg1"/>
                </a:solidFill>
                <a:latin typeface="Times New Roman" panose="02020603050405020304" pitchFamily="18" charset="0"/>
                <a:cs typeface="Times New Roman" panose="02020603050405020304" pitchFamily="18" charset="0"/>
              </a:rPr>
              <a:t> ģimenes terapijas (MDĢT) ieviešana Latvijā</a:t>
            </a:r>
            <a:endParaRPr lang="en-GB" sz="28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18BCDBF-BA50-4DAD-8DDB-6A35A761A3D6}"/>
              </a:ext>
            </a:extLst>
          </p:cNvPr>
          <p:cNvSpPr txBox="1"/>
          <p:nvPr/>
        </p:nvSpPr>
        <p:spPr>
          <a:xfrm>
            <a:off x="618978" y="4510885"/>
            <a:ext cx="3277773" cy="1477328"/>
          </a:xfrm>
          <a:prstGeom prst="rect">
            <a:avLst/>
          </a:prstGeom>
          <a:noFill/>
        </p:spPr>
        <p:txBody>
          <a:bodyPr wrap="square" lIns="91440" tIns="45720" rIns="91440" bIns="45720" rtlCol="0" anchor="t">
            <a:spAutoFit/>
          </a:bodyPr>
          <a:lstStyle/>
          <a:p>
            <a:pPr algn="l"/>
            <a:r>
              <a:rPr lang="en-GB" dirty="0">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Agnese </a:t>
            </a:r>
            <a:r>
              <a:rPr lang="en-GB" dirty="0" err="1">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Igaune</a:t>
            </a:r>
            <a:r>
              <a:rPr lang="en-GB" dirty="0">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 </a:t>
            </a:r>
          </a:p>
          <a:p>
            <a:r>
              <a:rPr lang="en-GB" dirty="0">
                <a:solidFill>
                  <a:schemeClr val="bg1"/>
                </a:solidFill>
                <a:latin typeface="Times New Roman"/>
                <a:ea typeface="Aktiv Grotesk" panose="020B0504020202020204" pitchFamily="34" charset="0"/>
                <a:cs typeface="Times New Roman"/>
              </a:rPr>
              <a:t>Latvijas SOS Bērnu </a:t>
            </a:r>
            <a:r>
              <a:rPr lang="en-GB" dirty="0" err="1">
                <a:solidFill>
                  <a:schemeClr val="bg1"/>
                </a:solidFill>
                <a:latin typeface="Times New Roman"/>
                <a:ea typeface="Aktiv Grotesk" panose="020B0504020202020204" pitchFamily="34" charset="0"/>
                <a:cs typeface="Times New Roman"/>
              </a:rPr>
              <a:t>ciematu</a:t>
            </a:r>
            <a:r>
              <a:rPr lang="en-GB" dirty="0">
                <a:solidFill>
                  <a:schemeClr val="bg1"/>
                </a:solidFill>
                <a:latin typeface="Times New Roman"/>
                <a:ea typeface="Aktiv Grotesk" panose="020B0504020202020204" pitchFamily="34" charset="0"/>
                <a:cs typeface="Times New Roman"/>
              </a:rPr>
              <a:t> </a:t>
            </a:r>
            <a:r>
              <a:rPr lang="en-GB" dirty="0" err="1">
                <a:solidFill>
                  <a:schemeClr val="bg1"/>
                </a:solidFill>
                <a:latin typeface="Times New Roman"/>
                <a:ea typeface="Aktiv Grotesk" panose="020B0504020202020204" pitchFamily="34" charset="0"/>
                <a:cs typeface="Times New Roman"/>
              </a:rPr>
              <a:t>asociācijas</a:t>
            </a:r>
            <a:r>
              <a:rPr lang="en-GB" dirty="0">
                <a:solidFill>
                  <a:schemeClr val="bg1"/>
                </a:solidFill>
                <a:latin typeface="Times New Roman"/>
                <a:ea typeface="Aktiv Grotesk" panose="020B0504020202020204" pitchFamily="34" charset="0"/>
                <a:cs typeface="Times New Roman"/>
              </a:rPr>
              <a:t> Ģimeņu </a:t>
            </a:r>
            <a:r>
              <a:rPr lang="en-GB" dirty="0" err="1">
                <a:solidFill>
                  <a:schemeClr val="bg1"/>
                </a:solidFill>
                <a:latin typeface="Times New Roman"/>
                <a:ea typeface="Aktiv Grotesk" panose="020B0504020202020204" pitchFamily="34" charset="0"/>
                <a:cs typeface="Times New Roman"/>
              </a:rPr>
              <a:t>stiprināšanas</a:t>
            </a:r>
            <a:r>
              <a:rPr lang="en-GB" dirty="0">
                <a:solidFill>
                  <a:schemeClr val="bg1"/>
                </a:solidFill>
                <a:latin typeface="Times New Roman"/>
                <a:ea typeface="Aktiv Grotesk" panose="020B0504020202020204" pitchFamily="34" charset="0"/>
                <a:cs typeface="Times New Roman"/>
              </a:rPr>
              <a:t> </a:t>
            </a:r>
            <a:r>
              <a:rPr lang="en-GB" dirty="0" err="1">
                <a:solidFill>
                  <a:schemeClr val="bg1"/>
                </a:solidFill>
                <a:latin typeface="Times New Roman"/>
                <a:ea typeface="Aktiv Grotesk" panose="020B0504020202020204" pitchFamily="34" charset="0"/>
                <a:cs typeface="Times New Roman"/>
              </a:rPr>
              <a:t>jomas</a:t>
            </a:r>
            <a:r>
              <a:rPr lang="en-GB" dirty="0">
                <a:solidFill>
                  <a:schemeClr val="bg1"/>
                </a:solidFill>
                <a:latin typeface="Times New Roman"/>
                <a:ea typeface="Aktiv Grotesk" panose="020B0504020202020204" pitchFamily="34" charset="0"/>
                <a:cs typeface="Times New Roman"/>
              </a:rPr>
              <a:t> </a:t>
            </a:r>
            <a:r>
              <a:rPr lang="en-GB" dirty="0" err="1">
                <a:solidFill>
                  <a:schemeClr val="bg1"/>
                </a:solidFill>
                <a:latin typeface="Times New Roman"/>
                <a:ea typeface="Aktiv Grotesk" panose="020B0504020202020204" pitchFamily="34" charset="0"/>
                <a:cs typeface="Times New Roman"/>
              </a:rPr>
              <a:t>vadītāj</a:t>
            </a:r>
            <a:r>
              <a:rPr lang="lv-LV" dirty="0">
                <a:solidFill>
                  <a:schemeClr val="bg1"/>
                </a:solidFill>
                <a:latin typeface="Times New Roman"/>
                <a:ea typeface="Aktiv Grotesk" panose="020B0504020202020204" pitchFamily="34" charset="0"/>
                <a:cs typeface="Times New Roman"/>
              </a:rPr>
              <a:t>a</a:t>
            </a:r>
            <a:endParaRPr lang="en-GB" dirty="0" err="1">
              <a:solidFill>
                <a:schemeClr val="bg1"/>
              </a:solidFill>
              <a:latin typeface="Times New Roman" panose="02020603050405020304" pitchFamily="18" charset="0"/>
              <a:ea typeface="Aktiv Grotesk" panose="020B0504020202020204" pitchFamily="34" charset="0"/>
              <a:cs typeface="Times New Roman" panose="02020603050405020304" pitchFamily="18" charset="0"/>
            </a:endParaRPr>
          </a:p>
          <a:p>
            <a:pPr algn="l"/>
            <a:r>
              <a:rPr lang="en-GB" dirty="0" err="1">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Rīgā</a:t>
            </a:r>
            <a:r>
              <a:rPr lang="en-GB" dirty="0">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 </a:t>
            </a:r>
            <a:r>
              <a:rPr lang="lv-LV" dirty="0">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09</a:t>
            </a:r>
            <a:r>
              <a:rPr lang="en-GB" dirty="0">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.0</a:t>
            </a:r>
            <a:r>
              <a:rPr lang="lv-LV" dirty="0">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4</a:t>
            </a:r>
            <a:r>
              <a:rPr lang="en-GB" dirty="0">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.202</a:t>
            </a:r>
            <a:r>
              <a:rPr lang="lv-LV" dirty="0">
                <a:solidFill>
                  <a:schemeClr val="bg1"/>
                </a:solidFill>
                <a:latin typeface="Times New Roman" panose="02020603050405020304" pitchFamily="18" charset="0"/>
                <a:ea typeface="Aktiv Grotesk" panose="020B0504020202020204" pitchFamily="34" charset="0"/>
                <a:cs typeface="Times New Roman" panose="02020603050405020304" pitchFamily="18" charset="0"/>
              </a:rPr>
              <a:t>6</a:t>
            </a:r>
            <a:endParaRPr lang="lv-LV"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p:txBody>
      </p:sp>
      <p:pic>
        <p:nvPicPr>
          <p:cNvPr id="3" name="Picture 2" descr="A logo and text on a black background&#10;&#10;AI-generated content may be incorrect.">
            <a:extLst>
              <a:ext uri="{FF2B5EF4-FFF2-40B4-BE49-F238E27FC236}">
                <a16:creationId xmlns:a16="http://schemas.microsoft.com/office/drawing/2014/main" id="{924E73C8-EF3C-C5F3-9841-E223EA7DBB8A}"/>
              </a:ext>
            </a:extLst>
          </p:cNvPr>
          <p:cNvPicPr>
            <a:picLocks noChangeAspect="1"/>
          </p:cNvPicPr>
          <p:nvPr/>
        </p:nvPicPr>
        <p:blipFill>
          <a:blip r:embed="rId4"/>
          <a:stretch>
            <a:fillRect/>
          </a:stretch>
        </p:blipFill>
        <p:spPr>
          <a:xfrm>
            <a:off x="4763" y="6162675"/>
            <a:ext cx="2924175" cy="809625"/>
          </a:xfrm>
          <a:prstGeom prst="rect">
            <a:avLst/>
          </a:prstGeom>
        </p:spPr>
      </p:pic>
    </p:spTree>
    <p:extLst>
      <p:ext uri="{BB962C8B-B14F-4D97-AF65-F5344CB8AC3E}">
        <p14:creationId xmlns:p14="http://schemas.microsoft.com/office/powerpoint/2010/main" val="264155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620F3-1CF6-C4F7-5684-A18115F9051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3712854-2C6E-5636-8AF8-E22B41ABD0F4}"/>
              </a:ext>
            </a:extLst>
          </p:cNvPr>
          <p:cNvSpPr/>
          <p:nvPr/>
        </p:nvSpPr>
        <p:spPr>
          <a:xfrm>
            <a:off x="559641" y="418234"/>
            <a:ext cx="11241833" cy="523220"/>
          </a:xfrm>
          <a:prstGeom prst="rect">
            <a:avLst/>
          </a:prstGeom>
        </p:spPr>
        <p:txBody>
          <a:bodyPr wrap="square">
            <a:spAutoFit/>
          </a:bodyPr>
          <a:lstStyle/>
          <a:p>
            <a:r>
              <a:rPr lang="lv-LV" sz="2800" b="1" dirty="0">
                <a:latin typeface="Times New Roman" panose="02020603050405020304" pitchFamily="18" charset="0"/>
                <a:cs typeface="Times New Roman" panose="02020603050405020304" pitchFamily="18" charset="0"/>
              </a:rPr>
              <a:t>Pētījums</a:t>
            </a:r>
            <a:endParaRPr lang="en-GB" sz="28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7597F59-3F2B-DDEF-2B7D-2411EF2540F8}"/>
              </a:ext>
            </a:extLst>
          </p:cNvPr>
          <p:cNvSpPr/>
          <p:nvPr/>
        </p:nvSpPr>
        <p:spPr>
          <a:xfrm>
            <a:off x="420896" y="1184393"/>
            <a:ext cx="11387135" cy="5183407"/>
          </a:xfrm>
          <a:prstGeom prst="rect">
            <a:avLst/>
          </a:prstGeom>
        </p:spPr>
        <p:txBody>
          <a:bodyPr wrap="square" lIns="91440" tIns="45720" rIns="91440" bIns="45720" anchor="t">
            <a:spAutoFit/>
          </a:bodyPr>
          <a:lstStyle/>
          <a:p>
            <a:pPr>
              <a:lnSpc>
                <a:spcPct val="150000"/>
              </a:lnSpc>
              <a:defRPr/>
            </a:pPr>
            <a:r>
              <a:rPr lang="lv-LV" sz="2400" dirty="0">
                <a:solidFill>
                  <a:srgbClr val="1C325D"/>
                </a:solidFill>
                <a:latin typeface="Times New Roman"/>
                <a:cs typeface="Times New Roman"/>
              </a:rPr>
              <a:t> </a:t>
            </a:r>
            <a:r>
              <a:rPr lang="lv-LV" sz="2400">
                <a:solidFill>
                  <a:srgbClr val="1C325D"/>
                </a:solidFill>
                <a:latin typeface="Times New Roman"/>
                <a:ea typeface="+mn-lt"/>
                <a:cs typeface="Times New Roman"/>
              </a:rPr>
              <a:t>Paralēli projekta īstenošanai tiek veikts pētnieciskais darbs sadarbībā ar Rīgas Stradiņa universitāti.</a:t>
            </a:r>
            <a:endParaRPr lang="en-GB" sz="1400" b="0" i="0" u="none" strike="noStrike" kern="1200" cap="none" spc="0" normalizeH="0" baseline="0" noProof="0" dirty="0">
              <a:ln>
                <a:noFill/>
              </a:ln>
              <a:solidFill>
                <a:srgbClr val="1C325D"/>
              </a:solidFill>
              <a:effectLst/>
              <a:uLnTx/>
              <a:uFillTx/>
              <a:latin typeface="Aktiv Grotesk" panose="020B0504020202020204" pitchFamily="34" charset="0"/>
              <a:cs typeface="Times New Roman"/>
            </a:endParaRPr>
          </a:p>
          <a:p>
            <a:pPr>
              <a:lnSpc>
                <a:spcPct val="150000"/>
              </a:lnSpc>
              <a:defRPr/>
            </a:pPr>
            <a:endParaRPr lang="lv-LV" sz="2400" dirty="0">
              <a:solidFill>
                <a:srgbClr val="1C325D"/>
              </a:solidFill>
              <a:latin typeface="Times New Roman"/>
              <a:ea typeface="+mn-lt"/>
              <a:cs typeface="Times New Roman"/>
            </a:endParaRPr>
          </a:p>
          <a:p>
            <a:pPr>
              <a:defRPr/>
            </a:pPr>
            <a:r>
              <a:rPr lang="lv-LV" sz="2400" b="1">
                <a:solidFill>
                  <a:srgbClr val="1C325D"/>
                </a:solidFill>
                <a:latin typeface="Times New Roman"/>
                <a:ea typeface="+mn-lt"/>
                <a:cs typeface="Times New Roman"/>
              </a:rPr>
              <a:t>Pētījuma mērķis:</a:t>
            </a:r>
            <a:endParaRPr lang="lv-LV">
              <a:latin typeface="Times New Roman"/>
              <a:cs typeface="Times New Roman"/>
            </a:endParaRPr>
          </a:p>
          <a:p>
            <a:pPr marL="285750" indent="-285750">
              <a:buFont typeface="Arial"/>
              <a:buChar char="•"/>
              <a:defRPr/>
            </a:pPr>
            <a:r>
              <a:rPr lang="lv-LV" sz="2400">
                <a:solidFill>
                  <a:srgbClr val="1C325D"/>
                </a:solidFill>
                <a:latin typeface="Times New Roman"/>
                <a:ea typeface="+mn-lt"/>
                <a:cs typeface="Times New Roman"/>
              </a:rPr>
              <a:t>izvērtēt MDĢT efektivitāti Latvijas kontekstā; </a:t>
            </a:r>
            <a:endParaRPr lang="lv-LV">
              <a:latin typeface="Times New Roman"/>
              <a:cs typeface="Times New Roman"/>
            </a:endParaRPr>
          </a:p>
          <a:p>
            <a:pPr marL="285750" indent="-285750">
              <a:buFont typeface="Arial"/>
              <a:buChar char="•"/>
              <a:defRPr/>
            </a:pPr>
            <a:r>
              <a:rPr lang="lv-LV" sz="2400">
                <a:solidFill>
                  <a:srgbClr val="1C325D"/>
                </a:solidFill>
                <a:latin typeface="Times New Roman"/>
                <a:ea typeface="+mn-lt"/>
                <a:cs typeface="Times New Roman"/>
              </a:rPr>
              <a:t>analizēt ietekmi uz jauniešu uzvedības riskiem un ģimenes funkcionēšanu; </a:t>
            </a:r>
            <a:endParaRPr lang="lv-LV">
              <a:latin typeface="Times New Roman"/>
              <a:cs typeface="Times New Roman"/>
            </a:endParaRPr>
          </a:p>
          <a:p>
            <a:pPr marL="285750" indent="-285750">
              <a:buFont typeface="Arial"/>
              <a:buChar char="•"/>
              <a:defRPr/>
            </a:pPr>
            <a:r>
              <a:rPr lang="lv-LV" sz="2400">
                <a:solidFill>
                  <a:srgbClr val="1C325D"/>
                </a:solidFill>
                <a:latin typeface="Times New Roman"/>
                <a:ea typeface="+mn-lt"/>
                <a:cs typeface="Times New Roman"/>
              </a:rPr>
              <a:t>apkopot pierādījumus pakalpojuma ilgtspējīgai ieviešanai. </a:t>
            </a:r>
            <a:endParaRPr lang="lv-LV">
              <a:latin typeface="Times New Roman"/>
              <a:cs typeface="Times New Roman"/>
            </a:endParaRPr>
          </a:p>
          <a:p>
            <a:pPr>
              <a:defRPr/>
            </a:pPr>
            <a:endParaRPr lang="lv-LV" sz="2400" dirty="0">
              <a:solidFill>
                <a:srgbClr val="1C325D"/>
              </a:solidFill>
              <a:latin typeface="Times New Roman"/>
              <a:ea typeface="+mn-lt"/>
              <a:cs typeface="Times New Roman"/>
            </a:endParaRPr>
          </a:p>
          <a:p>
            <a:pPr>
              <a:defRPr/>
            </a:pPr>
            <a:r>
              <a:rPr lang="lv-LV" sz="2400" b="1">
                <a:solidFill>
                  <a:srgbClr val="1C325D"/>
                </a:solidFill>
                <a:latin typeface="Times New Roman"/>
                <a:ea typeface="+mn-lt"/>
                <a:cs typeface="Times New Roman"/>
              </a:rPr>
              <a:t>Ilgtermiņa iecere, ja rezultāti būs pozitīvi, virzīt MDĢT kā valsts apmaksātu pakalpojumu Latvijā.</a:t>
            </a:r>
            <a:endParaRPr lang="lv-LV">
              <a:latin typeface="Times New Roman"/>
              <a:cs typeface="Times New Roman"/>
            </a:endParaRPr>
          </a:p>
          <a:p>
            <a:pPr>
              <a:lnSpc>
                <a:spcPct val="150000"/>
              </a:lnSpc>
              <a:defRPr/>
            </a:pPr>
            <a:endParaRPr lang="lv-LV" sz="2400" b="0" i="0" u="none" strike="noStrike" kern="1200" cap="none" spc="0" normalizeH="0" baseline="0" noProof="0" dirty="0">
              <a:ln>
                <a:noFill/>
              </a:ln>
              <a:solidFill>
                <a:srgbClr val="1C325D"/>
              </a:solidFill>
              <a:effectLst/>
              <a:uLnTx/>
              <a:uFillTx/>
              <a:latin typeface="Times New Roman"/>
              <a:cs typeface="Times New Roman"/>
            </a:endParaRPr>
          </a:p>
          <a:p>
            <a:pPr>
              <a:lnSpc>
                <a:spcPct val="150000"/>
              </a:lnSpc>
              <a:defRPr/>
            </a:pPr>
            <a:endParaRPr lang="en-GB" sz="1400" dirty="0">
              <a:solidFill>
                <a:srgbClr val="1C325D"/>
              </a:solidFill>
              <a:latin typeface="Aktiv Grotesk" panose="020B0504020202020204" pitchFamily="34" charset="0"/>
            </a:endParaRPr>
          </a:p>
        </p:txBody>
      </p:sp>
      <p:sp>
        <p:nvSpPr>
          <p:cNvPr id="6" name="Slide Number Placeholder 2">
            <a:extLst>
              <a:ext uri="{FF2B5EF4-FFF2-40B4-BE49-F238E27FC236}">
                <a16:creationId xmlns:a16="http://schemas.microsoft.com/office/drawing/2014/main" id="{CDB68818-22D5-381A-5945-15CA5B97CFAD}"/>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D6761B-E3C6-3B4B-8360-B18F2215394E}" type="slidenum">
              <a:rPr kumimoji="0" lang="en-GB" sz="1050" b="0" i="0" u="none" strike="noStrike" kern="1200" cap="none" spc="0" normalizeH="0" baseline="0" noProof="0" smtClean="0">
                <a:ln>
                  <a:noFill/>
                </a:ln>
                <a:solidFill>
                  <a:srgbClr val="1C325D"/>
                </a:solidFill>
                <a:effectLst/>
                <a:uLnTx/>
                <a:uFillTx/>
                <a:latin typeface="Aktiv Grotesk Light" panose="020B04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50" b="0" i="0" u="none" strike="noStrike" kern="1200" cap="none" spc="0" normalizeH="0" baseline="0" noProof="0">
              <a:ln>
                <a:noFill/>
              </a:ln>
              <a:solidFill>
                <a:srgbClr val="1C325D"/>
              </a:solidFill>
              <a:effectLst/>
              <a:uLnTx/>
              <a:uFillTx/>
              <a:latin typeface="Aktiv Grotesk Light" panose="020B0404020202020204" pitchFamily="34" charset="0"/>
            </a:endParaRPr>
          </a:p>
        </p:txBody>
      </p:sp>
      <p:pic>
        <p:nvPicPr>
          <p:cNvPr id="3" name="Picture 2" descr="A logo and text on a black background&#10;&#10;AI-generated content may be incorrect.">
            <a:extLst>
              <a:ext uri="{FF2B5EF4-FFF2-40B4-BE49-F238E27FC236}">
                <a16:creationId xmlns:a16="http://schemas.microsoft.com/office/drawing/2014/main" id="{42744E05-FD07-FB55-6DF6-225A9CDD4D98}"/>
              </a:ext>
            </a:extLst>
          </p:cNvPr>
          <p:cNvPicPr>
            <a:picLocks noChangeAspect="1"/>
          </p:cNvPicPr>
          <p:nvPr/>
        </p:nvPicPr>
        <p:blipFill>
          <a:blip r:embed="rId2"/>
          <a:stretch>
            <a:fillRect/>
          </a:stretch>
        </p:blipFill>
        <p:spPr>
          <a:xfrm>
            <a:off x="8720138" y="5705475"/>
            <a:ext cx="3467100" cy="1009650"/>
          </a:xfrm>
          <a:prstGeom prst="rect">
            <a:avLst/>
          </a:prstGeom>
        </p:spPr>
      </p:pic>
    </p:spTree>
    <p:extLst>
      <p:ext uri="{BB962C8B-B14F-4D97-AF65-F5344CB8AC3E}">
        <p14:creationId xmlns:p14="http://schemas.microsoft.com/office/powerpoint/2010/main" val="64635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600+ Family Standing Back Stock Photos, Pictures &amp; Royalty-Free Images -  iStock | Family standing back view, Family standing back to back">
            <a:extLst>
              <a:ext uri="{FF2B5EF4-FFF2-40B4-BE49-F238E27FC236}">
                <a16:creationId xmlns:a16="http://schemas.microsoft.com/office/drawing/2014/main" id="{BE2E8DAC-34DB-0056-FF1B-5354E8E3132C}"/>
              </a:ext>
            </a:extLst>
          </p:cNvPr>
          <p:cNvPicPr>
            <a:picLocks noChangeAspect="1"/>
          </p:cNvPicPr>
          <p:nvPr/>
        </p:nvPicPr>
        <p:blipFill>
          <a:blip r:embed="rId2"/>
          <a:stretch>
            <a:fillRect/>
          </a:stretch>
        </p:blipFill>
        <p:spPr>
          <a:xfrm>
            <a:off x="0" y="1795548"/>
            <a:ext cx="12192000" cy="4282904"/>
          </a:xfrm>
          <a:prstGeom prst="rect">
            <a:avLst/>
          </a:prstGeom>
          <a:ln>
            <a:solidFill>
              <a:srgbClr val="BAE3F9"/>
            </a:solidFill>
          </a:ln>
        </p:spPr>
      </p:pic>
      <p:sp>
        <p:nvSpPr>
          <p:cNvPr id="7" name="TextBox 6">
            <a:extLst>
              <a:ext uri="{FF2B5EF4-FFF2-40B4-BE49-F238E27FC236}">
                <a16:creationId xmlns:a16="http://schemas.microsoft.com/office/drawing/2014/main" id="{97220E61-BB83-1FC5-768E-D5C8546E6849}"/>
              </a:ext>
            </a:extLst>
          </p:cNvPr>
          <p:cNvSpPr txBox="1"/>
          <p:nvPr/>
        </p:nvSpPr>
        <p:spPr>
          <a:xfrm>
            <a:off x="519112" y="371474"/>
            <a:ext cx="75723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Times New Roman"/>
                <a:ea typeface="Aktiv Grotesk" panose="020B0504020202020204" pitchFamily="34" charset="0"/>
                <a:cs typeface="Times New Roman"/>
              </a:rPr>
              <a:t>PALDIES PAR UZMANĪBU</a:t>
            </a:r>
          </a:p>
        </p:txBody>
      </p:sp>
      <p:pic>
        <p:nvPicPr>
          <p:cNvPr id="4" name="Picture 3" descr="A logo and text on a black background&#10;&#10;AI-generated content may be incorrect.">
            <a:extLst>
              <a:ext uri="{FF2B5EF4-FFF2-40B4-BE49-F238E27FC236}">
                <a16:creationId xmlns:a16="http://schemas.microsoft.com/office/drawing/2014/main" id="{CCAB4D9F-86FD-D36E-C00A-9404BBE466A8}"/>
              </a:ext>
            </a:extLst>
          </p:cNvPr>
          <p:cNvPicPr>
            <a:picLocks noChangeAspect="1"/>
          </p:cNvPicPr>
          <p:nvPr/>
        </p:nvPicPr>
        <p:blipFill>
          <a:blip r:embed="rId3"/>
          <a:stretch>
            <a:fillRect/>
          </a:stretch>
        </p:blipFill>
        <p:spPr>
          <a:xfrm>
            <a:off x="8577263" y="5991225"/>
            <a:ext cx="3467100" cy="1009650"/>
          </a:xfrm>
          <a:prstGeom prst="rect">
            <a:avLst/>
          </a:prstGeom>
        </p:spPr>
      </p:pic>
    </p:spTree>
    <p:extLst>
      <p:ext uri="{BB962C8B-B14F-4D97-AF65-F5344CB8AC3E}">
        <p14:creationId xmlns:p14="http://schemas.microsoft.com/office/powerpoint/2010/main" val="192457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195F6E43-F5D0-EBFD-AA12-5460486A0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63" t="15262" r="22455" b="11491"/>
          <a:stretch>
            <a:fillRect/>
          </a:stretch>
        </p:blipFill>
        <p:spPr bwMode="auto">
          <a:xfrm>
            <a:off x="2366057" y="986245"/>
            <a:ext cx="6772275"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8771F9F-FC6B-D870-C2B2-08E6F12D31A7}"/>
              </a:ext>
            </a:extLst>
          </p:cNvPr>
          <p:cNvSpPr txBox="1"/>
          <p:nvPr/>
        </p:nvSpPr>
        <p:spPr>
          <a:xfrm>
            <a:off x="3716482" y="5516002"/>
            <a:ext cx="4603174" cy="923330"/>
          </a:xfrm>
          <a:prstGeom prst="rect">
            <a:avLst/>
          </a:prstGeom>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Mūsu saknes – </a:t>
            </a:r>
          </a:p>
          <a:p>
            <a:pPr algn="ct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Starptautiskā SOS Bērnu Ciematu Federācija no 1949.</a:t>
            </a:r>
          </a:p>
        </p:txBody>
      </p:sp>
      <p:sp>
        <p:nvSpPr>
          <p:cNvPr id="4" name="TextBox 3">
            <a:extLst>
              <a:ext uri="{FF2B5EF4-FFF2-40B4-BE49-F238E27FC236}">
                <a16:creationId xmlns:a16="http://schemas.microsoft.com/office/drawing/2014/main" id="{83B0C829-AC56-8652-716E-9EA7D2BC17E1}"/>
              </a:ext>
            </a:extLst>
          </p:cNvPr>
          <p:cNvSpPr txBox="1"/>
          <p:nvPr/>
        </p:nvSpPr>
        <p:spPr>
          <a:xfrm>
            <a:off x="7696937" y="1534719"/>
            <a:ext cx="2867155" cy="646331"/>
          </a:xfrm>
          <a:prstGeom prst="rect">
            <a:avLst/>
          </a:prstGeom>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Izglītības un kompetences centrs no 2012.</a:t>
            </a:r>
          </a:p>
        </p:txBody>
      </p:sp>
      <p:sp>
        <p:nvSpPr>
          <p:cNvPr id="5" name="TextBox 4">
            <a:extLst>
              <a:ext uri="{FF2B5EF4-FFF2-40B4-BE49-F238E27FC236}">
                <a16:creationId xmlns:a16="http://schemas.microsoft.com/office/drawing/2014/main" id="{02546622-DFF6-A0EC-58DC-2C108C5E7578}"/>
              </a:ext>
            </a:extLst>
          </p:cNvPr>
          <p:cNvSpPr txBox="1"/>
          <p:nvPr/>
        </p:nvSpPr>
        <p:spPr>
          <a:xfrm>
            <a:off x="1776564" y="1381382"/>
            <a:ext cx="2289139" cy="2031325"/>
          </a:xfrm>
          <a:prstGeom prst="rect">
            <a:avLst/>
          </a:prstGeom>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«AIRI vecākiem» atbalsta centrs – audžuģimenēm, aizbildņiem, adoptētājiem no 2018.</a:t>
            </a:r>
          </a:p>
          <a:p>
            <a:pPr algn="ctr">
              <a:defRPr/>
            </a:pPr>
            <a:endParaRPr lang="lv-LV" b="1" dirty="0">
              <a:solidFill>
                <a:schemeClr val="accent1"/>
              </a:solidFill>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6" name="TextBox 5">
            <a:extLst>
              <a:ext uri="{FF2B5EF4-FFF2-40B4-BE49-F238E27FC236}">
                <a16:creationId xmlns:a16="http://schemas.microsoft.com/office/drawing/2014/main" id="{B942AA79-2323-B9BC-6366-8E8F2C98736C}"/>
              </a:ext>
            </a:extLst>
          </p:cNvPr>
          <p:cNvSpPr txBox="1"/>
          <p:nvPr/>
        </p:nvSpPr>
        <p:spPr>
          <a:xfrm>
            <a:off x="7623465" y="2690842"/>
            <a:ext cx="2940627" cy="646331"/>
          </a:xfrm>
          <a:prstGeom prst="rect">
            <a:avLst/>
          </a:prstGeom>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Preventīvās programmas no 2015.</a:t>
            </a:r>
          </a:p>
        </p:txBody>
      </p:sp>
      <p:sp>
        <p:nvSpPr>
          <p:cNvPr id="7" name="TextBox 6">
            <a:extLst>
              <a:ext uri="{FF2B5EF4-FFF2-40B4-BE49-F238E27FC236}">
                <a16:creationId xmlns:a16="http://schemas.microsoft.com/office/drawing/2014/main" id="{48C0D25D-F8CF-CBD0-8900-C6782FAE9764}"/>
              </a:ext>
            </a:extLst>
          </p:cNvPr>
          <p:cNvSpPr txBox="1"/>
          <p:nvPr/>
        </p:nvSpPr>
        <p:spPr>
          <a:xfrm>
            <a:off x="7184968" y="4061461"/>
            <a:ext cx="2724496" cy="1200329"/>
          </a:xfrm>
          <a:prstGeom prst="rect">
            <a:avLst/>
          </a:prstGeom>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Ģimeņu stiprināšana – </a:t>
            </a:r>
          </a:p>
          <a:p>
            <a:pP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sociālais darbs ar ģimenēm un bērniem no 2004.</a:t>
            </a:r>
          </a:p>
        </p:txBody>
      </p:sp>
      <p:sp>
        <p:nvSpPr>
          <p:cNvPr id="8" name="TextBox 7">
            <a:extLst>
              <a:ext uri="{FF2B5EF4-FFF2-40B4-BE49-F238E27FC236}">
                <a16:creationId xmlns:a16="http://schemas.microsoft.com/office/drawing/2014/main" id="{DA8A3BD8-DF8C-2211-A360-F12951EB01A6}"/>
              </a:ext>
            </a:extLst>
          </p:cNvPr>
          <p:cNvSpPr txBox="1"/>
          <p:nvPr/>
        </p:nvSpPr>
        <p:spPr>
          <a:xfrm>
            <a:off x="1722121" y="4061461"/>
            <a:ext cx="2647928" cy="1200329"/>
          </a:xfrm>
          <a:prstGeom prst="rect">
            <a:avLst/>
          </a:prstGeom>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Sākums Latvijā – </a:t>
            </a:r>
          </a:p>
          <a:p>
            <a:pP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SOS Bērnu ciemati – ģimenes modeļa aprūpe bērniem no 1997.</a:t>
            </a:r>
          </a:p>
        </p:txBody>
      </p:sp>
      <p:sp>
        <p:nvSpPr>
          <p:cNvPr id="14" name="TextBox 13">
            <a:extLst>
              <a:ext uri="{FF2B5EF4-FFF2-40B4-BE49-F238E27FC236}">
                <a16:creationId xmlns:a16="http://schemas.microsoft.com/office/drawing/2014/main" id="{8AC91425-EA10-B8E7-4E52-82AB378364EA}"/>
              </a:ext>
            </a:extLst>
          </p:cNvPr>
          <p:cNvSpPr txBox="1"/>
          <p:nvPr/>
        </p:nvSpPr>
        <p:spPr>
          <a:xfrm>
            <a:off x="4648343" y="339914"/>
            <a:ext cx="2328300" cy="646331"/>
          </a:xfrm>
          <a:prstGeom prst="rect">
            <a:avLst/>
          </a:prstGeom>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b="1" dirty="0">
                <a:latin typeface="Aktiv Grotesk" panose="020B0504020202020204" pitchFamily="34" charset="0"/>
                <a:ea typeface="Aktiv Grotesk" panose="020B0504020202020204" pitchFamily="34" charset="0"/>
                <a:cs typeface="Aktiv Grotesk" panose="020B0504020202020204" pitchFamily="34" charset="0"/>
              </a:rPr>
              <a:t>Bērnu interešu aizstāvība no 2012. </a:t>
            </a:r>
          </a:p>
        </p:txBody>
      </p:sp>
      <p:sp>
        <p:nvSpPr>
          <p:cNvPr id="17" name="TextBox 16">
            <a:extLst>
              <a:ext uri="{FF2B5EF4-FFF2-40B4-BE49-F238E27FC236}">
                <a16:creationId xmlns:a16="http://schemas.microsoft.com/office/drawing/2014/main" id="{0D852143-0ED0-ACD3-94B9-B71C02939375}"/>
              </a:ext>
            </a:extLst>
          </p:cNvPr>
          <p:cNvSpPr txBox="1"/>
          <p:nvPr/>
        </p:nvSpPr>
        <p:spPr>
          <a:xfrm>
            <a:off x="5271234" y="2766376"/>
            <a:ext cx="1292359" cy="646331"/>
          </a:xfrm>
          <a:prstGeom prst="rect">
            <a:avLst/>
          </a:prstGeom>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lv-LV" b="1" dirty="0">
                <a:solidFill>
                  <a:schemeClr val="accent1"/>
                </a:solidFill>
                <a:latin typeface="Aktiv Grotesk" panose="020B0504020202020204" pitchFamily="34" charset="0"/>
                <a:ea typeface="Aktiv Grotesk" panose="020B0504020202020204" pitchFamily="34" charset="0"/>
                <a:cs typeface="Aktiv Grotesk" panose="020B0504020202020204" pitchFamily="34" charset="0"/>
              </a:rPr>
              <a:t>250 darbinieki</a:t>
            </a:r>
          </a:p>
        </p:txBody>
      </p:sp>
      <p:pic>
        <p:nvPicPr>
          <p:cNvPr id="9" name="Picture 8" descr="A logo and text on a black background&#10;&#10;AI-generated content may be incorrect.">
            <a:extLst>
              <a:ext uri="{FF2B5EF4-FFF2-40B4-BE49-F238E27FC236}">
                <a16:creationId xmlns:a16="http://schemas.microsoft.com/office/drawing/2014/main" id="{A407CF19-DDA1-D051-B702-ED394578C14D}"/>
              </a:ext>
            </a:extLst>
          </p:cNvPr>
          <p:cNvPicPr>
            <a:picLocks noChangeAspect="1"/>
          </p:cNvPicPr>
          <p:nvPr/>
        </p:nvPicPr>
        <p:blipFill>
          <a:blip r:embed="rId3"/>
          <a:stretch>
            <a:fillRect/>
          </a:stretch>
        </p:blipFill>
        <p:spPr>
          <a:xfrm>
            <a:off x="9091613" y="5981700"/>
            <a:ext cx="2943225" cy="914400"/>
          </a:xfrm>
          <a:prstGeom prst="rect">
            <a:avLst/>
          </a:prstGeom>
        </p:spPr>
      </p:pic>
    </p:spTree>
    <p:extLst>
      <p:ext uri="{BB962C8B-B14F-4D97-AF65-F5344CB8AC3E}">
        <p14:creationId xmlns:p14="http://schemas.microsoft.com/office/powerpoint/2010/main" val="29694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F5F903-B132-426D-9AD3-352E17FBFEEC}"/>
              </a:ext>
            </a:extLst>
          </p:cNvPr>
          <p:cNvSpPr/>
          <p:nvPr/>
        </p:nvSpPr>
        <p:spPr>
          <a:xfrm>
            <a:off x="473916" y="256309"/>
            <a:ext cx="11241833" cy="523220"/>
          </a:xfrm>
          <a:prstGeom prst="rect">
            <a:avLst/>
          </a:prstGeom>
        </p:spPr>
        <p:txBody>
          <a:bodyPr wrap="square">
            <a:spAutoFit/>
          </a:bodyPr>
          <a:lstStyle/>
          <a:p>
            <a:r>
              <a:rPr lang="lv-LV" sz="2800" b="1" dirty="0">
                <a:latin typeface="Times New Roman" panose="02020603050405020304" pitchFamily="18" charset="0"/>
                <a:cs typeface="Times New Roman" panose="02020603050405020304" pitchFamily="18" charset="0"/>
              </a:rPr>
              <a:t>MDĢT</a:t>
            </a:r>
            <a:endParaRPr lang="en-GB" sz="28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372674F-8C6E-4D06-85DC-5B267B101A9D}"/>
              </a:ext>
            </a:extLst>
          </p:cNvPr>
          <p:cNvSpPr/>
          <p:nvPr/>
        </p:nvSpPr>
        <p:spPr>
          <a:xfrm>
            <a:off x="401846" y="679568"/>
            <a:ext cx="11387135" cy="8276561"/>
          </a:xfrm>
          <a:prstGeom prst="rect">
            <a:avLst/>
          </a:prstGeom>
        </p:spPr>
        <p:txBody>
          <a:bodyPr wrap="square" lIns="91440" tIns="45720" rIns="91440" bIns="45720" anchor="t">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lv-LV" sz="2400" strike="noStrike" kern="1200" cap="none" spc="0" normalizeH="0" baseline="0" noProof="0" err="1">
                <a:ln>
                  <a:noFill/>
                </a:ln>
                <a:solidFill>
                  <a:srgbClr val="1C325D"/>
                </a:solidFill>
                <a:effectLst/>
                <a:uLnTx/>
                <a:uFillTx/>
                <a:latin typeface="Times New Roman"/>
                <a:cs typeface="Times New Roman"/>
              </a:rPr>
              <a:t>Multidimensionālā</a:t>
            </a:r>
            <a:r>
              <a:rPr kumimoji="0" lang="lv-LV" sz="2400" strike="noStrike" kern="1200" cap="none" spc="0" normalizeH="0" baseline="0" noProof="0" dirty="0">
                <a:ln>
                  <a:noFill/>
                </a:ln>
                <a:solidFill>
                  <a:srgbClr val="1C325D"/>
                </a:solidFill>
                <a:effectLst/>
                <a:uLnTx/>
                <a:uFillTx/>
                <a:latin typeface="Times New Roman"/>
                <a:cs typeface="Times New Roman"/>
              </a:rPr>
              <a:t> ģimenes terapija (MDĢT) ir intensīva, uz pierādījumiem balstīta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lv-LV" sz="2400" strike="noStrike" kern="1200" cap="none" spc="0" normalizeH="0" baseline="0" noProof="0" dirty="0">
                <a:ln>
                  <a:noFill/>
                </a:ln>
                <a:solidFill>
                  <a:srgbClr val="1C325D"/>
                </a:solidFill>
                <a:effectLst/>
                <a:uLnTx/>
                <a:uFillTx/>
                <a:latin typeface="Times New Roman" panose="02020603050405020304" pitchFamily="18" charset="0"/>
                <a:cs typeface="Times New Roman" panose="02020603050405020304" pitchFamily="18" charset="0"/>
              </a:rPr>
              <a:t>ģimenes terapija, kas vērsta uz pusaudžu uzvedības problēmu mazināšanu, kas vienlaikus strādā ar pusaudzi, vecākiem, ģimenes attiecībām un sociālo vidi.</a:t>
            </a:r>
          </a:p>
          <a:p>
            <a:pPr>
              <a:lnSpc>
                <a:spcPct val="150000"/>
              </a:lnSpc>
              <a:defRPr/>
            </a:pPr>
            <a:endParaRPr lang="lv-LV" sz="2400" dirty="0">
              <a:solidFill>
                <a:srgbClr val="1C325D"/>
              </a:solidFill>
              <a:latin typeface="Times New Roman"/>
              <a:cs typeface="Times New Roman"/>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lv-LV" sz="2400" b="0" u="none" strike="noStrike" kern="1200" cap="none" spc="0" normalizeH="0" baseline="0" noProof="0" dirty="0">
                <a:ln>
                  <a:noFill/>
                </a:ln>
                <a:solidFill>
                  <a:srgbClr val="1C325D"/>
                </a:solidFill>
                <a:effectLst/>
                <a:uLnTx/>
                <a:uFillTx/>
                <a:latin typeface="Times New Roman"/>
                <a:cs typeface="Times New Roman"/>
              </a:rPr>
              <a:t>Mērķis</a:t>
            </a:r>
            <a:r>
              <a:rPr kumimoji="0" lang="lv-LV" sz="2800" b="0" i="1" u="none" strike="noStrike" kern="1200" cap="none" spc="0" normalizeH="0" baseline="0" noProof="0" dirty="0">
                <a:ln>
                  <a:noFill/>
                </a:ln>
                <a:solidFill>
                  <a:srgbClr val="1C325D"/>
                </a:solidFill>
                <a:effectLst/>
                <a:uLnTx/>
                <a:uFillTx/>
                <a:latin typeface="Times New Roman"/>
                <a:cs typeface="Times New Roman"/>
              </a:rPr>
              <a:t> -  </a:t>
            </a:r>
            <a:r>
              <a:rPr kumimoji="0" lang="lv-LV" sz="2400" b="0" u="none" strike="noStrike" kern="1200" cap="none" spc="0" normalizeH="0" baseline="0" noProof="0" dirty="0">
                <a:ln>
                  <a:noFill/>
                </a:ln>
                <a:solidFill>
                  <a:srgbClr val="1C325D"/>
                </a:solidFill>
                <a:effectLst/>
                <a:uLnTx/>
                <a:uFillTx/>
                <a:latin typeface="Times New Roman"/>
                <a:cs typeface="Times New Roman"/>
              </a:rPr>
              <a:t>Pielietojot terapiju, mazināt vai novērst pusaudžu </a:t>
            </a:r>
            <a:r>
              <a:rPr kumimoji="0" lang="lv-LV" sz="2400" b="0" u="none" strike="noStrike" kern="1200" cap="none" spc="0" normalizeH="0" baseline="0" noProof="0" err="1">
                <a:ln>
                  <a:noFill/>
                </a:ln>
                <a:solidFill>
                  <a:srgbClr val="1C325D"/>
                </a:solidFill>
                <a:effectLst/>
                <a:uLnTx/>
                <a:uFillTx/>
                <a:latin typeface="Times New Roman"/>
                <a:cs typeface="Times New Roman"/>
              </a:rPr>
              <a:t>problēmuzvedību</a:t>
            </a:r>
            <a:r>
              <a:rPr kumimoji="0" lang="lv-LV" sz="2400" b="0" u="none" strike="noStrike" kern="1200" cap="none" spc="0" normalizeH="0" baseline="0" noProof="0" dirty="0">
                <a:ln>
                  <a:noFill/>
                </a:ln>
                <a:solidFill>
                  <a:srgbClr val="1C325D"/>
                </a:solidFill>
                <a:effectLst/>
                <a:uLnTx/>
                <a:uFillTx/>
                <a:latin typeface="Times New Roman"/>
                <a:cs typeface="Times New Roman"/>
              </a:rPr>
              <a:t>, tai skaitā likumpārkāpumu veikšanu, klaiņošanu, apreibinošu vielu lietošanu, ilgstošu izglītības iestādes neapmeklēšanu.</a:t>
            </a:r>
            <a:endParaRPr kumimoji="0" lang="en-GB" sz="2400" b="0" u="none" strike="noStrike" kern="1200" cap="none" spc="0" normalizeH="0" baseline="0" noProof="0" dirty="0">
              <a:ln>
                <a:noFill/>
              </a:ln>
              <a:solidFill>
                <a:srgbClr val="1C325D"/>
              </a:solidFill>
              <a:effectLst/>
              <a:uLnTx/>
              <a:uFillTx/>
              <a:latin typeface="Times New Roman"/>
              <a:cs typeface="Times New Roman"/>
            </a:endParaRPr>
          </a:p>
          <a:p>
            <a:pPr>
              <a:lnSpc>
                <a:spcPct val="150000"/>
              </a:lnSpc>
              <a:defRPr/>
            </a:pPr>
            <a:endParaRPr lang="lv-LV" sz="2400" dirty="0">
              <a:solidFill>
                <a:srgbClr val="1C325D"/>
              </a:solidFill>
              <a:latin typeface="Times New Roman"/>
              <a:cs typeface="Times New Roman"/>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lv-LV" sz="2400" b="0" i="0" u="none" strike="noStrike" kern="1200" cap="none" spc="0" normalizeH="0" baseline="0" noProof="0" dirty="0">
                <a:ln>
                  <a:noFill/>
                </a:ln>
                <a:solidFill>
                  <a:srgbClr val="1C325D"/>
                </a:solidFill>
                <a:effectLst/>
                <a:uLnTx/>
                <a:uFillTx/>
                <a:latin typeface="Times New Roman" panose="02020603050405020304" pitchFamily="18" charset="0"/>
                <a:cs typeface="Times New Roman" panose="02020603050405020304" pitchFamily="18" charset="0"/>
              </a:rPr>
              <a:t>Pakalpojumu piešķirs bērniem un jauniešiem no 11 līdz 18 gadu vecumam ar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lv-LV" sz="2400" b="0" i="0" u="none" strike="noStrike" kern="1200" cap="none" spc="0" normalizeH="0" baseline="0" noProof="0" dirty="0">
                <a:ln>
                  <a:noFill/>
                </a:ln>
                <a:solidFill>
                  <a:srgbClr val="1C325D"/>
                </a:solidFill>
                <a:effectLst/>
                <a:uLnTx/>
                <a:uFillTx/>
                <a:latin typeface="Times New Roman" panose="02020603050405020304" pitchFamily="18" charset="0"/>
                <a:cs typeface="Times New Roman" panose="02020603050405020304" pitchFamily="18" charset="0"/>
              </a:rPr>
              <a:t>augsta riska uzvedību. </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p:txBody>
      </p:sp>
      <p:sp>
        <p:nvSpPr>
          <p:cNvPr id="6" name="Slide Number Placeholder 2">
            <a:extLst>
              <a:ext uri="{FF2B5EF4-FFF2-40B4-BE49-F238E27FC236}">
                <a16:creationId xmlns:a16="http://schemas.microsoft.com/office/drawing/2014/main" id="{ACF95D01-2E9E-9043-96CE-D4C85A882EAD}"/>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D6761B-E3C6-3B4B-8360-B18F2215394E}" type="slidenum">
              <a:rPr kumimoji="0" lang="en-GB" sz="1050" b="0" i="0" u="none" strike="noStrike" kern="1200" cap="none" spc="0" normalizeH="0" baseline="0" noProof="0" smtClean="0">
                <a:ln>
                  <a:noFill/>
                </a:ln>
                <a:solidFill>
                  <a:srgbClr val="1C325D"/>
                </a:solidFill>
                <a:effectLst/>
                <a:uLnTx/>
                <a:uFillTx/>
                <a:latin typeface="Aktiv Grotesk Light" panose="020B04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50" b="0" i="0" u="none" strike="noStrike" kern="1200" cap="none" spc="0" normalizeH="0" baseline="0" noProof="0">
              <a:ln>
                <a:noFill/>
              </a:ln>
              <a:solidFill>
                <a:srgbClr val="1C325D"/>
              </a:solidFill>
              <a:effectLst/>
              <a:uLnTx/>
              <a:uFillTx/>
              <a:latin typeface="Aktiv Grotesk Light" panose="020B0404020202020204" pitchFamily="34" charset="0"/>
            </a:endParaRPr>
          </a:p>
        </p:txBody>
      </p:sp>
      <p:pic>
        <p:nvPicPr>
          <p:cNvPr id="2" name="Picture 1" descr="A logo and text on a black background&#10;&#10;AI-generated content may be incorrect.">
            <a:extLst>
              <a:ext uri="{FF2B5EF4-FFF2-40B4-BE49-F238E27FC236}">
                <a16:creationId xmlns:a16="http://schemas.microsoft.com/office/drawing/2014/main" id="{8D5D2CD4-892B-8A6A-094D-AF381A07BC3A}"/>
              </a:ext>
            </a:extLst>
          </p:cNvPr>
          <p:cNvPicPr>
            <a:picLocks noChangeAspect="1"/>
          </p:cNvPicPr>
          <p:nvPr/>
        </p:nvPicPr>
        <p:blipFill>
          <a:blip r:embed="rId2"/>
          <a:stretch>
            <a:fillRect/>
          </a:stretch>
        </p:blipFill>
        <p:spPr>
          <a:xfrm>
            <a:off x="8720138" y="5705475"/>
            <a:ext cx="3467100" cy="1009650"/>
          </a:xfrm>
          <a:prstGeom prst="rect">
            <a:avLst/>
          </a:prstGeom>
        </p:spPr>
      </p:pic>
    </p:spTree>
    <p:extLst>
      <p:ext uri="{BB962C8B-B14F-4D97-AF65-F5344CB8AC3E}">
        <p14:creationId xmlns:p14="http://schemas.microsoft.com/office/powerpoint/2010/main" val="126878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146A5-63DF-4E8C-F396-1CDA23D48C98}"/>
              </a:ext>
            </a:extLst>
          </p:cNvPr>
          <p:cNvSpPr txBox="1"/>
          <p:nvPr/>
        </p:nvSpPr>
        <p:spPr>
          <a:xfrm>
            <a:off x="654844" y="369093"/>
            <a:ext cx="105132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Times New Roman"/>
                <a:ea typeface="Aktiv Grotesk" panose="020B0504020202020204" pitchFamily="34" charset="0"/>
                <a:cs typeface="Times New Roman"/>
              </a:rPr>
              <a:t>MDĢT  </a:t>
            </a:r>
            <a:r>
              <a:rPr lang="en-US" sz="2800" b="1" dirty="0" err="1">
                <a:latin typeface="Times New Roman"/>
                <a:ea typeface="Aktiv Grotesk" panose="020B0504020202020204" pitchFamily="34" charset="0"/>
                <a:cs typeface="Times New Roman"/>
              </a:rPr>
              <a:t>izcelsme</a:t>
            </a:r>
            <a:r>
              <a:rPr lang="en-US" sz="2800" b="1" dirty="0">
                <a:latin typeface="Times New Roman"/>
                <a:ea typeface="Aktiv Grotesk" panose="020B0504020202020204" pitchFamily="34" charset="0"/>
                <a:cs typeface="Times New Roman"/>
              </a:rPr>
              <a:t> un </a:t>
            </a:r>
            <a:r>
              <a:rPr lang="en-US" sz="2800" b="1" dirty="0" err="1">
                <a:latin typeface="Times New Roman"/>
                <a:ea typeface="Aktiv Grotesk" panose="020B0504020202020204" pitchFamily="34" charset="0"/>
                <a:cs typeface="Times New Roman"/>
              </a:rPr>
              <a:t>attīstība</a:t>
            </a:r>
          </a:p>
        </p:txBody>
      </p:sp>
      <p:sp>
        <p:nvSpPr>
          <p:cNvPr id="3" name="TextBox 2">
            <a:extLst>
              <a:ext uri="{FF2B5EF4-FFF2-40B4-BE49-F238E27FC236}">
                <a16:creationId xmlns:a16="http://schemas.microsoft.com/office/drawing/2014/main" id="{9CC664FF-60CA-D55E-BA0A-A985D0FA0EA1}"/>
              </a:ext>
            </a:extLst>
          </p:cNvPr>
          <p:cNvSpPr txBox="1"/>
          <p:nvPr/>
        </p:nvSpPr>
        <p:spPr>
          <a:xfrm>
            <a:off x="464343" y="1107280"/>
            <a:ext cx="11132343"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latin typeface="Times New Roman"/>
                <a:ea typeface="Aktiv Grotesk" panose="020B0504020202020204" pitchFamily="34" charset="0"/>
                <a:cs typeface="Times New Roman"/>
              </a:rPr>
              <a:t>MDĢT </a:t>
            </a:r>
            <a:r>
              <a:rPr lang="en-US" sz="2000" dirty="0" err="1">
                <a:latin typeface="Times New Roman"/>
                <a:ea typeface="Aktiv Grotesk" panose="020B0504020202020204" pitchFamily="34" charset="0"/>
                <a:cs typeface="Times New Roman"/>
              </a:rPr>
              <a:t>autors</a:t>
            </a:r>
            <a:r>
              <a:rPr lang="en-US" sz="2000" dirty="0">
                <a:latin typeface="Times New Roman"/>
                <a:ea typeface="Aktiv Grotesk" panose="020B0504020202020204" pitchFamily="34" charset="0"/>
                <a:cs typeface="Times New Roman"/>
              </a:rPr>
              <a:t>  </a:t>
            </a:r>
            <a:r>
              <a:rPr lang="en-US" sz="2000" b="1" dirty="0">
                <a:latin typeface="Times New Roman"/>
                <a:ea typeface="Aktiv Grotesk" panose="020B0504020202020204" pitchFamily="34" charset="0"/>
                <a:cs typeface="Times New Roman"/>
              </a:rPr>
              <a:t>Dr. </a:t>
            </a:r>
            <a:r>
              <a:rPr lang="en-US" sz="2000" b="1" dirty="0" err="1">
                <a:latin typeface="Times New Roman"/>
                <a:ea typeface="Aktiv Grotesk" panose="020B0504020202020204" pitchFamily="34" charset="0"/>
                <a:cs typeface="Times New Roman"/>
              </a:rPr>
              <a:t>Hovards</a:t>
            </a:r>
            <a:r>
              <a:rPr lang="en-US" sz="2000" b="1" dirty="0">
                <a:latin typeface="Times New Roman"/>
                <a:ea typeface="Aktiv Grotesk" panose="020B0504020202020204" pitchFamily="34" charset="0"/>
                <a:cs typeface="Times New Roman"/>
              </a:rPr>
              <a:t> </a:t>
            </a:r>
            <a:r>
              <a:rPr lang="en-US" sz="2000" b="1" dirty="0" err="1">
                <a:latin typeface="Times New Roman"/>
                <a:ea typeface="Aktiv Grotesk" panose="020B0504020202020204" pitchFamily="34" charset="0"/>
                <a:cs typeface="Times New Roman"/>
              </a:rPr>
              <a:t>Lidls</a:t>
            </a:r>
            <a:r>
              <a:rPr lang="en-US" sz="2000" dirty="0">
                <a:latin typeface="Times New Roman"/>
                <a:ea typeface="Aktiv Grotesk" panose="020B0504020202020204" pitchFamily="34" charset="0"/>
                <a:cs typeface="Times New Roman"/>
              </a:rPr>
              <a:t> </a:t>
            </a:r>
            <a:r>
              <a:rPr lang="en-US" sz="2000" i="1" dirty="0">
                <a:latin typeface="Times New Roman"/>
                <a:ea typeface="Aktiv Grotesk" panose="020B0504020202020204" pitchFamily="34" charset="0"/>
                <a:cs typeface="Times New Roman"/>
              </a:rPr>
              <a:t>(Howard Liddle)</a:t>
            </a:r>
            <a:endParaRPr lang="en-US" sz="2000" i="1">
              <a:latin typeface="Times New Roman"/>
              <a:cs typeface="Times New Roman"/>
            </a:endParaRPr>
          </a:p>
          <a:p>
            <a:endParaRPr lang="en-US" sz="2000" i="1" dirty="0">
              <a:latin typeface="Times New Roman"/>
              <a:cs typeface="Times New Roman"/>
            </a:endParaRPr>
          </a:p>
          <a:p>
            <a:pPr marL="285750" indent="-285750">
              <a:buFont typeface="Arial"/>
              <a:buChar char="•"/>
            </a:pPr>
            <a:r>
              <a:rPr lang="en-US" sz="2000" dirty="0">
                <a:latin typeface="Times New Roman"/>
                <a:cs typeface="Times New Roman"/>
              </a:rPr>
              <a:t>Metode </a:t>
            </a:r>
            <a:r>
              <a:rPr lang="en-US" sz="2000" dirty="0" err="1">
                <a:latin typeface="Times New Roman"/>
                <a:cs typeface="Times New Roman"/>
              </a:rPr>
              <a:t>ir</a:t>
            </a:r>
            <a:r>
              <a:rPr lang="en-US" sz="2000" dirty="0">
                <a:latin typeface="Times New Roman"/>
                <a:cs typeface="Times New Roman"/>
              </a:rPr>
              <a:t> </a:t>
            </a:r>
            <a:r>
              <a:rPr lang="en-US" sz="2000" dirty="0" err="1">
                <a:latin typeface="Times New Roman"/>
                <a:cs typeface="Times New Roman"/>
              </a:rPr>
              <a:t>izstrādāta</a:t>
            </a:r>
            <a:r>
              <a:rPr lang="en-US" sz="2000" dirty="0">
                <a:latin typeface="Times New Roman"/>
                <a:cs typeface="Times New Roman"/>
              </a:rPr>
              <a:t>, </a:t>
            </a:r>
            <a:r>
              <a:rPr lang="en-US" sz="2000" dirty="0" err="1">
                <a:latin typeface="Times New Roman"/>
                <a:cs typeface="Times New Roman"/>
              </a:rPr>
              <a:t>balstoties</a:t>
            </a:r>
            <a:r>
              <a:rPr lang="en-US" sz="2000" dirty="0">
                <a:latin typeface="Times New Roman"/>
                <a:cs typeface="Times New Roman"/>
              </a:rPr>
              <a:t> </a:t>
            </a:r>
            <a:r>
              <a:rPr lang="en-US" sz="2000" dirty="0" err="1">
                <a:latin typeface="Times New Roman"/>
                <a:cs typeface="Times New Roman"/>
              </a:rPr>
              <a:t>uz</a:t>
            </a:r>
            <a:r>
              <a:rPr lang="en-US" sz="2000" dirty="0">
                <a:latin typeface="Times New Roman"/>
                <a:cs typeface="Times New Roman"/>
              </a:rPr>
              <a:t> 70. </a:t>
            </a:r>
            <a:r>
              <a:rPr lang="en-US" sz="2000" dirty="0" err="1">
                <a:latin typeface="Times New Roman"/>
                <a:cs typeface="Times New Roman"/>
              </a:rPr>
              <a:t>gadu</a:t>
            </a:r>
            <a:r>
              <a:rPr lang="en-US" sz="2000" dirty="0">
                <a:latin typeface="Times New Roman"/>
                <a:cs typeface="Times New Roman"/>
              </a:rPr>
              <a:t> </a:t>
            </a:r>
            <a:r>
              <a:rPr lang="en-US" sz="2000" dirty="0" err="1">
                <a:latin typeface="Times New Roman"/>
                <a:cs typeface="Times New Roman"/>
              </a:rPr>
              <a:t>sistēmiskās</a:t>
            </a:r>
            <a:r>
              <a:rPr lang="en-US" sz="2000" dirty="0">
                <a:latin typeface="Times New Roman"/>
                <a:cs typeface="Times New Roman"/>
              </a:rPr>
              <a:t> </a:t>
            </a:r>
            <a:r>
              <a:rPr lang="en-US" sz="2000" dirty="0" err="1">
                <a:latin typeface="Times New Roman"/>
                <a:cs typeface="Times New Roman"/>
              </a:rPr>
              <a:t>ģimenes</a:t>
            </a:r>
            <a:r>
              <a:rPr lang="en-US" sz="2000" dirty="0">
                <a:latin typeface="Times New Roman"/>
                <a:cs typeface="Times New Roman"/>
              </a:rPr>
              <a:t> </a:t>
            </a:r>
            <a:r>
              <a:rPr lang="en-US" sz="2000" dirty="0" err="1">
                <a:latin typeface="Times New Roman"/>
                <a:cs typeface="Times New Roman"/>
              </a:rPr>
              <a:t>terapijas</a:t>
            </a:r>
            <a:r>
              <a:rPr lang="en-US" sz="2000" dirty="0">
                <a:latin typeface="Times New Roman"/>
                <a:cs typeface="Times New Roman"/>
              </a:rPr>
              <a:t> </a:t>
            </a:r>
            <a:r>
              <a:rPr lang="en-US" sz="2000" dirty="0" err="1">
                <a:latin typeface="Times New Roman"/>
                <a:cs typeface="Times New Roman"/>
              </a:rPr>
              <a:t>principiem</a:t>
            </a:r>
            <a:r>
              <a:rPr lang="en-US" sz="2000" dirty="0">
                <a:latin typeface="Times New Roman"/>
                <a:cs typeface="Times New Roman"/>
              </a:rPr>
              <a:t> un </a:t>
            </a:r>
            <a:r>
              <a:rPr lang="en-US" sz="2000" dirty="0" err="1">
                <a:latin typeface="Times New Roman"/>
                <a:cs typeface="Times New Roman"/>
              </a:rPr>
              <a:t>pilnveidojot</a:t>
            </a:r>
            <a:r>
              <a:rPr lang="en-US" sz="2000" dirty="0">
                <a:latin typeface="Times New Roman"/>
                <a:cs typeface="Times New Roman"/>
              </a:rPr>
              <a:t> </a:t>
            </a:r>
            <a:r>
              <a:rPr lang="en-US" sz="2000" dirty="0" err="1">
                <a:latin typeface="Times New Roman"/>
                <a:cs typeface="Times New Roman"/>
              </a:rPr>
              <a:t>tādu</a:t>
            </a:r>
            <a:r>
              <a:rPr lang="en-US" sz="2000" dirty="0">
                <a:latin typeface="Times New Roman"/>
                <a:cs typeface="Times New Roman"/>
              </a:rPr>
              <a:t> </a:t>
            </a:r>
            <a:r>
              <a:rPr lang="en-US" sz="2000" dirty="0" err="1">
                <a:latin typeface="Times New Roman"/>
                <a:cs typeface="Times New Roman"/>
              </a:rPr>
              <a:t>nozares</a:t>
            </a:r>
            <a:r>
              <a:rPr lang="en-US" sz="2000" dirty="0">
                <a:latin typeface="Times New Roman"/>
                <a:cs typeface="Times New Roman"/>
              </a:rPr>
              <a:t> </a:t>
            </a:r>
            <a:r>
              <a:rPr lang="en-US" sz="2000" dirty="0" err="1">
                <a:latin typeface="Times New Roman"/>
                <a:cs typeface="Times New Roman"/>
              </a:rPr>
              <a:t>autoritāšu</a:t>
            </a:r>
            <a:r>
              <a:rPr lang="en-US" sz="2000" dirty="0">
                <a:latin typeface="Times New Roman"/>
                <a:cs typeface="Times New Roman"/>
              </a:rPr>
              <a:t> </a:t>
            </a:r>
            <a:r>
              <a:rPr lang="en-US" sz="2000" dirty="0" err="1">
                <a:latin typeface="Times New Roman"/>
                <a:cs typeface="Times New Roman"/>
              </a:rPr>
              <a:t>kā</a:t>
            </a:r>
            <a:r>
              <a:rPr lang="en-US" sz="2000" dirty="0">
                <a:latin typeface="Times New Roman"/>
                <a:cs typeface="Times New Roman"/>
              </a:rPr>
              <a:t> S. Minuhina un </a:t>
            </a:r>
            <a:r>
              <a:rPr lang="en-US" sz="2000" dirty="0" err="1">
                <a:latin typeface="Times New Roman"/>
                <a:cs typeface="Times New Roman"/>
              </a:rPr>
              <a:t>Dž</a:t>
            </a:r>
            <a:r>
              <a:rPr lang="en-US" sz="2000" dirty="0">
                <a:latin typeface="Times New Roman"/>
                <a:cs typeface="Times New Roman"/>
              </a:rPr>
              <a:t>. </a:t>
            </a:r>
            <a:r>
              <a:rPr lang="en-US" sz="2000" dirty="0" err="1">
                <a:latin typeface="Times New Roman"/>
                <a:cs typeface="Times New Roman"/>
              </a:rPr>
              <a:t>Heilija</a:t>
            </a:r>
            <a:r>
              <a:rPr lang="en-US" sz="2000" dirty="0">
                <a:latin typeface="Times New Roman"/>
                <a:cs typeface="Times New Roman"/>
              </a:rPr>
              <a:t> </a:t>
            </a:r>
            <a:r>
              <a:rPr lang="en-US" sz="2000" dirty="0" err="1">
                <a:latin typeface="Times New Roman"/>
                <a:cs typeface="Times New Roman"/>
              </a:rPr>
              <a:t>darbu</a:t>
            </a:r>
            <a:r>
              <a:rPr lang="en-US" sz="2000" i="1" dirty="0">
                <a:latin typeface="Times New Roman"/>
                <a:cs typeface="Times New Roman"/>
              </a:rPr>
              <a:t>.</a:t>
            </a:r>
            <a:endParaRPr lang="en-US" sz="2000" i="1">
              <a:latin typeface="Times New Roman"/>
              <a:cs typeface="Times New Roman"/>
            </a:endParaRPr>
          </a:p>
          <a:p>
            <a:endParaRPr lang="en-US" sz="2000" i="1" dirty="0">
              <a:latin typeface="Times New Roman"/>
              <a:cs typeface="Times New Roman"/>
            </a:endParaRPr>
          </a:p>
          <a:p>
            <a:pPr marL="285750" indent="-285750">
              <a:buFont typeface="Arial"/>
              <a:buChar char="•"/>
            </a:pPr>
            <a:r>
              <a:rPr lang="en-US" sz="2000" dirty="0" err="1">
                <a:latin typeface="Times New Roman"/>
                <a:cs typeface="Times New Roman"/>
              </a:rPr>
              <a:t>Mērķis</a:t>
            </a:r>
            <a:r>
              <a:rPr lang="en-US" sz="2000" dirty="0">
                <a:latin typeface="Times New Roman"/>
                <a:cs typeface="Times New Roman"/>
              </a:rPr>
              <a:t> </a:t>
            </a:r>
            <a:r>
              <a:rPr lang="en-US" sz="2000" dirty="0" err="1">
                <a:latin typeface="Times New Roman"/>
                <a:cs typeface="Times New Roman"/>
              </a:rPr>
              <a:t>bija</a:t>
            </a:r>
            <a:r>
              <a:rPr lang="en-US" sz="2000" dirty="0">
                <a:latin typeface="Times New Roman"/>
                <a:cs typeface="Times New Roman"/>
              </a:rPr>
              <a:t> </a:t>
            </a:r>
            <a:r>
              <a:rPr lang="en-US" sz="2000" dirty="0" err="1">
                <a:latin typeface="Times New Roman"/>
                <a:cs typeface="Times New Roman"/>
              </a:rPr>
              <a:t>radīt</a:t>
            </a:r>
            <a:r>
              <a:rPr lang="en-US" sz="2000" dirty="0">
                <a:latin typeface="Times New Roman"/>
                <a:cs typeface="Times New Roman"/>
              </a:rPr>
              <a:t> </a:t>
            </a:r>
            <a:r>
              <a:rPr lang="en-US" sz="2000" dirty="0" err="1">
                <a:latin typeface="Times New Roman"/>
                <a:cs typeface="Times New Roman"/>
              </a:rPr>
              <a:t>zinātniski</a:t>
            </a:r>
            <a:r>
              <a:rPr lang="en-US" sz="2000" dirty="0">
                <a:latin typeface="Times New Roman"/>
                <a:cs typeface="Times New Roman"/>
              </a:rPr>
              <a:t> </a:t>
            </a:r>
            <a:r>
              <a:rPr lang="en-US" sz="2000" dirty="0" err="1">
                <a:latin typeface="Times New Roman"/>
                <a:cs typeface="Times New Roman"/>
              </a:rPr>
              <a:t>pamatotu</a:t>
            </a:r>
            <a:r>
              <a:rPr lang="en-US" sz="2000" dirty="0">
                <a:latin typeface="Times New Roman"/>
                <a:cs typeface="Times New Roman"/>
              </a:rPr>
              <a:t> </a:t>
            </a:r>
            <a:r>
              <a:rPr lang="en-US" sz="2000" dirty="0" err="1">
                <a:latin typeface="Times New Roman"/>
                <a:cs typeface="Times New Roman"/>
              </a:rPr>
              <a:t>alternatīvu</a:t>
            </a:r>
            <a:r>
              <a:rPr lang="en-US" sz="2000" dirty="0">
                <a:latin typeface="Times New Roman"/>
                <a:cs typeface="Times New Roman"/>
              </a:rPr>
              <a:t> </a:t>
            </a:r>
            <a:r>
              <a:rPr lang="en-US" sz="2000" dirty="0" err="1">
                <a:latin typeface="Times New Roman"/>
                <a:cs typeface="Times New Roman"/>
              </a:rPr>
              <a:t>tradicionālajām</a:t>
            </a:r>
            <a:r>
              <a:rPr lang="en-US" sz="2000" dirty="0">
                <a:latin typeface="Times New Roman"/>
                <a:cs typeface="Times New Roman"/>
              </a:rPr>
              <a:t> </a:t>
            </a:r>
            <a:r>
              <a:rPr lang="en-US" sz="2000" dirty="0" err="1">
                <a:latin typeface="Times New Roman"/>
                <a:cs typeface="Times New Roman"/>
              </a:rPr>
              <a:t>metodēm</a:t>
            </a:r>
            <a:r>
              <a:rPr lang="en-US" sz="2000" dirty="0">
                <a:latin typeface="Times New Roman"/>
                <a:cs typeface="Times New Roman"/>
              </a:rPr>
              <a:t> </a:t>
            </a:r>
            <a:r>
              <a:rPr lang="en-US" sz="2000" dirty="0" err="1">
                <a:latin typeface="Times New Roman"/>
                <a:cs typeface="Times New Roman"/>
              </a:rPr>
              <a:t>jauniešu</a:t>
            </a:r>
            <a:r>
              <a:rPr lang="en-US" sz="2000" dirty="0">
                <a:latin typeface="Times New Roman"/>
                <a:cs typeface="Times New Roman"/>
              </a:rPr>
              <a:t> </a:t>
            </a:r>
            <a:r>
              <a:rPr lang="en-US" sz="2000" dirty="0" err="1">
                <a:latin typeface="Times New Roman"/>
                <a:cs typeface="Times New Roman"/>
              </a:rPr>
              <a:t>atkarību</a:t>
            </a:r>
            <a:r>
              <a:rPr lang="en-US" sz="2000" dirty="0">
                <a:latin typeface="Times New Roman"/>
                <a:cs typeface="Times New Roman"/>
              </a:rPr>
              <a:t> un </a:t>
            </a:r>
            <a:r>
              <a:rPr lang="en-US" sz="2000" dirty="0" err="1">
                <a:latin typeface="Times New Roman"/>
                <a:cs typeface="Times New Roman"/>
              </a:rPr>
              <a:t>uzvedības</a:t>
            </a:r>
            <a:r>
              <a:rPr lang="en-US" sz="2000" dirty="0">
                <a:latin typeface="Times New Roman"/>
                <a:cs typeface="Times New Roman"/>
              </a:rPr>
              <a:t> </a:t>
            </a:r>
            <a:r>
              <a:rPr lang="en-US" sz="2000" dirty="0" err="1">
                <a:latin typeface="Times New Roman"/>
                <a:cs typeface="Times New Roman"/>
              </a:rPr>
              <a:t>problēmu</a:t>
            </a:r>
            <a:r>
              <a:rPr lang="en-US" sz="2000" dirty="0">
                <a:latin typeface="Times New Roman"/>
                <a:cs typeface="Times New Roman"/>
              </a:rPr>
              <a:t> </a:t>
            </a:r>
            <a:r>
              <a:rPr lang="en-US" sz="2000" dirty="0" err="1">
                <a:latin typeface="Times New Roman"/>
                <a:cs typeface="Times New Roman"/>
              </a:rPr>
              <a:t>ārstēšanai</a:t>
            </a:r>
            <a:r>
              <a:rPr lang="en-US" sz="2000" dirty="0">
                <a:latin typeface="Times New Roman"/>
                <a:cs typeface="Times New Roman"/>
              </a:rPr>
              <a:t>.</a:t>
            </a:r>
          </a:p>
          <a:p>
            <a:endParaRPr lang="en-US" sz="2000" dirty="0">
              <a:latin typeface="Times New Roman"/>
              <a:cs typeface="Times New Roman"/>
            </a:endParaRPr>
          </a:p>
          <a:p>
            <a:pPr marL="285750" indent="-285750">
              <a:buFont typeface="Arial"/>
              <a:buChar char="•"/>
            </a:pPr>
            <a:r>
              <a:rPr lang="en-US" sz="2000" b="1" dirty="0">
                <a:latin typeface="Times New Roman"/>
                <a:cs typeface="Times New Roman"/>
              </a:rPr>
              <a:t>2001. </a:t>
            </a:r>
            <a:r>
              <a:rPr lang="en-US" sz="2000" b="1" dirty="0" err="1">
                <a:latin typeface="Times New Roman"/>
                <a:cs typeface="Times New Roman"/>
              </a:rPr>
              <a:t>gadā</a:t>
            </a:r>
            <a:r>
              <a:rPr lang="en-US" sz="2000" b="1" dirty="0">
                <a:latin typeface="Times New Roman"/>
                <a:cs typeface="Times New Roman"/>
              </a:rPr>
              <a:t> </a:t>
            </a:r>
            <a:r>
              <a:rPr lang="en-US" sz="2000" dirty="0" err="1">
                <a:latin typeface="Times New Roman"/>
                <a:cs typeface="Times New Roman"/>
              </a:rPr>
              <a:t>uzsākta</a:t>
            </a:r>
            <a:r>
              <a:rPr lang="en-US" sz="2000" dirty="0">
                <a:latin typeface="Times New Roman"/>
                <a:cs typeface="Times New Roman"/>
              </a:rPr>
              <a:t> </a:t>
            </a:r>
            <a:r>
              <a:rPr lang="en-US" sz="2000" dirty="0" err="1">
                <a:latin typeface="Times New Roman"/>
                <a:cs typeface="Times New Roman"/>
              </a:rPr>
              <a:t>pirmā</a:t>
            </a:r>
            <a:r>
              <a:rPr lang="en-US" sz="2000" dirty="0">
                <a:latin typeface="Times New Roman"/>
                <a:cs typeface="Times New Roman"/>
              </a:rPr>
              <a:t> </a:t>
            </a:r>
            <a:r>
              <a:rPr lang="en-US" sz="2000" dirty="0" err="1">
                <a:latin typeface="Times New Roman"/>
                <a:cs typeface="Times New Roman"/>
              </a:rPr>
              <a:t>valsts</a:t>
            </a:r>
            <a:r>
              <a:rPr lang="en-US" sz="2000" dirty="0">
                <a:latin typeface="Times New Roman"/>
                <a:cs typeface="Times New Roman"/>
              </a:rPr>
              <a:t> </a:t>
            </a:r>
            <a:r>
              <a:rPr lang="en-US" sz="2000" dirty="0" err="1">
                <a:latin typeface="Times New Roman"/>
                <a:cs typeface="Times New Roman"/>
              </a:rPr>
              <a:t>mēroga</a:t>
            </a:r>
            <a:r>
              <a:rPr lang="en-US" sz="2000" dirty="0">
                <a:latin typeface="Times New Roman"/>
                <a:cs typeface="Times New Roman"/>
              </a:rPr>
              <a:t> </a:t>
            </a:r>
            <a:r>
              <a:rPr lang="en-US" sz="2000" dirty="0" err="1">
                <a:latin typeface="Times New Roman"/>
                <a:cs typeface="Times New Roman"/>
              </a:rPr>
              <a:t>ieviešana</a:t>
            </a:r>
            <a:r>
              <a:rPr lang="en-US" sz="2000" dirty="0">
                <a:latin typeface="Times New Roman"/>
                <a:cs typeface="Times New Roman"/>
              </a:rPr>
              <a:t> (</a:t>
            </a:r>
            <a:r>
              <a:rPr lang="en-US" sz="2000" dirty="0" err="1">
                <a:latin typeface="Times New Roman"/>
                <a:cs typeface="Times New Roman"/>
              </a:rPr>
              <a:t>Konektikutā</a:t>
            </a:r>
            <a:r>
              <a:rPr lang="en-US" sz="2000" dirty="0">
                <a:latin typeface="Times New Roman"/>
                <a:cs typeface="Times New Roman"/>
              </a:rPr>
              <a:t>), </a:t>
            </a:r>
            <a:r>
              <a:rPr lang="en-US" sz="2000" dirty="0" err="1">
                <a:latin typeface="Times New Roman"/>
                <a:cs typeface="Times New Roman"/>
              </a:rPr>
              <a:t>kam</a:t>
            </a:r>
            <a:r>
              <a:rPr lang="en-US" sz="2000" dirty="0">
                <a:latin typeface="Times New Roman"/>
                <a:cs typeface="Times New Roman"/>
              </a:rPr>
              <a:t> </a:t>
            </a:r>
            <a:r>
              <a:rPr lang="en-US" sz="2000" b="1" dirty="0">
                <a:latin typeface="Times New Roman"/>
                <a:cs typeface="Times New Roman"/>
              </a:rPr>
              <a:t>2003. </a:t>
            </a:r>
            <a:r>
              <a:rPr lang="en-US" sz="2000" b="1" dirty="0" err="1">
                <a:latin typeface="Times New Roman"/>
                <a:cs typeface="Times New Roman"/>
              </a:rPr>
              <a:t>gadā</a:t>
            </a:r>
            <a:r>
              <a:rPr lang="en-US" sz="2000" dirty="0">
                <a:latin typeface="Times New Roman"/>
                <a:cs typeface="Times New Roman"/>
              </a:rPr>
              <a:t> </a:t>
            </a:r>
            <a:r>
              <a:rPr lang="en-US" sz="2000" dirty="0" err="1">
                <a:latin typeface="Times New Roman"/>
                <a:cs typeface="Times New Roman"/>
              </a:rPr>
              <a:t>sekoja</a:t>
            </a:r>
            <a:r>
              <a:rPr lang="en-US" sz="2000" dirty="0">
                <a:latin typeface="Times New Roman"/>
                <a:cs typeface="Times New Roman"/>
              </a:rPr>
              <a:t> MDĢT </a:t>
            </a:r>
            <a:r>
              <a:rPr lang="en-US" sz="2000" dirty="0" err="1">
                <a:latin typeface="Times New Roman"/>
                <a:cs typeface="Times New Roman"/>
              </a:rPr>
              <a:t>ienākšana</a:t>
            </a:r>
            <a:r>
              <a:rPr lang="en-US" sz="2000" dirty="0">
                <a:latin typeface="Times New Roman"/>
                <a:cs typeface="Times New Roman"/>
              </a:rPr>
              <a:t> </a:t>
            </a:r>
            <a:r>
              <a:rPr lang="en-US" sz="2000" dirty="0" err="1">
                <a:latin typeface="Times New Roman"/>
                <a:cs typeface="Times New Roman"/>
              </a:rPr>
              <a:t>Eiropā</a:t>
            </a:r>
            <a:r>
              <a:rPr lang="en-US" sz="2000" dirty="0">
                <a:latin typeface="Times New Roman"/>
                <a:cs typeface="Times New Roman"/>
              </a:rPr>
              <a:t> </a:t>
            </a:r>
            <a:r>
              <a:rPr lang="en-US" sz="2000" dirty="0" err="1">
                <a:latin typeface="Times New Roman"/>
                <a:cs typeface="Times New Roman"/>
              </a:rPr>
              <a:t>ar</a:t>
            </a:r>
            <a:r>
              <a:rPr lang="en-US" sz="2000" dirty="0">
                <a:latin typeface="Times New Roman"/>
                <a:cs typeface="Times New Roman"/>
              </a:rPr>
              <a:t> "INCANT" </a:t>
            </a:r>
            <a:r>
              <a:rPr lang="en-US" sz="2000" dirty="0" err="1">
                <a:latin typeface="Times New Roman"/>
                <a:cs typeface="Times New Roman"/>
              </a:rPr>
              <a:t>pētījumu</a:t>
            </a:r>
            <a:r>
              <a:rPr lang="en-US" sz="2000" dirty="0">
                <a:latin typeface="Times New Roman"/>
                <a:cs typeface="Times New Roman"/>
              </a:rPr>
              <a:t>.</a:t>
            </a:r>
          </a:p>
          <a:p>
            <a:endParaRPr lang="en-US" sz="2000" dirty="0">
              <a:latin typeface="Times New Roman"/>
              <a:cs typeface="Times New Roman"/>
            </a:endParaRPr>
          </a:p>
          <a:p>
            <a:pPr marL="285750" indent="-285750">
              <a:buFont typeface="Arial"/>
              <a:buChar char="•"/>
            </a:pPr>
            <a:r>
              <a:rPr lang="en-US" sz="2000" dirty="0" err="1">
                <a:latin typeface="Times New Roman"/>
                <a:cs typeface="Times New Roman"/>
              </a:rPr>
              <a:t>Šobrīd</a:t>
            </a:r>
            <a:r>
              <a:rPr lang="en-US" sz="2000" dirty="0">
                <a:latin typeface="Times New Roman"/>
                <a:cs typeface="Times New Roman"/>
              </a:rPr>
              <a:t> ir vairāk </a:t>
            </a:r>
            <a:r>
              <a:rPr lang="en-US" sz="2000" dirty="0" err="1">
                <a:latin typeface="Times New Roman"/>
                <a:cs typeface="Times New Roman"/>
              </a:rPr>
              <a:t>nekā</a:t>
            </a:r>
            <a:r>
              <a:rPr lang="en-US" sz="2000" dirty="0">
                <a:latin typeface="Times New Roman"/>
                <a:cs typeface="Times New Roman"/>
              </a:rPr>
              <a:t> 150 </a:t>
            </a:r>
            <a:r>
              <a:rPr lang="en-US" sz="2000" dirty="0" err="1">
                <a:latin typeface="Times New Roman"/>
                <a:cs typeface="Times New Roman"/>
              </a:rPr>
              <a:t>sertificētas</a:t>
            </a:r>
            <a:r>
              <a:rPr lang="en-US" sz="2000" dirty="0">
                <a:latin typeface="Times New Roman"/>
                <a:cs typeface="Times New Roman"/>
              </a:rPr>
              <a:t> </a:t>
            </a:r>
            <a:r>
              <a:rPr lang="en-US" sz="2000" dirty="0" err="1">
                <a:latin typeface="Times New Roman"/>
                <a:cs typeface="Times New Roman"/>
              </a:rPr>
              <a:t>komandas</a:t>
            </a:r>
            <a:r>
              <a:rPr lang="en-US" sz="2000" dirty="0">
                <a:latin typeface="Times New Roman"/>
                <a:cs typeface="Times New Roman"/>
              </a:rPr>
              <a:t> </a:t>
            </a:r>
            <a:r>
              <a:rPr lang="en-US" sz="2000" dirty="0" err="1">
                <a:latin typeface="Times New Roman"/>
                <a:cs typeface="Times New Roman"/>
              </a:rPr>
              <a:t>visā</a:t>
            </a:r>
            <a:r>
              <a:rPr lang="en-US" sz="2000" dirty="0">
                <a:latin typeface="Times New Roman"/>
                <a:cs typeface="Times New Roman"/>
              </a:rPr>
              <a:t> </a:t>
            </a:r>
            <a:r>
              <a:rPr lang="en-US" sz="2000" dirty="0" err="1">
                <a:latin typeface="Times New Roman"/>
                <a:cs typeface="Times New Roman"/>
              </a:rPr>
              <a:t>pasaulē</a:t>
            </a:r>
            <a:r>
              <a:rPr lang="en-US" sz="2000" dirty="0">
                <a:latin typeface="Times New Roman"/>
                <a:cs typeface="Times New Roman"/>
              </a:rPr>
              <a:t>; </a:t>
            </a:r>
            <a:r>
              <a:rPr lang="en-US" sz="2000" dirty="0" err="1">
                <a:latin typeface="Times New Roman"/>
                <a:cs typeface="Times New Roman"/>
              </a:rPr>
              <a:t>programmas</a:t>
            </a:r>
            <a:r>
              <a:rPr lang="en-US" sz="2000" dirty="0">
                <a:latin typeface="Times New Roman"/>
                <a:cs typeface="Times New Roman"/>
              </a:rPr>
              <a:t> </a:t>
            </a:r>
            <a:r>
              <a:rPr lang="en-US" sz="2000" dirty="0" err="1">
                <a:latin typeface="Times New Roman"/>
                <a:cs typeface="Times New Roman"/>
              </a:rPr>
              <a:t>kvalitāti</a:t>
            </a:r>
            <a:r>
              <a:rPr lang="en-US" sz="2000" dirty="0">
                <a:latin typeface="Times New Roman"/>
                <a:cs typeface="Times New Roman"/>
              </a:rPr>
              <a:t> </a:t>
            </a:r>
            <a:r>
              <a:rPr lang="en-US" sz="2000" dirty="0" err="1">
                <a:latin typeface="Times New Roman"/>
                <a:cs typeface="Times New Roman"/>
              </a:rPr>
              <a:t>uzrauga</a:t>
            </a:r>
            <a:r>
              <a:rPr lang="en-US" sz="2000" dirty="0">
                <a:latin typeface="Times New Roman"/>
                <a:cs typeface="Times New Roman"/>
              </a:rPr>
              <a:t> </a:t>
            </a:r>
            <a:r>
              <a:rPr lang="en-US" sz="2000" i="1" dirty="0">
                <a:latin typeface="Times New Roman"/>
                <a:cs typeface="Times New Roman"/>
              </a:rPr>
              <a:t>MDFT International</a:t>
            </a:r>
            <a:r>
              <a:rPr lang="en-US" sz="2000" dirty="0">
                <a:latin typeface="Times New Roman"/>
                <a:cs typeface="Times New Roman"/>
              </a:rPr>
              <a:t> (</a:t>
            </a:r>
            <a:r>
              <a:rPr lang="en-US" sz="2000" dirty="0" err="1">
                <a:latin typeface="Times New Roman"/>
                <a:cs typeface="Times New Roman"/>
              </a:rPr>
              <a:t>dibināta</a:t>
            </a:r>
            <a:r>
              <a:rPr lang="en-US" sz="2000" dirty="0">
                <a:latin typeface="Times New Roman"/>
                <a:cs typeface="Times New Roman"/>
              </a:rPr>
              <a:t> 2009. </a:t>
            </a:r>
            <a:r>
              <a:rPr lang="en-US" sz="2000" dirty="0" err="1">
                <a:latin typeface="Times New Roman"/>
                <a:cs typeface="Times New Roman"/>
              </a:rPr>
              <a:t>gadā</a:t>
            </a:r>
            <a:r>
              <a:rPr lang="en-US" sz="2000" dirty="0">
                <a:latin typeface="Times New Roman"/>
                <a:cs typeface="Times New Roman"/>
              </a:rPr>
              <a:t>).</a:t>
            </a:r>
          </a:p>
          <a:p>
            <a:pPr marL="285750" indent="-285750">
              <a:buFont typeface="Arial"/>
              <a:buChar char="•"/>
            </a:pPr>
            <a:endParaRPr lang="en-US" i="1" dirty="0">
              <a:latin typeface="Aktiv Grotesk" panose="020B0504020202020204" pitchFamily="34" charset="0"/>
              <a:ea typeface="Aktiv Grotesk" panose="020B0504020202020204" pitchFamily="34" charset="0"/>
              <a:cs typeface="Aktiv Grotesk" panose="020B0504020202020204" pitchFamily="34" charset="0"/>
            </a:endParaRPr>
          </a:p>
        </p:txBody>
      </p:sp>
      <p:pic>
        <p:nvPicPr>
          <p:cNvPr id="5" name="Picture 4" descr="A logo and text on a black background&#10;&#10;AI-generated content may be incorrect.">
            <a:extLst>
              <a:ext uri="{FF2B5EF4-FFF2-40B4-BE49-F238E27FC236}">
                <a16:creationId xmlns:a16="http://schemas.microsoft.com/office/drawing/2014/main" id="{0847810C-E59E-D68D-0D35-60D96B7CBB3E}"/>
              </a:ext>
            </a:extLst>
          </p:cNvPr>
          <p:cNvPicPr>
            <a:picLocks noChangeAspect="1"/>
          </p:cNvPicPr>
          <p:nvPr/>
        </p:nvPicPr>
        <p:blipFill>
          <a:blip r:embed="rId2"/>
          <a:stretch>
            <a:fillRect/>
          </a:stretch>
        </p:blipFill>
        <p:spPr>
          <a:xfrm>
            <a:off x="8682038" y="5867400"/>
            <a:ext cx="3419475" cy="990600"/>
          </a:xfrm>
          <a:prstGeom prst="rect">
            <a:avLst/>
          </a:prstGeom>
        </p:spPr>
      </p:pic>
    </p:spTree>
    <p:extLst>
      <p:ext uri="{BB962C8B-B14F-4D97-AF65-F5344CB8AC3E}">
        <p14:creationId xmlns:p14="http://schemas.microsoft.com/office/powerpoint/2010/main" val="400494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BFAD2-BFBB-F62C-A69B-E3551BAE0DE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C4DF641-A385-BAEE-8840-D4AC86F1ED2D}"/>
              </a:ext>
            </a:extLst>
          </p:cNvPr>
          <p:cNvSpPr/>
          <p:nvPr/>
        </p:nvSpPr>
        <p:spPr>
          <a:xfrm>
            <a:off x="559641" y="418234"/>
            <a:ext cx="11241833" cy="523220"/>
          </a:xfrm>
          <a:prstGeom prst="rect">
            <a:avLst/>
          </a:prstGeom>
        </p:spPr>
        <p:txBody>
          <a:bodyPr wrap="square" lIns="91440" tIns="45720" rIns="91440" bIns="45720" anchor="t">
            <a:spAutoFit/>
          </a:bodyPr>
          <a:lstStyle/>
          <a:p>
            <a:r>
              <a:rPr lang="lv-LV" sz="2800" b="1">
                <a:latin typeface="Times New Roman"/>
                <a:cs typeface="Times New Roman"/>
              </a:rPr>
              <a:t>Starpinstitucionālā sadarbība un ģimeņu piesaiste </a:t>
            </a:r>
            <a:endParaRPr lang="en-US"/>
          </a:p>
        </p:txBody>
      </p:sp>
      <p:sp>
        <p:nvSpPr>
          <p:cNvPr id="5" name="Rectangle 4">
            <a:extLst>
              <a:ext uri="{FF2B5EF4-FFF2-40B4-BE49-F238E27FC236}">
                <a16:creationId xmlns:a16="http://schemas.microsoft.com/office/drawing/2014/main" id="{C13E30BC-616B-477D-F6AE-A836C3BCAFD7}"/>
              </a:ext>
            </a:extLst>
          </p:cNvPr>
          <p:cNvSpPr/>
          <p:nvPr/>
        </p:nvSpPr>
        <p:spPr>
          <a:xfrm>
            <a:off x="563771" y="851018"/>
            <a:ext cx="11387135" cy="2782749"/>
          </a:xfrm>
          <a:prstGeom prst="rect">
            <a:avLst/>
          </a:prstGeom>
        </p:spPr>
        <p:txBody>
          <a:bodyPr wrap="square" lIns="91440" tIns="45720" rIns="91440" bIns="45720" anchor="t">
            <a:spAutoFit/>
          </a:bodyPr>
          <a:lstStyle/>
          <a:p>
            <a:pPr>
              <a:lnSpc>
                <a:spcPct val="150000"/>
              </a:lnSpc>
              <a:defRPr/>
            </a:pPr>
            <a:r>
              <a:rPr lang="lv-LV" sz="2400">
                <a:solidFill>
                  <a:srgbClr val="1C325D"/>
                </a:solidFill>
                <a:latin typeface="Times New Roman"/>
                <a:cs typeface="Times New Roman"/>
              </a:rPr>
              <a:t>Uzrunātie reģioni sadarbībai:</a:t>
            </a:r>
            <a:endParaRPr lang="lv-LV" sz="2400" strike="noStrike" kern="1200" cap="none" spc="0" normalizeH="0" baseline="0" noProof="0" dirty="0">
              <a:ln>
                <a:noFill/>
              </a:ln>
              <a:solidFill>
                <a:srgbClr val="1C325D"/>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lv-LV" sz="2400" b="0" i="0" u="none" dirty="0">
              <a:solidFill>
                <a:srgbClr val="1C325D"/>
              </a:solidFill>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p:txBody>
      </p:sp>
      <p:sp>
        <p:nvSpPr>
          <p:cNvPr id="6" name="Slide Number Placeholder 2">
            <a:extLst>
              <a:ext uri="{FF2B5EF4-FFF2-40B4-BE49-F238E27FC236}">
                <a16:creationId xmlns:a16="http://schemas.microsoft.com/office/drawing/2014/main" id="{E08DA77E-6638-B063-06AB-54A1ED91B975}"/>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D6761B-E3C6-3B4B-8360-B18F2215394E}" type="slidenum">
              <a:rPr kumimoji="0" lang="en-GB" sz="1050" b="0" i="0" u="none" strike="noStrike" kern="1200" cap="none" spc="0" normalizeH="0" baseline="0" noProof="0" smtClean="0">
                <a:ln>
                  <a:noFill/>
                </a:ln>
                <a:solidFill>
                  <a:srgbClr val="1C325D"/>
                </a:solidFill>
                <a:effectLst/>
                <a:uLnTx/>
                <a:uFillTx/>
                <a:latin typeface="Aktiv Grotesk Light" panose="020B04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50" b="0" i="0" u="none" strike="noStrike" kern="1200" cap="none" spc="0" normalizeH="0" baseline="0" noProof="0">
              <a:ln>
                <a:noFill/>
              </a:ln>
              <a:solidFill>
                <a:srgbClr val="1C325D"/>
              </a:solidFill>
              <a:effectLst/>
              <a:uLnTx/>
              <a:uFillTx/>
              <a:latin typeface="Aktiv Grotesk Light" panose="020B0404020202020204" pitchFamily="34" charset="0"/>
            </a:endParaRPr>
          </a:p>
        </p:txBody>
      </p:sp>
      <p:sp>
        <p:nvSpPr>
          <p:cNvPr id="9" name="TextBox 8">
            <a:extLst>
              <a:ext uri="{FF2B5EF4-FFF2-40B4-BE49-F238E27FC236}">
                <a16:creationId xmlns:a16="http://schemas.microsoft.com/office/drawing/2014/main" id="{D2F4E820-D696-AF3D-F095-3D2BD676F854}"/>
              </a:ext>
            </a:extLst>
          </p:cNvPr>
          <p:cNvSpPr txBox="1"/>
          <p:nvPr/>
        </p:nvSpPr>
        <p:spPr>
          <a:xfrm>
            <a:off x="559593" y="4352924"/>
            <a:ext cx="1086088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000" dirty="0">
                <a:latin typeface="Times New Roman"/>
                <a:cs typeface="Times New Roman"/>
              </a:rPr>
              <a:t>Nepieciešams kopīgi izstrādāt un pilnveidot MDĢT pakalpojuma ieviešanai </a:t>
            </a:r>
            <a:r>
              <a:rPr lang="lv-LV" sz="2000">
                <a:latin typeface="Times New Roman"/>
                <a:cs typeface="Times New Roman"/>
              </a:rPr>
              <a:t>nepieciešamos sadarbības mehānismus:</a:t>
            </a:r>
            <a:endParaRPr lang="en-US" sz="2000">
              <a:latin typeface="Times New Roman"/>
              <a:cs typeface="Times New Roman"/>
            </a:endParaRPr>
          </a:p>
          <a:p>
            <a:pPr marL="285750" indent="-285750">
              <a:buFont typeface="Arial"/>
              <a:buChar char="•"/>
            </a:pPr>
            <a:r>
              <a:rPr lang="lv-LV" sz="2400" b="1">
                <a:latin typeface="Times New Roman"/>
                <a:cs typeface="Times New Roman"/>
              </a:rPr>
              <a:t>pakalpojuma saņemšanas kārtība</a:t>
            </a:r>
            <a:endParaRPr lang="en-US" sz="2400" b="1">
              <a:latin typeface="Times New Roman"/>
              <a:cs typeface="Times New Roman"/>
            </a:endParaRPr>
          </a:p>
          <a:p>
            <a:pPr marL="285750" indent="-285750">
              <a:buFont typeface="Arial"/>
              <a:buChar char="•"/>
            </a:pPr>
            <a:r>
              <a:rPr lang="lv-LV" sz="2400" b="1">
                <a:latin typeface="Times New Roman"/>
                <a:cs typeface="Times New Roman"/>
              </a:rPr>
              <a:t>sadarbības algoritms ģimeņu piesaistīšanai un atbalsta nodrošināšanai</a:t>
            </a:r>
            <a:endParaRPr lang="en-US" sz="2400" b="1">
              <a:latin typeface="Times New Roman"/>
              <a:ea typeface="Aktiv Grotesk" panose="020B0504020202020204" pitchFamily="34" charset="0"/>
              <a:cs typeface="Times New Roman"/>
            </a:endParaRPr>
          </a:p>
        </p:txBody>
      </p:sp>
      <p:sp>
        <p:nvSpPr>
          <p:cNvPr id="8" name="Rectangle: Rounded Corners 7">
            <a:extLst>
              <a:ext uri="{FF2B5EF4-FFF2-40B4-BE49-F238E27FC236}">
                <a16:creationId xmlns:a16="http://schemas.microsoft.com/office/drawing/2014/main" id="{DD7DB2F3-175D-FF80-E423-2A99D4B258B5}"/>
              </a:ext>
            </a:extLst>
          </p:cNvPr>
          <p:cNvSpPr/>
          <p:nvPr/>
        </p:nvSpPr>
        <p:spPr>
          <a:xfrm>
            <a:off x="562639" y="1569244"/>
            <a:ext cx="10091793" cy="676718"/>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baseline="0" dirty="0" err="1">
                <a:solidFill>
                  <a:schemeClr val="tx1"/>
                </a:solidFill>
                <a:latin typeface="Times New Roman"/>
                <a:ea typeface="Segoe UI"/>
                <a:cs typeface="Segoe UI"/>
              </a:rPr>
              <a:t>Kuldīgas</a:t>
            </a:r>
            <a:r>
              <a:rPr lang="en-US" sz="1800" b="1" i="0" u="none" strike="noStrike" baseline="0" dirty="0">
                <a:solidFill>
                  <a:schemeClr val="tx1"/>
                </a:solidFill>
                <a:latin typeface="Times New Roman"/>
                <a:ea typeface="Segoe UI"/>
                <a:cs typeface="Segoe UI"/>
              </a:rPr>
              <a:t>, Ventspils, Talsu,</a:t>
            </a:r>
            <a:r>
              <a:rPr lang="en-US" b="1" dirty="0">
                <a:solidFill>
                  <a:schemeClr val="tx1"/>
                </a:solidFill>
                <a:latin typeface="Times New Roman"/>
                <a:ea typeface="Segoe UI"/>
                <a:cs typeface="Segoe UI"/>
              </a:rPr>
              <a:t> </a:t>
            </a:r>
            <a:r>
              <a:rPr lang="en-US" sz="1800" b="1" i="0" u="none" strike="noStrike" baseline="0" dirty="0" err="1">
                <a:solidFill>
                  <a:schemeClr val="tx1"/>
                </a:solidFill>
                <a:latin typeface="Times New Roman"/>
                <a:ea typeface="Segoe UI"/>
                <a:cs typeface="Segoe UI"/>
              </a:rPr>
              <a:t>Saldus</a:t>
            </a:r>
            <a:r>
              <a:rPr lang="en-US" sz="1800" b="1" i="0" u="none" strike="noStrike" baseline="0" dirty="0">
                <a:solidFill>
                  <a:schemeClr val="tx1"/>
                </a:solidFill>
                <a:latin typeface="Times New Roman"/>
                <a:ea typeface="Segoe UI"/>
                <a:cs typeface="Segoe UI"/>
              </a:rPr>
              <a:t> un </a:t>
            </a:r>
            <a:r>
              <a:rPr lang="en-US" b="1" dirty="0">
                <a:solidFill>
                  <a:schemeClr val="tx1"/>
                </a:solidFill>
                <a:latin typeface="Times New Roman"/>
                <a:ea typeface="Segoe UI"/>
                <a:cs typeface="Segoe UI"/>
              </a:rPr>
              <a:t>Tukuma </a:t>
            </a:r>
            <a:r>
              <a:rPr lang="en-US" b="1" dirty="0" err="1">
                <a:solidFill>
                  <a:schemeClr val="tx1"/>
                </a:solidFill>
                <a:latin typeface="Times New Roman"/>
                <a:ea typeface="Segoe UI"/>
                <a:cs typeface="Segoe UI"/>
              </a:rPr>
              <a:t>pašvaldības</a:t>
            </a:r>
            <a:endParaRPr lang="en-US" b="1" dirty="0" err="1">
              <a:solidFill>
                <a:schemeClr val="tx1"/>
              </a:solidFill>
              <a:latin typeface="Times New Roman"/>
              <a:cs typeface="Segoe UI"/>
            </a:endParaRPr>
          </a:p>
        </p:txBody>
      </p:sp>
      <p:sp>
        <p:nvSpPr>
          <p:cNvPr id="13" name="Rectangle: Rounded Corners 12">
            <a:extLst>
              <a:ext uri="{FF2B5EF4-FFF2-40B4-BE49-F238E27FC236}">
                <a16:creationId xmlns:a16="http://schemas.microsoft.com/office/drawing/2014/main" id="{1DA61F43-7CBA-5E2A-59D0-3294D8409A4A}"/>
              </a:ext>
            </a:extLst>
          </p:cNvPr>
          <p:cNvSpPr/>
          <p:nvPr/>
        </p:nvSpPr>
        <p:spPr>
          <a:xfrm>
            <a:off x="562639" y="2498706"/>
            <a:ext cx="10091793" cy="676718"/>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err="1">
                <a:solidFill>
                  <a:schemeClr val="tx1"/>
                </a:solidFill>
                <a:latin typeface="Times New Roman"/>
                <a:ea typeface="Segoe UI"/>
                <a:cs typeface="Segoe UI"/>
              </a:rPr>
              <a:t>Gulbenes</a:t>
            </a:r>
            <a:r>
              <a:rPr lang="en-US" b="1" dirty="0">
                <a:solidFill>
                  <a:schemeClr val="tx1"/>
                </a:solidFill>
                <a:latin typeface="Times New Roman"/>
                <a:ea typeface="Segoe UI"/>
                <a:cs typeface="Segoe UI"/>
              </a:rPr>
              <a:t>, </a:t>
            </a:r>
            <a:r>
              <a:rPr lang="en-US" b="1" dirty="0" err="1">
                <a:solidFill>
                  <a:schemeClr val="tx1"/>
                </a:solidFill>
                <a:latin typeface="Times New Roman"/>
                <a:ea typeface="Segoe UI"/>
                <a:cs typeface="Segoe UI"/>
              </a:rPr>
              <a:t>Balvu</a:t>
            </a:r>
            <a:r>
              <a:rPr lang="en-US" b="1" dirty="0">
                <a:solidFill>
                  <a:schemeClr val="tx1"/>
                </a:solidFill>
                <a:latin typeface="Times New Roman"/>
                <a:ea typeface="Segoe UI"/>
                <a:cs typeface="Segoe UI"/>
              </a:rPr>
              <a:t>, </a:t>
            </a:r>
            <a:r>
              <a:rPr lang="en-US" b="1" dirty="0" err="1">
                <a:solidFill>
                  <a:schemeClr val="tx1"/>
                </a:solidFill>
                <a:latin typeface="Times New Roman"/>
                <a:ea typeface="Segoe UI"/>
                <a:cs typeface="Segoe UI"/>
              </a:rPr>
              <a:t>Madonas</a:t>
            </a:r>
            <a:r>
              <a:rPr lang="en-US" b="1" dirty="0">
                <a:solidFill>
                  <a:schemeClr val="tx1"/>
                </a:solidFill>
                <a:latin typeface="Times New Roman"/>
                <a:ea typeface="Segoe UI"/>
                <a:cs typeface="Segoe UI"/>
              </a:rPr>
              <a:t>, </a:t>
            </a:r>
            <a:r>
              <a:rPr lang="en-US" b="1" dirty="0" err="1">
                <a:solidFill>
                  <a:schemeClr val="tx1"/>
                </a:solidFill>
                <a:latin typeface="Times New Roman"/>
                <a:ea typeface="Segoe UI"/>
                <a:cs typeface="Segoe UI"/>
              </a:rPr>
              <a:t>Smiltenes</a:t>
            </a:r>
            <a:r>
              <a:rPr lang="en-US" b="1" dirty="0">
                <a:solidFill>
                  <a:schemeClr val="tx1"/>
                </a:solidFill>
                <a:latin typeface="Times New Roman"/>
                <a:ea typeface="Segoe UI"/>
                <a:cs typeface="Segoe UI"/>
              </a:rPr>
              <a:t> un </a:t>
            </a:r>
            <a:r>
              <a:rPr lang="en-US" b="1" dirty="0" err="1">
                <a:solidFill>
                  <a:schemeClr val="tx1"/>
                </a:solidFill>
                <a:latin typeface="Times New Roman"/>
                <a:ea typeface="Segoe UI"/>
                <a:cs typeface="Segoe UI"/>
              </a:rPr>
              <a:t>Alūksnes</a:t>
            </a:r>
            <a:r>
              <a:rPr lang="en-US" b="1" dirty="0">
                <a:solidFill>
                  <a:schemeClr val="tx1"/>
                </a:solidFill>
                <a:latin typeface="Times New Roman"/>
                <a:ea typeface="Segoe UI"/>
                <a:cs typeface="Segoe UI"/>
              </a:rPr>
              <a:t> </a:t>
            </a:r>
            <a:r>
              <a:rPr lang="en-US" b="1" dirty="0" err="1">
                <a:solidFill>
                  <a:schemeClr val="tx1"/>
                </a:solidFill>
                <a:latin typeface="Times New Roman"/>
                <a:ea typeface="Segoe UI"/>
                <a:cs typeface="Segoe UI"/>
              </a:rPr>
              <a:t>pašvaldības</a:t>
            </a:r>
            <a:endParaRPr lang="en-US" b="1" dirty="0" err="1">
              <a:solidFill>
                <a:schemeClr val="tx1"/>
              </a:solidFill>
              <a:cs typeface="Times New Roman"/>
            </a:endParaRPr>
          </a:p>
        </p:txBody>
      </p:sp>
      <p:sp>
        <p:nvSpPr>
          <p:cNvPr id="14" name="Rectangle: Rounded Corners 13">
            <a:extLst>
              <a:ext uri="{FF2B5EF4-FFF2-40B4-BE49-F238E27FC236}">
                <a16:creationId xmlns:a16="http://schemas.microsoft.com/office/drawing/2014/main" id="{BA443B7C-B98E-BED2-8FE8-D1CE19C456CD}"/>
              </a:ext>
            </a:extLst>
          </p:cNvPr>
          <p:cNvSpPr/>
          <p:nvPr/>
        </p:nvSpPr>
        <p:spPr>
          <a:xfrm>
            <a:off x="562638" y="3428833"/>
            <a:ext cx="10091793" cy="676718"/>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err="1">
                <a:solidFill>
                  <a:schemeClr val="tx1"/>
                </a:solidFill>
                <a:latin typeface="Times New Roman"/>
                <a:ea typeface="Segoe UI"/>
                <a:cs typeface="Segoe UI"/>
              </a:rPr>
              <a:t>Rīgas</a:t>
            </a:r>
            <a:r>
              <a:rPr lang="en-US" b="1" dirty="0">
                <a:solidFill>
                  <a:schemeClr val="tx1"/>
                </a:solidFill>
                <a:latin typeface="Times New Roman"/>
                <a:ea typeface="Segoe UI"/>
                <a:cs typeface="Segoe UI"/>
              </a:rPr>
              <a:t>, </a:t>
            </a:r>
            <a:r>
              <a:rPr lang="en-US" b="1" dirty="0" err="1">
                <a:solidFill>
                  <a:schemeClr val="tx1"/>
                </a:solidFill>
                <a:latin typeface="Times New Roman"/>
                <a:ea typeface="Segoe UI"/>
                <a:cs typeface="Segoe UI"/>
              </a:rPr>
              <a:t>Ropažu</a:t>
            </a:r>
            <a:r>
              <a:rPr lang="en-US" b="1" dirty="0">
                <a:solidFill>
                  <a:schemeClr val="tx1"/>
                </a:solidFill>
                <a:latin typeface="Times New Roman"/>
                <a:ea typeface="Segoe UI"/>
                <a:cs typeface="Segoe UI"/>
              </a:rPr>
              <a:t>, </a:t>
            </a:r>
            <a:r>
              <a:rPr lang="en-US" b="1" dirty="0" err="1">
                <a:solidFill>
                  <a:schemeClr val="tx1"/>
                </a:solidFill>
                <a:latin typeface="Times New Roman"/>
                <a:ea typeface="Segoe UI"/>
                <a:cs typeface="Segoe UI"/>
              </a:rPr>
              <a:t>Siguldas</a:t>
            </a:r>
            <a:r>
              <a:rPr lang="en-US" b="1" dirty="0">
                <a:solidFill>
                  <a:schemeClr val="tx1"/>
                </a:solidFill>
                <a:latin typeface="Times New Roman"/>
                <a:ea typeface="Segoe UI"/>
                <a:cs typeface="Segoe UI"/>
              </a:rPr>
              <a:t> un </a:t>
            </a:r>
            <a:r>
              <a:rPr lang="en-US" b="1" dirty="0" err="1">
                <a:solidFill>
                  <a:schemeClr val="tx1"/>
                </a:solidFill>
                <a:latin typeface="Times New Roman"/>
                <a:ea typeface="Segoe UI"/>
                <a:cs typeface="Segoe UI"/>
              </a:rPr>
              <a:t>Jūrmalas</a:t>
            </a:r>
            <a:r>
              <a:rPr lang="en-US" b="1" dirty="0">
                <a:solidFill>
                  <a:schemeClr val="tx1"/>
                </a:solidFill>
                <a:latin typeface="Times New Roman"/>
                <a:ea typeface="Segoe UI"/>
                <a:cs typeface="Segoe UI"/>
              </a:rPr>
              <a:t> </a:t>
            </a:r>
            <a:r>
              <a:rPr lang="en-US" b="1" dirty="0" err="1">
                <a:solidFill>
                  <a:schemeClr val="tx1"/>
                </a:solidFill>
                <a:latin typeface="Times New Roman"/>
                <a:ea typeface="Segoe UI"/>
                <a:cs typeface="Segoe UI"/>
              </a:rPr>
              <a:t>pašvaldības</a:t>
            </a:r>
            <a:endParaRPr lang="en-US" b="1" dirty="0" err="1">
              <a:solidFill>
                <a:schemeClr val="tx1"/>
              </a:solidFill>
            </a:endParaRPr>
          </a:p>
        </p:txBody>
      </p:sp>
      <p:pic>
        <p:nvPicPr>
          <p:cNvPr id="3" name="Picture 2" descr="A logo and text on a black background&#10;&#10;AI-generated content may be incorrect.">
            <a:extLst>
              <a:ext uri="{FF2B5EF4-FFF2-40B4-BE49-F238E27FC236}">
                <a16:creationId xmlns:a16="http://schemas.microsoft.com/office/drawing/2014/main" id="{EBA15D41-C349-573B-8985-389C4B1BD5D0}"/>
              </a:ext>
            </a:extLst>
          </p:cNvPr>
          <p:cNvPicPr>
            <a:picLocks noChangeAspect="1"/>
          </p:cNvPicPr>
          <p:nvPr/>
        </p:nvPicPr>
        <p:blipFill>
          <a:blip r:embed="rId2"/>
          <a:stretch>
            <a:fillRect/>
          </a:stretch>
        </p:blipFill>
        <p:spPr>
          <a:xfrm>
            <a:off x="8720138" y="5705475"/>
            <a:ext cx="3467100" cy="1009650"/>
          </a:xfrm>
          <a:prstGeom prst="rect">
            <a:avLst/>
          </a:prstGeom>
        </p:spPr>
      </p:pic>
    </p:spTree>
    <p:extLst>
      <p:ext uri="{BB962C8B-B14F-4D97-AF65-F5344CB8AC3E}">
        <p14:creationId xmlns:p14="http://schemas.microsoft.com/office/powerpoint/2010/main" val="423933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7999A-55BD-CFDD-D757-AAC07F28F3FB}"/>
            </a:ext>
          </a:extLst>
        </p:cNvPr>
        <p:cNvGrpSpPr/>
        <p:nvPr/>
      </p:nvGrpSpPr>
      <p:grpSpPr>
        <a:xfrm>
          <a:off x="0" y="0"/>
          <a:ext cx="0" cy="0"/>
          <a:chOff x="0" y="0"/>
          <a:chExt cx="0" cy="0"/>
        </a:xfrm>
      </p:grpSpPr>
      <p:sp>
        <p:nvSpPr>
          <p:cNvPr id="445" name="Rectangle: Rounded Corners 444">
            <a:extLst>
              <a:ext uri="{FF2B5EF4-FFF2-40B4-BE49-F238E27FC236}">
                <a16:creationId xmlns:a16="http://schemas.microsoft.com/office/drawing/2014/main" id="{5D854977-17C9-D317-5D69-D97CB3199766}"/>
              </a:ext>
            </a:extLst>
          </p:cNvPr>
          <p:cNvSpPr/>
          <p:nvPr/>
        </p:nvSpPr>
        <p:spPr>
          <a:xfrm>
            <a:off x="881062" y="3548062"/>
            <a:ext cx="3214687" cy="976312"/>
          </a:xfrm>
          <a:prstGeom prst="roundRect">
            <a:avLst/>
          </a:prstGeom>
          <a:solidFill>
            <a:schemeClr val="accent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Rounded Corners 425">
            <a:extLst>
              <a:ext uri="{FF2B5EF4-FFF2-40B4-BE49-F238E27FC236}">
                <a16:creationId xmlns:a16="http://schemas.microsoft.com/office/drawing/2014/main" id="{965B6E31-5E92-5477-D82E-25DF4D2A4231}"/>
              </a:ext>
            </a:extLst>
          </p:cNvPr>
          <p:cNvSpPr/>
          <p:nvPr/>
        </p:nvSpPr>
        <p:spPr>
          <a:xfrm>
            <a:off x="3024187" y="2524124"/>
            <a:ext cx="3369468" cy="809625"/>
          </a:xfrm>
          <a:prstGeom prst="roundRect">
            <a:avLst/>
          </a:prstGeom>
          <a:solidFill>
            <a:schemeClr val="accent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EE4E9342-6D86-F3BF-0D48-941BA10E03C4}"/>
              </a:ext>
            </a:extLst>
          </p:cNvPr>
          <p:cNvSpPr/>
          <p:nvPr/>
        </p:nvSpPr>
        <p:spPr>
          <a:xfrm>
            <a:off x="5310187" y="3548062"/>
            <a:ext cx="3381375" cy="797718"/>
          </a:xfrm>
          <a:prstGeom prst="roundRect">
            <a:avLst/>
          </a:prstGeom>
          <a:solidFill>
            <a:schemeClr val="accent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59B22BF6-E6B7-7027-8D3E-2F48B6C600E6}"/>
              </a:ext>
            </a:extLst>
          </p:cNvPr>
          <p:cNvSpPr/>
          <p:nvPr/>
        </p:nvSpPr>
        <p:spPr>
          <a:xfrm>
            <a:off x="7646193" y="2545556"/>
            <a:ext cx="3321843" cy="881062"/>
          </a:xfrm>
          <a:prstGeom prst="roundRect">
            <a:avLst/>
          </a:prstGeom>
          <a:solidFill>
            <a:schemeClr val="accent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Shēma 1">
            <a:extLst>
              <a:ext uri="{FF2B5EF4-FFF2-40B4-BE49-F238E27FC236}">
                <a16:creationId xmlns:a16="http://schemas.microsoft.com/office/drawing/2014/main" id="{3EE06507-2C08-6BF3-ECED-FE9383F05DE5}"/>
              </a:ext>
            </a:extLst>
          </p:cNvPr>
          <p:cNvGraphicFramePr/>
          <p:nvPr>
            <p:extLst>
              <p:ext uri="{D42A27DB-BD31-4B8C-83A1-F6EECF244321}">
                <p14:modId xmlns:p14="http://schemas.microsoft.com/office/powerpoint/2010/main" val="2878564245"/>
              </p:ext>
            </p:extLst>
          </p:nvPr>
        </p:nvGraphicFramePr>
        <p:xfrm>
          <a:off x="416513" y="774883"/>
          <a:ext cx="10824504" cy="5308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86A2CC3-EC52-98B6-2996-95CE8C677F92}"/>
              </a:ext>
            </a:extLst>
          </p:cNvPr>
          <p:cNvSpPr/>
          <p:nvPr/>
        </p:nvSpPr>
        <p:spPr>
          <a:xfrm>
            <a:off x="559641" y="418234"/>
            <a:ext cx="11241833" cy="523220"/>
          </a:xfrm>
          <a:prstGeom prst="rect">
            <a:avLst/>
          </a:prstGeom>
        </p:spPr>
        <p:txBody>
          <a:bodyPr wrap="square">
            <a:spAutoFit/>
          </a:bodyPr>
          <a:lstStyle/>
          <a:p>
            <a:r>
              <a:rPr lang="lv-LV" sz="2800" b="1" dirty="0">
                <a:latin typeface="Times New Roman" panose="02020603050405020304" pitchFamily="18" charset="0"/>
                <a:cs typeface="Times New Roman" panose="02020603050405020304" pitchFamily="18" charset="0"/>
              </a:rPr>
              <a:t>Pakalpojuma īstenošanas posmi </a:t>
            </a:r>
            <a:endParaRPr lang="en-GB" sz="28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53B7DD9-5A44-E25F-5BBB-B8B7760EC365}"/>
              </a:ext>
            </a:extLst>
          </p:cNvPr>
          <p:cNvSpPr/>
          <p:nvPr/>
        </p:nvSpPr>
        <p:spPr>
          <a:xfrm>
            <a:off x="420896" y="1184393"/>
            <a:ext cx="11387135" cy="1674754"/>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p:txBody>
      </p:sp>
      <p:sp>
        <p:nvSpPr>
          <p:cNvPr id="6" name="Slide Number Placeholder 2">
            <a:extLst>
              <a:ext uri="{FF2B5EF4-FFF2-40B4-BE49-F238E27FC236}">
                <a16:creationId xmlns:a16="http://schemas.microsoft.com/office/drawing/2014/main" id="{476B24F7-CA9C-AB72-1C72-2F93A7BC2FAE}"/>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D6761B-E3C6-3B4B-8360-B18F2215394E}" type="slidenum">
              <a:rPr kumimoji="0" lang="en-GB" sz="1050" b="0" i="0" u="none" strike="noStrike" kern="1200" cap="none" spc="0" normalizeH="0" baseline="0" noProof="0" smtClean="0">
                <a:ln>
                  <a:noFill/>
                </a:ln>
                <a:solidFill>
                  <a:srgbClr val="1C325D"/>
                </a:solidFill>
                <a:effectLst/>
                <a:uLnTx/>
                <a:uFillTx/>
                <a:latin typeface="Aktiv Grotesk Light" panose="020B04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50" b="0" i="0" u="none" strike="noStrike" kern="1200" cap="none" spc="0" normalizeH="0" baseline="0" noProof="0">
              <a:ln>
                <a:noFill/>
              </a:ln>
              <a:solidFill>
                <a:srgbClr val="1C325D"/>
              </a:solidFill>
              <a:effectLst/>
              <a:uLnTx/>
              <a:uFillTx/>
              <a:latin typeface="Aktiv Grotesk Light" panose="020B0404020202020204" pitchFamily="34" charset="0"/>
            </a:endParaRPr>
          </a:p>
        </p:txBody>
      </p:sp>
      <p:sp>
        <p:nvSpPr>
          <p:cNvPr id="35" name="TextBox 34">
            <a:extLst>
              <a:ext uri="{FF2B5EF4-FFF2-40B4-BE49-F238E27FC236}">
                <a16:creationId xmlns:a16="http://schemas.microsoft.com/office/drawing/2014/main" id="{6D1A9853-4BDA-BF67-7AF5-3026A899FF31}"/>
              </a:ext>
            </a:extLst>
          </p:cNvPr>
          <p:cNvSpPr txBox="1"/>
          <p:nvPr/>
        </p:nvSpPr>
        <p:spPr>
          <a:xfrm>
            <a:off x="1081470" y="1844101"/>
            <a:ext cx="30971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Times New Roman"/>
              </a:rPr>
              <a:t>02.03.2026. – 01.05.2026.</a:t>
            </a:r>
            <a:endParaRPr lang="en-US">
              <a:latin typeface="Times New Roman"/>
              <a:cs typeface="Times New Roman"/>
            </a:endParaRPr>
          </a:p>
        </p:txBody>
      </p:sp>
      <p:sp>
        <p:nvSpPr>
          <p:cNvPr id="41" name="TextBox 40">
            <a:extLst>
              <a:ext uri="{FF2B5EF4-FFF2-40B4-BE49-F238E27FC236}">
                <a16:creationId xmlns:a16="http://schemas.microsoft.com/office/drawing/2014/main" id="{2BB36B1C-0C6D-5817-FDA7-E7C2B787A2DF}"/>
              </a:ext>
            </a:extLst>
          </p:cNvPr>
          <p:cNvSpPr txBox="1"/>
          <p:nvPr/>
        </p:nvSpPr>
        <p:spPr>
          <a:xfrm>
            <a:off x="3395701" y="4665551"/>
            <a:ext cx="3411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Times New Roman"/>
              </a:rPr>
              <a:t>02.05.2026. – 01.09.2026.</a:t>
            </a:r>
            <a:endParaRPr lang="en-US">
              <a:latin typeface="Times New Roman"/>
              <a:cs typeface="Times New Roman"/>
            </a:endParaRPr>
          </a:p>
        </p:txBody>
      </p:sp>
      <p:sp>
        <p:nvSpPr>
          <p:cNvPr id="42" name="TextBox 41">
            <a:extLst>
              <a:ext uri="{FF2B5EF4-FFF2-40B4-BE49-F238E27FC236}">
                <a16:creationId xmlns:a16="http://schemas.microsoft.com/office/drawing/2014/main" id="{D2C31DFA-6F6C-CE9D-7FAC-9D2E151F0830}"/>
              </a:ext>
            </a:extLst>
          </p:cNvPr>
          <p:cNvSpPr txBox="1"/>
          <p:nvPr/>
        </p:nvSpPr>
        <p:spPr>
          <a:xfrm>
            <a:off x="5674412" y="1839399"/>
            <a:ext cx="39475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Times New Roman"/>
              </a:rPr>
              <a:t>02.09.2026. – 01.09.2028.</a:t>
            </a:r>
            <a:endParaRPr lang="en-US">
              <a:latin typeface="Times New Roman"/>
              <a:cs typeface="Times New Roman"/>
            </a:endParaRPr>
          </a:p>
        </p:txBody>
      </p:sp>
      <p:sp>
        <p:nvSpPr>
          <p:cNvPr id="43" name="TextBox 42">
            <a:extLst>
              <a:ext uri="{FF2B5EF4-FFF2-40B4-BE49-F238E27FC236}">
                <a16:creationId xmlns:a16="http://schemas.microsoft.com/office/drawing/2014/main" id="{5A46EBD6-4AF1-A0E8-78B2-F40A92E8FB7A}"/>
              </a:ext>
            </a:extLst>
          </p:cNvPr>
          <p:cNvSpPr txBox="1"/>
          <p:nvPr/>
        </p:nvSpPr>
        <p:spPr>
          <a:xfrm>
            <a:off x="7968682" y="4662294"/>
            <a:ext cx="27188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ea typeface="+mn-lt"/>
                <a:cs typeface="Times New Roman"/>
              </a:rPr>
              <a:t>02.09.2028. – 02.11.2028.</a:t>
            </a:r>
            <a:endParaRPr lang="en-US">
              <a:latin typeface="Times New Roman"/>
              <a:cs typeface="Times New Roman"/>
            </a:endParaRPr>
          </a:p>
        </p:txBody>
      </p:sp>
      <p:pic>
        <p:nvPicPr>
          <p:cNvPr id="25" name="Picture 24" descr="A logo and text on a black background&#10;&#10;AI-generated content may be incorrect.">
            <a:extLst>
              <a:ext uri="{FF2B5EF4-FFF2-40B4-BE49-F238E27FC236}">
                <a16:creationId xmlns:a16="http://schemas.microsoft.com/office/drawing/2014/main" id="{B99A9DF9-8B81-9830-2271-666041DA4292}"/>
              </a:ext>
            </a:extLst>
          </p:cNvPr>
          <p:cNvPicPr>
            <a:picLocks noChangeAspect="1"/>
          </p:cNvPicPr>
          <p:nvPr/>
        </p:nvPicPr>
        <p:blipFill>
          <a:blip r:embed="rId7"/>
          <a:stretch>
            <a:fillRect/>
          </a:stretch>
        </p:blipFill>
        <p:spPr>
          <a:xfrm>
            <a:off x="8720138" y="5705475"/>
            <a:ext cx="3467100" cy="1009650"/>
          </a:xfrm>
          <a:prstGeom prst="rect">
            <a:avLst/>
          </a:prstGeom>
        </p:spPr>
      </p:pic>
    </p:spTree>
    <p:extLst>
      <p:ext uri="{BB962C8B-B14F-4D97-AF65-F5344CB8AC3E}">
        <p14:creationId xmlns:p14="http://schemas.microsoft.com/office/powerpoint/2010/main" val="177506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1A3FC-D10C-C91E-9604-CDD8900C2DC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DF6DBF-9451-7AF9-1683-1250DDF8ED60}"/>
              </a:ext>
            </a:extLst>
          </p:cNvPr>
          <p:cNvSpPr/>
          <p:nvPr/>
        </p:nvSpPr>
        <p:spPr>
          <a:xfrm>
            <a:off x="559641" y="418234"/>
            <a:ext cx="11241833" cy="523220"/>
          </a:xfrm>
          <a:prstGeom prst="rect">
            <a:avLst/>
          </a:prstGeom>
        </p:spPr>
        <p:txBody>
          <a:bodyPr wrap="square">
            <a:spAutoFit/>
          </a:bodyPr>
          <a:lstStyle/>
          <a:p>
            <a:r>
              <a:rPr lang="lv-LV" sz="2800" b="1" dirty="0">
                <a:latin typeface="Times New Roman" panose="02020603050405020304" pitchFamily="18" charset="0"/>
                <a:cs typeface="Times New Roman" panose="02020603050405020304" pitchFamily="18" charset="0"/>
              </a:rPr>
              <a:t>Komanda </a:t>
            </a:r>
            <a:endParaRPr lang="en-GB" sz="28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208297F-E9EA-60DD-35B1-D0FD91ED6830}"/>
              </a:ext>
            </a:extLst>
          </p:cNvPr>
          <p:cNvSpPr/>
          <p:nvPr/>
        </p:nvSpPr>
        <p:spPr>
          <a:xfrm>
            <a:off x="390526" y="871572"/>
            <a:ext cx="11387135" cy="3336747"/>
          </a:xfrm>
          <a:prstGeom prst="rect">
            <a:avLst/>
          </a:prstGeom>
        </p:spPr>
        <p:txBody>
          <a:bodyPr wrap="square" lIns="91440" tIns="45720" rIns="91440" bIns="45720" anchor="t">
            <a:spAutoFit/>
          </a:bodyPr>
          <a:lstStyle/>
          <a:p>
            <a:pPr>
              <a:lnSpc>
                <a:spcPct val="150000"/>
              </a:lnSpc>
              <a:defRPr/>
            </a:pPr>
            <a:r>
              <a:rPr lang="lv-LV" sz="2400">
                <a:solidFill>
                  <a:srgbClr val="1C325D"/>
                </a:solidFill>
                <a:latin typeface="Times New Roman"/>
                <a:cs typeface="Times New Roman"/>
              </a:rPr>
              <a:t>Asociācija nodrošina trīs komandas, tostarp pieci speciālisti – četri terapeiti un viens vadītājs. </a:t>
            </a:r>
            <a:endParaRPr lang="en-US"/>
          </a:p>
          <a:p>
            <a:pPr marL="0" marR="0" lvl="0" indent="0" algn="l" defTabSz="457200">
              <a:lnSpc>
                <a:spcPct val="150000"/>
              </a:lnSpc>
              <a:spcBef>
                <a:spcPts val="0"/>
              </a:spcBef>
              <a:spcAft>
                <a:spcPts val="0"/>
              </a:spcAft>
              <a:buClrTx/>
              <a:buSzTx/>
              <a:buFontTx/>
              <a:buNone/>
              <a:tabLst/>
              <a:defRPr/>
            </a:pPr>
            <a:r>
              <a:rPr lang="lv-LV" sz="2400" b="0" i="0" u="none">
                <a:solidFill>
                  <a:srgbClr val="1C325D"/>
                </a:solidFill>
                <a:latin typeface="Times New Roman"/>
                <a:cs typeface="Times New Roman"/>
              </a:rPr>
              <a:t>Kritēriji speciālistiem</a:t>
            </a:r>
            <a:r>
              <a:rPr lang="lv-LV" sz="2400">
                <a:solidFill>
                  <a:srgbClr val="1C325D"/>
                </a:solidFill>
                <a:latin typeface="Times New Roman"/>
                <a:cs typeface="Times New Roman"/>
              </a:rPr>
              <a:t>:</a:t>
            </a:r>
            <a:endParaRPr lang="lv-LV">
              <a:latin typeface="Times New Roman"/>
              <a:cs typeface="Times New Roman"/>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p:txBody>
      </p:sp>
      <p:sp>
        <p:nvSpPr>
          <p:cNvPr id="6" name="Slide Number Placeholder 2">
            <a:extLst>
              <a:ext uri="{FF2B5EF4-FFF2-40B4-BE49-F238E27FC236}">
                <a16:creationId xmlns:a16="http://schemas.microsoft.com/office/drawing/2014/main" id="{AFD82510-BE62-4D54-D8F3-848663A97306}"/>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D6761B-E3C6-3B4B-8360-B18F2215394E}" type="slidenum">
              <a:rPr kumimoji="0" lang="en-GB" sz="1050" b="0" i="0" u="none" strike="noStrike" kern="1200" cap="none" spc="0" normalizeH="0" baseline="0" noProof="0" smtClean="0">
                <a:ln>
                  <a:noFill/>
                </a:ln>
                <a:solidFill>
                  <a:srgbClr val="1C325D"/>
                </a:solidFill>
                <a:effectLst/>
                <a:uLnTx/>
                <a:uFillTx/>
                <a:latin typeface="Aktiv Grotesk Light" panose="020B04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50" b="0" i="0" u="none" strike="noStrike" kern="1200" cap="none" spc="0" normalizeH="0" baseline="0" noProof="0">
              <a:ln>
                <a:noFill/>
              </a:ln>
              <a:solidFill>
                <a:srgbClr val="1C325D"/>
              </a:solidFill>
              <a:effectLst/>
              <a:uLnTx/>
              <a:uFillTx/>
              <a:latin typeface="Aktiv Grotesk Light" panose="020B0404020202020204" pitchFamily="34" charset="0"/>
            </a:endParaRPr>
          </a:p>
        </p:txBody>
      </p:sp>
      <p:graphicFrame>
        <p:nvGraphicFramePr>
          <p:cNvPr id="2" name="Tabula 1">
            <a:extLst>
              <a:ext uri="{FF2B5EF4-FFF2-40B4-BE49-F238E27FC236}">
                <a16:creationId xmlns:a16="http://schemas.microsoft.com/office/drawing/2014/main" id="{7BE2E557-9A1C-6690-DADA-74FE874F33E2}"/>
              </a:ext>
            </a:extLst>
          </p:cNvPr>
          <p:cNvGraphicFramePr>
            <a:graphicFrameLocks noGrp="1"/>
          </p:cNvGraphicFramePr>
          <p:nvPr>
            <p:extLst>
              <p:ext uri="{D42A27DB-BD31-4B8C-83A1-F6EECF244321}">
                <p14:modId xmlns:p14="http://schemas.microsoft.com/office/powerpoint/2010/main" val="3835503521"/>
              </p:ext>
            </p:extLst>
          </p:nvPr>
        </p:nvGraphicFramePr>
        <p:xfrm>
          <a:off x="777541" y="2577041"/>
          <a:ext cx="9785685" cy="3586480"/>
        </p:xfrm>
        <a:graphic>
          <a:graphicData uri="http://schemas.openxmlformats.org/drawingml/2006/table">
            <a:tbl>
              <a:tblPr firstRow="1" bandRow="1">
                <a:tableStyleId>{5C22544A-7EE6-4342-B048-85BDC9FD1C3A}</a:tableStyleId>
              </a:tblPr>
              <a:tblGrid>
                <a:gridCol w="3261895">
                  <a:extLst>
                    <a:ext uri="{9D8B030D-6E8A-4147-A177-3AD203B41FA5}">
                      <a16:colId xmlns:a16="http://schemas.microsoft.com/office/drawing/2014/main" val="3824898452"/>
                    </a:ext>
                  </a:extLst>
                </a:gridCol>
                <a:gridCol w="3261895">
                  <a:extLst>
                    <a:ext uri="{9D8B030D-6E8A-4147-A177-3AD203B41FA5}">
                      <a16:colId xmlns:a16="http://schemas.microsoft.com/office/drawing/2014/main" val="273275273"/>
                    </a:ext>
                  </a:extLst>
                </a:gridCol>
                <a:gridCol w="3261895">
                  <a:extLst>
                    <a:ext uri="{9D8B030D-6E8A-4147-A177-3AD203B41FA5}">
                      <a16:colId xmlns:a16="http://schemas.microsoft.com/office/drawing/2014/main" val="2743784243"/>
                    </a:ext>
                  </a:extLst>
                </a:gridCol>
              </a:tblGrid>
              <a:tr h="370840">
                <a:tc>
                  <a:txBody>
                    <a:bodyPr/>
                    <a:lstStyle/>
                    <a:p>
                      <a:endParaRPr lang="lv-LV" dirty="0"/>
                    </a:p>
                  </a:txBody>
                  <a:tcPr/>
                </a:tc>
                <a:tc>
                  <a:txBody>
                    <a:bodyPr/>
                    <a:lstStyle/>
                    <a:p>
                      <a:r>
                        <a:rPr lang="lv-LV" dirty="0"/>
                        <a:t>Komandas vadītāji (3)</a:t>
                      </a:r>
                    </a:p>
                  </a:txBody>
                  <a:tcPr/>
                </a:tc>
                <a:tc>
                  <a:txBody>
                    <a:bodyPr/>
                    <a:lstStyle/>
                    <a:p>
                      <a:r>
                        <a:rPr lang="lv-LV" dirty="0"/>
                        <a:t>Terapeiti (12)</a:t>
                      </a:r>
                    </a:p>
                  </a:txBody>
                  <a:tcPr/>
                </a:tc>
                <a:extLst>
                  <a:ext uri="{0D108BD9-81ED-4DB2-BD59-A6C34878D82A}">
                    <a16:rowId xmlns:a16="http://schemas.microsoft.com/office/drawing/2014/main" val="1140453087"/>
                  </a:ext>
                </a:extLst>
              </a:tr>
              <a:tr h="370840">
                <a:tc>
                  <a:txBody>
                    <a:bodyPr/>
                    <a:lstStyle/>
                    <a:p>
                      <a:r>
                        <a:rPr lang="lv-LV" dirty="0"/>
                        <a:t>Izglītība</a:t>
                      </a:r>
                    </a:p>
                  </a:txBody>
                  <a:tcPr/>
                </a:tc>
                <a:tc>
                  <a:txBody>
                    <a:bodyPr/>
                    <a:lstStyle/>
                    <a:p>
                      <a:r>
                        <a:rPr lang="lv-LV" dirty="0"/>
                        <a:t>2. līmeņa augstākā profesionālā izglītība atbilstošā jomā – psiholoģijā, sociālajā darbā, medicīnā u.c.,</a:t>
                      </a:r>
                    </a:p>
                  </a:txBody>
                  <a:tcPr/>
                </a:tc>
                <a:tc>
                  <a:txBody>
                    <a:bodyPr/>
                    <a:lstStyle/>
                    <a:p>
                      <a:r>
                        <a:rPr lang="lv-LV" dirty="0"/>
                        <a:t>2. līmeņa augstākā profesionālā izglītība atbilstošā jomā – psiholoģijā, sociālajā darbā, medicīnā u.c.,</a:t>
                      </a:r>
                    </a:p>
                  </a:txBody>
                  <a:tcPr/>
                </a:tc>
                <a:extLst>
                  <a:ext uri="{0D108BD9-81ED-4DB2-BD59-A6C34878D82A}">
                    <a16:rowId xmlns:a16="http://schemas.microsoft.com/office/drawing/2014/main" val="2861062039"/>
                  </a:ext>
                </a:extLst>
              </a:tr>
              <a:tr h="370840">
                <a:tc>
                  <a:txBody>
                    <a:bodyPr/>
                    <a:lstStyle/>
                    <a:p>
                      <a:r>
                        <a:rPr lang="lv-LV" dirty="0"/>
                        <a:t>Pieredze</a:t>
                      </a:r>
                    </a:p>
                  </a:txBody>
                  <a:tcPr/>
                </a:tc>
                <a:tc>
                  <a:txBody>
                    <a:bodyPr/>
                    <a:lstStyle/>
                    <a:p>
                      <a:r>
                        <a:rPr lang="lv-LV" dirty="0"/>
                        <a:t>Vismaz 5 gadi ar mērķa grupu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Vismaz 3 gadi ar mērķa grupu</a:t>
                      </a:r>
                    </a:p>
                  </a:txBody>
                  <a:tcPr/>
                </a:tc>
                <a:extLst>
                  <a:ext uri="{0D108BD9-81ED-4DB2-BD59-A6C34878D82A}">
                    <a16:rowId xmlns:a16="http://schemas.microsoft.com/office/drawing/2014/main" val="3799572870"/>
                  </a:ext>
                </a:extLst>
              </a:tr>
              <a:tr h="370840">
                <a:tc>
                  <a:txBody>
                    <a:bodyPr/>
                    <a:lstStyle/>
                    <a:p>
                      <a:r>
                        <a:rPr lang="lv-LV" dirty="0"/>
                        <a:t>Valodas prasmes</a:t>
                      </a:r>
                    </a:p>
                  </a:txBody>
                  <a:tcPr/>
                </a:tc>
                <a:tc>
                  <a:txBody>
                    <a:bodyPr/>
                    <a:lstStyle/>
                    <a:p>
                      <a:r>
                        <a:rPr lang="lv-LV" dirty="0"/>
                        <a:t>Angļu valoda C1 līmenī</a:t>
                      </a:r>
                    </a:p>
                  </a:txBody>
                  <a:tcPr/>
                </a:tc>
                <a:tc>
                  <a:txBody>
                    <a:bodyPr/>
                    <a:lstStyle/>
                    <a:p>
                      <a:r>
                        <a:rPr lang="lv-LV" dirty="0"/>
                        <a:t>Angļu valoda B1 līmenī</a:t>
                      </a:r>
                    </a:p>
                  </a:txBody>
                  <a:tcPr/>
                </a:tc>
                <a:extLst>
                  <a:ext uri="{0D108BD9-81ED-4DB2-BD59-A6C34878D82A}">
                    <a16:rowId xmlns:a16="http://schemas.microsoft.com/office/drawing/2014/main" val="359994739"/>
                  </a:ext>
                </a:extLst>
              </a:tr>
              <a:tr h="370840">
                <a:tc>
                  <a:txBody>
                    <a:bodyPr/>
                    <a:lstStyle/>
                    <a:p>
                      <a:r>
                        <a:rPr lang="lv-LV" dirty="0"/>
                        <a:t>Tehniskās prasmes </a:t>
                      </a:r>
                    </a:p>
                  </a:txBody>
                  <a:tcPr/>
                </a:tc>
                <a:tc>
                  <a:txBody>
                    <a:bodyPr/>
                    <a:lstStyle/>
                    <a:p>
                      <a:r>
                        <a:rPr lang="lv-LV" dirty="0"/>
                        <a:t>Ļoti labas </a:t>
                      </a:r>
                      <a:r>
                        <a:rPr lang="lv-LV" dirty="0" err="1"/>
                        <a:t>datorprasmes</a:t>
                      </a:r>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Labas </a:t>
                      </a:r>
                      <a:r>
                        <a:rPr lang="lv-LV" dirty="0" err="1"/>
                        <a:t>datorprasmes</a:t>
                      </a:r>
                      <a:r>
                        <a:rPr lang="lv-LV" dirty="0"/>
                        <a:t> </a:t>
                      </a:r>
                    </a:p>
                  </a:txBody>
                  <a:tcPr/>
                </a:tc>
                <a:extLst>
                  <a:ext uri="{0D108BD9-81ED-4DB2-BD59-A6C34878D82A}">
                    <a16:rowId xmlns:a16="http://schemas.microsoft.com/office/drawing/2014/main" val="3876223971"/>
                  </a:ext>
                </a:extLst>
              </a:tr>
              <a:tr h="370840">
                <a:tc>
                  <a:txBody>
                    <a:bodyPr/>
                    <a:lstStyle/>
                    <a:p>
                      <a:r>
                        <a:rPr lang="lv-LV" dirty="0"/>
                        <a:t>Būtiskas kompetences</a:t>
                      </a:r>
                    </a:p>
                  </a:txBody>
                  <a:tcPr/>
                </a:tc>
                <a:tc>
                  <a:txBody>
                    <a:bodyPr/>
                    <a:lstStyle/>
                    <a:p>
                      <a:r>
                        <a:rPr lang="lv-LV" dirty="0"/>
                        <a:t>Pieejamība slodzei vismaz 32 stundas nedēļā, obligāta autovadītāja apliecība</a:t>
                      </a:r>
                    </a:p>
                  </a:txBody>
                  <a:tcPr/>
                </a:tc>
                <a:tc>
                  <a:txBody>
                    <a:bodyPr/>
                    <a:lstStyle/>
                    <a:p>
                      <a:r>
                        <a:rPr lang="lv-LV" dirty="0"/>
                        <a:t>Pieejamība slodzei vismaz 32 stundas nedēļā, obligāta autovadītāja apliecība</a:t>
                      </a:r>
                    </a:p>
                  </a:txBody>
                  <a:tcPr/>
                </a:tc>
                <a:extLst>
                  <a:ext uri="{0D108BD9-81ED-4DB2-BD59-A6C34878D82A}">
                    <a16:rowId xmlns:a16="http://schemas.microsoft.com/office/drawing/2014/main" val="3545028611"/>
                  </a:ext>
                </a:extLst>
              </a:tr>
            </a:tbl>
          </a:graphicData>
        </a:graphic>
      </p:graphicFrame>
      <p:pic>
        <p:nvPicPr>
          <p:cNvPr id="7" name="Picture 6" descr="A logo and text on a black background&#10;&#10;AI-generated content may be incorrect.">
            <a:extLst>
              <a:ext uri="{FF2B5EF4-FFF2-40B4-BE49-F238E27FC236}">
                <a16:creationId xmlns:a16="http://schemas.microsoft.com/office/drawing/2014/main" id="{593443F8-8E94-C25C-BCE8-25C2CF88A21B}"/>
              </a:ext>
            </a:extLst>
          </p:cNvPr>
          <p:cNvPicPr>
            <a:picLocks noChangeAspect="1"/>
          </p:cNvPicPr>
          <p:nvPr/>
        </p:nvPicPr>
        <p:blipFill>
          <a:blip r:embed="rId2"/>
          <a:stretch>
            <a:fillRect/>
          </a:stretch>
        </p:blipFill>
        <p:spPr>
          <a:xfrm>
            <a:off x="8510588" y="6019800"/>
            <a:ext cx="3467100" cy="1009650"/>
          </a:xfrm>
          <a:prstGeom prst="rect">
            <a:avLst/>
          </a:prstGeom>
        </p:spPr>
      </p:pic>
    </p:spTree>
    <p:extLst>
      <p:ext uri="{BB962C8B-B14F-4D97-AF65-F5344CB8AC3E}">
        <p14:creationId xmlns:p14="http://schemas.microsoft.com/office/powerpoint/2010/main" val="122696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B2FE6-F3DE-6E2E-6971-79140E8D906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751071B-82BA-BF8E-E0BD-76A021F1FB9C}"/>
              </a:ext>
            </a:extLst>
          </p:cNvPr>
          <p:cNvSpPr/>
          <p:nvPr/>
        </p:nvSpPr>
        <p:spPr>
          <a:xfrm>
            <a:off x="559641" y="418234"/>
            <a:ext cx="11241833" cy="523220"/>
          </a:xfrm>
          <a:prstGeom prst="rect">
            <a:avLst/>
          </a:prstGeom>
        </p:spPr>
        <p:txBody>
          <a:bodyPr wrap="square">
            <a:spAutoFit/>
          </a:bodyPr>
          <a:lstStyle/>
          <a:p>
            <a:r>
              <a:rPr lang="lv-LV" sz="2800" b="1" dirty="0">
                <a:latin typeface="Times New Roman" panose="02020603050405020304" pitchFamily="18" charset="0"/>
                <a:cs typeface="Times New Roman" panose="02020603050405020304" pitchFamily="18" charset="0"/>
              </a:rPr>
              <a:t>Nepārtrauktas pilnveides un mācību cikls </a:t>
            </a:r>
            <a:endParaRPr lang="en-GB" sz="28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8BC553E-E3BC-39C3-14A7-2F42A305E1CB}"/>
              </a:ext>
            </a:extLst>
          </p:cNvPr>
          <p:cNvSpPr/>
          <p:nvPr/>
        </p:nvSpPr>
        <p:spPr>
          <a:xfrm>
            <a:off x="420896" y="1184393"/>
            <a:ext cx="11387135" cy="5229573"/>
          </a:xfrm>
          <a:prstGeom prst="rect">
            <a:avLst/>
          </a:prstGeom>
        </p:spPr>
        <p:txBody>
          <a:bodyPr wrap="square" lIns="91440" tIns="45720" rIns="91440" bIns="45720" anchor="t">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lv-LV" sz="2400" b="0" i="0" u="none">
                <a:solidFill>
                  <a:srgbClr val="1C325D"/>
                </a:solidFill>
                <a:latin typeface="Times New Roman"/>
                <a:cs typeface="Times New Roman"/>
              </a:rPr>
              <a:t>Pamata apmācības notiek no 5 līdz 11 mēnešiem</a:t>
            </a:r>
            <a:r>
              <a:rPr lang="lv-LV" sz="2400">
                <a:solidFill>
                  <a:srgbClr val="1C325D"/>
                </a:solidFill>
                <a:latin typeface="Times New Roman"/>
                <a:cs typeface="Times New Roman"/>
              </a:rPr>
              <a:t>:</a:t>
            </a:r>
            <a:endParaRPr lang="lv-LV" sz="2400" b="0" i="0" u="none" dirty="0">
              <a:solidFill>
                <a:srgbClr val="1C325D"/>
              </a:solidFill>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lv-LV" sz="2400" strike="noStrike" kern="1200" cap="none" spc="0" normalizeH="0" baseline="0" noProof="0">
                <a:ln>
                  <a:noFill/>
                </a:ln>
                <a:solidFill>
                  <a:srgbClr val="1C325D"/>
                </a:solidFill>
                <a:effectLst/>
                <a:uLnTx/>
                <a:uFillTx/>
                <a:latin typeface="Times New Roman"/>
                <a:cs typeface="Times New Roman"/>
              </a:rPr>
              <a:t>Tiešsaistē </a:t>
            </a:r>
            <a:r>
              <a:rPr kumimoji="0" lang="lv-LV" sz="2400" strike="noStrike" kern="1200" cap="none" spc="0" normalizeH="0" baseline="0" noProof="0" err="1">
                <a:ln>
                  <a:noFill/>
                </a:ln>
                <a:solidFill>
                  <a:srgbClr val="1C325D"/>
                </a:solidFill>
                <a:effectLst/>
                <a:uLnTx/>
                <a:uFillTx/>
                <a:latin typeface="Times New Roman"/>
                <a:cs typeface="Times New Roman"/>
              </a:rPr>
              <a:t>apt</a:t>
            </a:r>
            <a:r>
              <a:rPr lang="lv-LV" sz="2400" err="1">
                <a:solidFill>
                  <a:srgbClr val="1C325D"/>
                </a:solidFill>
                <a:latin typeface="Times New Roman"/>
                <a:cs typeface="Times New Roman"/>
              </a:rPr>
              <a:t>uveni</a:t>
            </a:r>
            <a:r>
              <a:rPr kumimoji="0" lang="lv-LV" sz="2400" strike="noStrike" kern="1200" cap="none" spc="0" normalizeH="0" baseline="0" noProof="0" dirty="0">
                <a:ln>
                  <a:noFill/>
                </a:ln>
                <a:solidFill>
                  <a:srgbClr val="1C325D"/>
                </a:solidFill>
                <a:effectLst/>
                <a:uLnTx/>
                <a:uFillTx/>
                <a:latin typeface="Times New Roman"/>
                <a:cs typeface="Times New Roman"/>
              </a:rPr>
              <a:t> 8h nedēļā sadarbībā ar Jaunatnes intervences fondu;</a:t>
            </a:r>
            <a:endParaRPr lang="lv-LV" sz="2400" strike="noStrike" kern="1200" cap="none" spc="0" normalizeH="0" baseline="0" noProof="0" dirty="0">
              <a:ln>
                <a:noFill/>
              </a:ln>
              <a:solidFill>
                <a:srgbClr val="1C325D"/>
              </a:solidFill>
              <a:effectLst/>
              <a:uLnTx/>
              <a:uFillTx/>
              <a:latin typeface="Times New Roman"/>
              <a:cs typeface="Times New Roman"/>
            </a:endParaRP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lang="lv-LV" sz="2400" b="0" i="0" u="none">
                <a:solidFill>
                  <a:srgbClr val="1C325D"/>
                </a:solidFill>
                <a:latin typeface="Times New Roman"/>
                <a:cs typeface="Times New Roman"/>
              </a:rPr>
              <a:t>Klātienē</a:t>
            </a:r>
            <a:r>
              <a:rPr lang="lv-LV" sz="2400">
                <a:solidFill>
                  <a:srgbClr val="1C325D"/>
                </a:solidFill>
                <a:latin typeface="Times New Roman"/>
                <a:cs typeface="Times New Roman"/>
              </a:rPr>
              <a:t> 4 dienu intensīvas sesijas + 4h individuālās mācības;</a:t>
            </a: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lv-LV" sz="2400" b="0" i="0" u="none" strike="noStrike" kern="1200" cap="none" spc="0" normalizeH="0" baseline="0" noProof="0" dirty="0">
                <a:ln>
                  <a:noFill/>
                </a:ln>
                <a:solidFill>
                  <a:srgbClr val="1C325D"/>
                </a:solidFill>
                <a:effectLst/>
                <a:uLnTx/>
                <a:uFillTx/>
                <a:latin typeface="Times New Roman"/>
                <a:cs typeface="Times New Roman"/>
              </a:rPr>
              <a:t>Komandas vadītā</a:t>
            </a:r>
            <a:r>
              <a:rPr lang="lv-LV" sz="2400" err="1">
                <a:solidFill>
                  <a:srgbClr val="1C325D"/>
                </a:solidFill>
                <a:latin typeface="Times New Roman"/>
                <a:cs typeface="Times New Roman"/>
              </a:rPr>
              <a:t>jiem</a:t>
            </a:r>
            <a:r>
              <a:rPr lang="lv-LV" sz="2400" dirty="0">
                <a:solidFill>
                  <a:srgbClr val="1C325D"/>
                </a:solidFill>
                <a:latin typeface="Times New Roman"/>
                <a:cs typeface="Times New Roman"/>
              </a:rPr>
              <a:t> papildus 6 mēnešu apmācību cikls;</a:t>
            </a: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lv-LV" sz="2400" b="0" i="0" u="none" strike="noStrike" kern="1200" cap="none" spc="0" normalizeH="0" baseline="0" noProof="0">
                <a:ln>
                  <a:noFill/>
                </a:ln>
                <a:solidFill>
                  <a:srgbClr val="1C325D"/>
                </a:solidFill>
                <a:effectLst/>
                <a:uLnTx/>
                <a:uFillTx/>
                <a:latin typeface="Times New Roman"/>
                <a:cs typeface="Times New Roman"/>
              </a:rPr>
              <a:t>Klātienes meistarklases </a:t>
            </a:r>
            <a:r>
              <a:rPr lang="lv-LV" sz="2400">
                <a:solidFill>
                  <a:srgbClr val="1C325D"/>
                </a:solidFill>
                <a:latin typeface="Times New Roman"/>
                <a:cs typeface="Times New Roman"/>
              </a:rPr>
              <a:t>un</a:t>
            </a:r>
            <a:r>
              <a:rPr kumimoji="0" lang="lv-LV" sz="2400" b="0" i="0" u="none" strike="noStrike" kern="1200" cap="none" spc="0" normalizeH="0" baseline="0" noProof="0">
                <a:ln>
                  <a:noFill/>
                </a:ln>
                <a:solidFill>
                  <a:srgbClr val="1C325D"/>
                </a:solidFill>
                <a:effectLst/>
                <a:uLnTx/>
                <a:uFillTx/>
                <a:latin typeface="Times New Roman"/>
                <a:cs typeface="Times New Roman"/>
              </a:rPr>
              <a:t> uzraugošas vizītes pie komandas</a:t>
            </a:r>
            <a:r>
              <a:rPr lang="lv-LV" sz="2400">
                <a:solidFill>
                  <a:srgbClr val="1C325D"/>
                </a:solidFill>
                <a:latin typeface="Times New Roman"/>
                <a:cs typeface="Times New Roman"/>
              </a:rPr>
              <a:t>;</a:t>
            </a:r>
            <a:endParaRPr lang="lv-LV" sz="2400" b="0" i="0" u="none" strike="noStrike" kern="1200" cap="none" spc="0" normalizeH="0" baseline="0" noProof="0">
              <a:ln>
                <a:noFill/>
              </a:ln>
              <a:solidFill>
                <a:srgbClr val="1C325D"/>
              </a:solidFill>
              <a:effectLst/>
              <a:uLnTx/>
              <a:uFillTx/>
              <a:latin typeface="Times New Roman"/>
              <a:cs typeface="Times New Roman"/>
            </a:endParaRPr>
          </a:p>
          <a:p>
            <a:pPr marL="342900" indent="-342900">
              <a:lnSpc>
                <a:spcPct val="150000"/>
              </a:lnSpc>
              <a:buFont typeface="+mj-lt"/>
              <a:buAutoNum type="arabicPeriod"/>
              <a:defRPr/>
            </a:pPr>
            <a:r>
              <a:rPr lang="lv-LV" sz="2400">
                <a:solidFill>
                  <a:srgbClr val="1C325D"/>
                </a:solidFill>
                <a:latin typeface="Times New Roman"/>
                <a:cs typeface="Times New Roman"/>
              </a:rPr>
              <a:t>Tiešsaistes jautājumu un atbilžu sesijas;</a:t>
            </a:r>
          </a:p>
          <a:p>
            <a:pPr marL="342900" marR="0" lvl="0" indent="-342900" algn="l" defTabSz="457200" rtl="0" eaLnBrk="1" fontAlgn="auto" latinLnBrk="0" hangingPunct="1">
              <a:lnSpc>
                <a:spcPct val="150000"/>
              </a:lnSpc>
              <a:spcBef>
                <a:spcPts val="0"/>
              </a:spcBef>
              <a:spcAft>
                <a:spcPts val="0"/>
              </a:spcAft>
              <a:buClrTx/>
              <a:buSzTx/>
              <a:buFont typeface="+mj-lt"/>
              <a:buAutoNum type="arabicPeriod"/>
              <a:tabLst/>
              <a:defRPr/>
            </a:pPr>
            <a:r>
              <a:rPr kumimoji="0" lang="lv-LV" sz="2400" b="0" i="0" u="none" strike="noStrike" kern="1200" cap="none" spc="0" normalizeH="0" baseline="0" noProof="0" dirty="0">
                <a:ln>
                  <a:noFill/>
                </a:ln>
                <a:solidFill>
                  <a:srgbClr val="1C325D"/>
                </a:solidFill>
                <a:effectLst/>
                <a:uLnTx/>
                <a:uFillTx/>
                <a:latin typeface="Times New Roman"/>
                <a:cs typeface="Times New Roman"/>
              </a:rPr>
              <a:t>Regulāras </a:t>
            </a:r>
            <a:r>
              <a:rPr kumimoji="0" lang="lv-LV" sz="2400" b="0" i="0" u="none" strike="noStrike" kern="1200" cap="none" spc="0" normalizeH="0" baseline="0" noProof="0" err="1">
                <a:ln>
                  <a:noFill/>
                </a:ln>
                <a:solidFill>
                  <a:srgbClr val="1C325D"/>
                </a:solidFill>
                <a:effectLst/>
                <a:uLnTx/>
                <a:uFillTx/>
                <a:latin typeface="Times New Roman"/>
                <a:cs typeface="Times New Roman"/>
              </a:rPr>
              <a:t>supervīzijas</a:t>
            </a:r>
            <a:r>
              <a:rPr kumimoji="0" lang="lv-LV" sz="2400" b="0" i="0" u="none" strike="noStrike" kern="1200" cap="none" spc="0" normalizeH="0" baseline="0" noProof="0" dirty="0">
                <a:ln>
                  <a:noFill/>
                </a:ln>
                <a:solidFill>
                  <a:srgbClr val="1C325D"/>
                </a:solidFill>
                <a:effectLst/>
                <a:uLnTx/>
                <a:uFillTx/>
                <a:latin typeface="Times New Roman"/>
                <a:cs typeface="Times New Roman"/>
              </a:rPr>
              <a:t> un sesijas kvalificēta supervizora vadībā.</a:t>
            </a:r>
            <a:endParaRPr kumimoji="0" lang="en-GB" sz="1400" b="0" i="0" u="none" strike="noStrike" kern="1200" cap="none" spc="0" normalizeH="0" baseline="0" noProof="0" dirty="0">
              <a:ln>
                <a:noFill/>
              </a:ln>
              <a:solidFill>
                <a:srgbClr val="1C325D"/>
              </a:solidFill>
              <a:effectLst/>
              <a:uLnTx/>
              <a:uFillTx/>
              <a:latin typeface="Times New Roman"/>
              <a:cs typeface="Times New Roman"/>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p:txBody>
      </p:sp>
      <p:sp>
        <p:nvSpPr>
          <p:cNvPr id="6" name="Slide Number Placeholder 2">
            <a:extLst>
              <a:ext uri="{FF2B5EF4-FFF2-40B4-BE49-F238E27FC236}">
                <a16:creationId xmlns:a16="http://schemas.microsoft.com/office/drawing/2014/main" id="{061DD6B1-54EE-819E-AE80-02E16ECF31DD}"/>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D6761B-E3C6-3B4B-8360-B18F2215394E}" type="slidenum">
              <a:rPr kumimoji="0" lang="en-GB" sz="1050" b="0" i="0" u="none" strike="noStrike" kern="1200" cap="none" spc="0" normalizeH="0" baseline="0" noProof="0" smtClean="0">
                <a:ln>
                  <a:noFill/>
                </a:ln>
                <a:solidFill>
                  <a:srgbClr val="1C325D"/>
                </a:solidFill>
                <a:effectLst/>
                <a:uLnTx/>
                <a:uFillTx/>
                <a:latin typeface="Aktiv Grotesk Light" panose="020B04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50" b="0" i="0" u="none" strike="noStrike" kern="1200" cap="none" spc="0" normalizeH="0" baseline="0" noProof="0">
              <a:ln>
                <a:noFill/>
              </a:ln>
              <a:solidFill>
                <a:srgbClr val="1C325D"/>
              </a:solidFill>
              <a:effectLst/>
              <a:uLnTx/>
              <a:uFillTx/>
              <a:latin typeface="Aktiv Grotesk Light" panose="020B0404020202020204" pitchFamily="34" charset="0"/>
            </a:endParaRPr>
          </a:p>
        </p:txBody>
      </p:sp>
      <p:pic>
        <p:nvPicPr>
          <p:cNvPr id="3" name="Picture 2" descr="A logo and text on a black background&#10;&#10;AI-generated content may be incorrect.">
            <a:extLst>
              <a:ext uri="{FF2B5EF4-FFF2-40B4-BE49-F238E27FC236}">
                <a16:creationId xmlns:a16="http://schemas.microsoft.com/office/drawing/2014/main" id="{FF5EFA26-5C41-E1A3-4F30-F1DBBC3CA3A6}"/>
              </a:ext>
            </a:extLst>
          </p:cNvPr>
          <p:cNvPicPr>
            <a:picLocks noChangeAspect="1"/>
          </p:cNvPicPr>
          <p:nvPr/>
        </p:nvPicPr>
        <p:blipFill>
          <a:blip r:embed="rId2"/>
          <a:stretch>
            <a:fillRect/>
          </a:stretch>
        </p:blipFill>
        <p:spPr>
          <a:xfrm>
            <a:off x="8720138" y="5705475"/>
            <a:ext cx="3467100" cy="1009650"/>
          </a:xfrm>
          <a:prstGeom prst="rect">
            <a:avLst/>
          </a:prstGeom>
        </p:spPr>
      </p:pic>
    </p:spTree>
    <p:extLst>
      <p:ext uri="{BB962C8B-B14F-4D97-AF65-F5344CB8AC3E}">
        <p14:creationId xmlns:p14="http://schemas.microsoft.com/office/powerpoint/2010/main" val="417231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D85B0-5A70-22BE-9FAE-907B1797BE8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3C336B-9253-1112-0671-4FAEE3C9B55A}"/>
              </a:ext>
            </a:extLst>
          </p:cNvPr>
          <p:cNvSpPr/>
          <p:nvPr/>
        </p:nvSpPr>
        <p:spPr>
          <a:xfrm>
            <a:off x="559641" y="418234"/>
            <a:ext cx="11241833" cy="523220"/>
          </a:xfrm>
          <a:prstGeom prst="rect">
            <a:avLst/>
          </a:prstGeom>
        </p:spPr>
        <p:txBody>
          <a:bodyPr wrap="square" lIns="91440" tIns="45720" rIns="91440" bIns="45720" anchor="t">
            <a:spAutoFit/>
          </a:bodyPr>
          <a:lstStyle/>
          <a:p>
            <a:r>
              <a:rPr lang="lv-LV" sz="2800" b="1">
                <a:latin typeface="Times New Roman"/>
                <a:cs typeface="Times New Roman"/>
              </a:rPr>
              <a:t>Aktivitātes MDĢT</a:t>
            </a:r>
            <a:endParaRPr lang="en-GB" sz="2800" b="1" dirty="0">
              <a:latin typeface="Times New Roman" panose="02020603050405020304" pitchFamily="18" charset="0"/>
              <a:cs typeface="Times New Roman" panose="02020603050405020304" pitchFamily="18" charset="0"/>
            </a:endParaRPr>
          </a:p>
        </p:txBody>
      </p:sp>
      <p:sp>
        <p:nvSpPr>
          <p:cNvPr id="6" name="Slide Number Placeholder 2">
            <a:extLst>
              <a:ext uri="{FF2B5EF4-FFF2-40B4-BE49-F238E27FC236}">
                <a16:creationId xmlns:a16="http://schemas.microsoft.com/office/drawing/2014/main" id="{67EF88B4-CC47-FD8C-382B-4BA85115F483}"/>
              </a:ext>
            </a:extLst>
          </p:cNvPr>
          <p:cNvSpPr txBox="1">
            <a:spLocks/>
          </p:cNvSpPr>
          <p:nvPr/>
        </p:nvSpPr>
        <p:spPr>
          <a:xfrm>
            <a:off x="11424062" y="6528500"/>
            <a:ext cx="767938" cy="365125"/>
          </a:xfrm>
          <a:prstGeom prst="rect">
            <a:avLst/>
          </a:prstGeom>
        </p:spPr>
        <p:txBody>
          <a:bodyPr vert="horz" lIns="91440" tIns="45720" rIns="91440" bIns="45720" rtlCol="0" anchor="ctr"/>
          <a:lstStyle>
            <a:defPPr>
              <a:defRPr lang="en-US"/>
            </a:defPPr>
            <a:lvl1pPr marL="0" algn="r" defTabSz="914400" rtl="0" eaLnBrk="1" latinLnBrk="0" hangingPunct="1">
              <a:defRPr sz="1050" b="0" i="0" kern="1200">
                <a:solidFill>
                  <a:schemeClr val="tx1"/>
                </a:solidFill>
                <a:latin typeface="Aktiv Grotesk Light" panose="020B0404020202020204" pitchFamily="34" charset="0"/>
                <a:ea typeface="Aktiv Grotesk Light" panose="020B0404020202020204" pitchFamily="34" charset="0"/>
                <a:cs typeface="Aktiv Grotesk Light" panose="020B04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D6761B-E3C6-3B4B-8360-B18F2215394E}" type="slidenum">
              <a:rPr kumimoji="0" lang="en-GB" sz="1050" b="0" i="0" u="none" strike="noStrike" kern="1200" cap="none" spc="0" normalizeH="0" baseline="0" noProof="0" smtClean="0">
                <a:ln>
                  <a:noFill/>
                </a:ln>
                <a:solidFill>
                  <a:srgbClr val="1C325D"/>
                </a:solidFill>
                <a:effectLst/>
                <a:uLnTx/>
                <a:uFillTx/>
                <a:latin typeface="Aktiv Grotesk Light" panose="020B04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50" b="0" i="0" u="none" strike="noStrike" kern="1200" cap="none" spc="0" normalizeH="0" baseline="0" noProof="0">
              <a:ln>
                <a:noFill/>
              </a:ln>
              <a:solidFill>
                <a:srgbClr val="1C325D"/>
              </a:solidFill>
              <a:effectLst/>
              <a:uLnTx/>
              <a:uFillTx/>
              <a:latin typeface="Aktiv Grotesk Light" panose="020B0404020202020204" pitchFamily="34" charset="0"/>
            </a:endParaRPr>
          </a:p>
        </p:txBody>
      </p:sp>
      <p:sp>
        <p:nvSpPr>
          <p:cNvPr id="2" name="Rectangle: Rounded Corners 1">
            <a:extLst>
              <a:ext uri="{FF2B5EF4-FFF2-40B4-BE49-F238E27FC236}">
                <a16:creationId xmlns:a16="http://schemas.microsoft.com/office/drawing/2014/main" id="{101294DE-C850-9C72-7684-706E91F6291F}"/>
              </a:ext>
            </a:extLst>
          </p:cNvPr>
          <p:cNvSpPr/>
          <p:nvPr/>
        </p:nvSpPr>
        <p:spPr>
          <a:xfrm>
            <a:off x="120170" y="1339868"/>
            <a:ext cx="11596687" cy="3690937"/>
          </a:xfrm>
          <a:prstGeom prst="roundRect">
            <a:avLst/>
          </a:prstGeom>
          <a:solidFill>
            <a:schemeClr val="accent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03B5D57-7E63-74AB-BC71-428A7A225B1F}"/>
              </a:ext>
            </a:extLst>
          </p:cNvPr>
          <p:cNvSpPr/>
          <p:nvPr/>
        </p:nvSpPr>
        <p:spPr>
          <a:xfrm>
            <a:off x="323431" y="1184393"/>
            <a:ext cx="11387135" cy="5875904"/>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lv-LV" sz="2400" strike="noStrike" kern="1200" cap="none" spc="0" normalizeH="0" baseline="0" noProof="0" dirty="0">
                <a:ln>
                  <a:noFill/>
                </a:ln>
                <a:solidFill>
                  <a:srgbClr val="1C325D"/>
                </a:solidFill>
                <a:effectLst/>
                <a:uLnTx/>
                <a:uFillTx/>
                <a:latin typeface="Times New Roman" panose="02020603050405020304" pitchFamily="18" charset="0"/>
                <a:cs typeface="Times New Roman" panose="02020603050405020304" pitchFamily="18" charset="0"/>
              </a:rPr>
              <a:t>Atšķirībā no tradicionālām konsultācijā</a:t>
            </a:r>
            <a:r>
              <a:rPr lang="lv-LV" sz="2400" dirty="0">
                <a:solidFill>
                  <a:srgbClr val="1C325D"/>
                </a:solidFill>
                <a:latin typeface="Times New Roman" panose="02020603050405020304" pitchFamily="18" charset="0"/>
                <a:cs typeface="Times New Roman" panose="02020603050405020304" pitchFamily="18" charset="0"/>
              </a:rPr>
              <a:t>m, MDĢT nodrošina īpaši intensīvu pieeju:</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lv-LV" sz="2400" b="0" i="0" u="none" strike="noStrike" kern="1200" cap="none" spc="0" normalizeH="0" baseline="0" noProof="0" dirty="0">
                <a:ln>
                  <a:noFill/>
                </a:ln>
                <a:solidFill>
                  <a:srgbClr val="1C325D"/>
                </a:solidFill>
                <a:effectLst/>
                <a:uLnTx/>
                <a:uFillTx/>
                <a:latin typeface="Times New Roman" panose="02020603050405020304" pitchFamily="18" charset="0"/>
                <a:cs typeface="Times New Roman" panose="02020603050405020304" pitchFamily="18" charset="0"/>
              </a:rPr>
              <a:t>Darbs klienta vidē. Konsultācijas notiks ne tikai kabinetā, bet arī ģimenes mājās, skolā vai citā, jaunietim pieejamā vidē;</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lv-LV" sz="2400" dirty="0">
                <a:solidFill>
                  <a:srgbClr val="1C325D"/>
                </a:solidFill>
                <a:latin typeface="Times New Roman" panose="02020603050405020304" pitchFamily="18" charset="0"/>
                <a:cs typeface="Times New Roman" panose="02020603050405020304" pitchFamily="18" charset="0"/>
              </a:rPr>
              <a:t>Tikšanās vidēji 1-3 reizes nedēļā;</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lv-LV" sz="2400" b="0" i="0" u="none" strike="noStrike" kern="1200" cap="none" spc="0" normalizeH="0" baseline="0" noProof="0" dirty="0">
                <a:ln>
                  <a:noFill/>
                </a:ln>
                <a:solidFill>
                  <a:srgbClr val="1C325D"/>
                </a:solidFill>
                <a:effectLst/>
                <a:uLnTx/>
                <a:uFillTx/>
                <a:latin typeface="Times New Roman" panose="02020603050405020304" pitchFamily="18" charset="0"/>
                <a:cs typeface="Times New Roman" panose="02020603050405020304" pitchFamily="18" charset="0"/>
              </a:rPr>
              <a:t>Speciālisti nodrošina </a:t>
            </a:r>
            <a:r>
              <a:rPr kumimoji="0" lang="lv-LV" sz="2400" b="0" i="0" u="none" strike="noStrike" kern="1200" cap="none" spc="0" normalizeH="0" baseline="0" noProof="0" dirty="0" err="1">
                <a:ln>
                  <a:noFill/>
                </a:ln>
                <a:solidFill>
                  <a:srgbClr val="1C325D"/>
                </a:solidFill>
                <a:effectLst/>
                <a:uLnTx/>
                <a:uFillTx/>
                <a:latin typeface="Times New Roman" panose="02020603050405020304" pitchFamily="18" charset="0"/>
                <a:cs typeface="Times New Roman" panose="02020603050405020304" pitchFamily="18" charset="0"/>
              </a:rPr>
              <a:t>sazi</a:t>
            </a:r>
            <a:r>
              <a:rPr lang="lv-LV" sz="2400" dirty="0" err="1">
                <a:solidFill>
                  <a:srgbClr val="1C325D"/>
                </a:solidFill>
                <a:latin typeface="Times New Roman" panose="02020603050405020304" pitchFamily="18" charset="0"/>
                <a:cs typeface="Times New Roman" panose="02020603050405020304" pitchFamily="18" charset="0"/>
              </a:rPr>
              <a:t>ņu</a:t>
            </a:r>
            <a:r>
              <a:rPr lang="lv-LV" sz="2400" dirty="0">
                <a:solidFill>
                  <a:srgbClr val="1C325D"/>
                </a:solidFill>
                <a:latin typeface="Times New Roman" panose="02020603050405020304" pitchFamily="18" charset="0"/>
                <a:cs typeface="Times New Roman" panose="02020603050405020304" pitchFamily="18" charset="0"/>
              </a:rPr>
              <a:t> krīzes situācijās, tostarp ārpus standarta darba laika;</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lv-LV" sz="2400" b="0" i="0" u="none" strike="noStrike" kern="1200" cap="none" spc="0" normalizeH="0" baseline="0" noProof="0" dirty="0">
                <a:ln>
                  <a:noFill/>
                </a:ln>
                <a:solidFill>
                  <a:srgbClr val="1C325D"/>
                </a:solidFill>
                <a:effectLst/>
                <a:uLnTx/>
                <a:uFillTx/>
                <a:latin typeface="Times New Roman" panose="02020603050405020304" pitchFamily="18" charset="0"/>
                <a:cs typeface="Times New Roman" panose="02020603050405020304" pitchFamily="18" charset="0"/>
              </a:rPr>
              <a:t>Katru gadījumu pārrauga sertificēts MDĢT supervizors, nodrošinot augstāko terapijas kvalitāti.</a:t>
            </a:r>
            <a:endParaRPr kumimoji="0" lang="en-GB" sz="2400" b="0" i="0" u="none" strike="noStrike" kern="1200" cap="none" spc="0" normalizeH="0" baseline="0" noProof="0" dirty="0">
              <a:ln>
                <a:noFill/>
              </a:ln>
              <a:solidFill>
                <a:srgbClr val="1C325D"/>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1C325D"/>
              </a:solidFill>
              <a:effectLst/>
              <a:uLnTx/>
              <a:uFillTx/>
              <a:latin typeface="Aktiv Grotesk" panose="020B0504020202020204" pitchFamily="34" charset="0"/>
              <a:ea typeface="+mn-ea"/>
              <a:cs typeface="+mn-cs"/>
            </a:endParaRPr>
          </a:p>
        </p:txBody>
      </p:sp>
      <p:pic>
        <p:nvPicPr>
          <p:cNvPr id="7" name="Picture 6" descr="A logo and text on a black background&#10;&#10;AI-generated content may be incorrect.">
            <a:extLst>
              <a:ext uri="{FF2B5EF4-FFF2-40B4-BE49-F238E27FC236}">
                <a16:creationId xmlns:a16="http://schemas.microsoft.com/office/drawing/2014/main" id="{8708EB93-6090-42A2-8CA2-FA8BBBBBC418}"/>
              </a:ext>
            </a:extLst>
          </p:cNvPr>
          <p:cNvPicPr>
            <a:picLocks noChangeAspect="1"/>
          </p:cNvPicPr>
          <p:nvPr/>
        </p:nvPicPr>
        <p:blipFill>
          <a:blip r:embed="rId2"/>
          <a:stretch>
            <a:fillRect/>
          </a:stretch>
        </p:blipFill>
        <p:spPr>
          <a:xfrm>
            <a:off x="8720138" y="5705475"/>
            <a:ext cx="3467100" cy="1009650"/>
          </a:xfrm>
          <a:prstGeom prst="rect">
            <a:avLst/>
          </a:prstGeom>
        </p:spPr>
      </p:pic>
    </p:spTree>
    <p:extLst>
      <p:ext uri="{BB962C8B-B14F-4D97-AF65-F5344CB8AC3E}">
        <p14:creationId xmlns:p14="http://schemas.microsoft.com/office/powerpoint/2010/main" val="2365731738"/>
      </p:ext>
    </p:extLst>
  </p:cSld>
  <p:clrMapOvr>
    <a:masterClrMapping/>
  </p:clrMapOvr>
</p:sld>
</file>

<file path=ppt/theme/theme1.xml><?xml version="1.0" encoding="utf-8"?>
<a:theme xmlns:a="http://schemas.openxmlformats.org/drawingml/2006/main" name="Office Theme">
  <a:themeElements>
    <a:clrScheme name="SOS Palette">
      <a:dk1>
        <a:srgbClr val="1C325D"/>
      </a:dk1>
      <a:lt1>
        <a:srgbClr val="FFFFFF"/>
      </a:lt1>
      <a:dk2>
        <a:srgbClr val="1C325D"/>
      </a:dk2>
      <a:lt2>
        <a:srgbClr val="FEFFFE"/>
      </a:lt2>
      <a:accent1>
        <a:srgbClr val="00ABEC"/>
      </a:accent1>
      <a:accent2>
        <a:srgbClr val="CDE8F8"/>
      </a:accent2>
      <a:accent3>
        <a:srgbClr val="DEF0FB"/>
      </a:accent3>
      <a:accent4>
        <a:srgbClr val="DE596C"/>
      </a:accent4>
      <a:accent5>
        <a:srgbClr val="F5D0CD"/>
      </a:accent5>
      <a:accent6>
        <a:srgbClr val="83CCF1"/>
      </a:accent6>
      <a:hlink>
        <a:srgbClr val="00ABEC"/>
      </a:hlink>
      <a:folHlink>
        <a:srgbClr val="DE596C"/>
      </a:folHlink>
    </a:clrScheme>
    <a:fontScheme name="SOS Aktiv">
      <a:majorFont>
        <a:latin typeface="Aktiv Grotesk"/>
        <a:ea typeface=""/>
        <a:cs typeface=""/>
      </a:majorFont>
      <a:minorFont>
        <a:latin typeface="Aktiv Grotes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ktiv Grotesk" panose="020B0504020202020204" pitchFamily="34" charset="0"/>
            <a:ea typeface="Aktiv Grotesk" panose="020B0504020202020204" pitchFamily="34" charset="0"/>
            <a:cs typeface="Aktiv Grotesk" panose="020B0504020202020204" pitchFamily="34" charset="0"/>
          </a:defRPr>
        </a:defPPr>
      </a:lstStyle>
    </a:txDef>
  </a:objectDefaults>
  <a:extraClrSchemeLst/>
  <a:extLst>
    <a:ext uri="{05A4C25C-085E-4340-85A3-A5531E510DB2}">
      <thm15:themeFamily xmlns:thm15="http://schemas.microsoft.com/office/thememl/2012/main" name="1.SOS Childrens Villages Official Powerpoint Template" id="{AB467F71-CBEF-4638-BBF9-11F92CD2D43B}" vid="{DE43109F-988C-4217-9149-0FB27D564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OS_InitialReleaseDate xmlns="0d27bcc6-15b8-4d7e-95dc-a04483a724ed" xsi:nil="true"/>
    <SOS_Owner xmlns="0d27bcc6-15b8-4d7e-95dc-a04483a724ed">
      <UserInfo>
        <DisplayName/>
        <AccountId xsi:nil="true"/>
        <AccountType/>
      </UserInfo>
    </SOS_Owner>
    <SOS_VersionDate xmlns="0d27bcc6-15b8-4d7e-95dc-a04483a724ed" xsi:nil="true"/>
    <SOS_NextReviewDate xmlns="0d27bcc6-15b8-4d7e-95dc-a04483a724ed" xsi:nil="true"/>
    <SOS_OrderNumber xmlns="0d27bcc6-15b8-4d7e-95dc-a04483a724ed" xsi:nil="true"/>
    <TaxCatchAll xmlns="0d27bcc6-15b8-4d7e-95dc-a04483a724ed" xsi:nil="true"/>
    <SOS_VersionNumber xmlns="0d27bcc6-15b8-4d7e-95dc-a04483a724ed" xsi:nil="true"/>
    <lcf76f155ced4ddcb4097134ff3c332f xmlns="136dfae8-4f5a-4661-8c1c-d95dd1a67a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4CE42C5EFD984F9823A151F2584253" ma:contentTypeVersion="27" ma:contentTypeDescription="Create a new document." ma:contentTypeScope="" ma:versionID="3297dac40f0bbf35e21dcddfa9d0ee01">
  <xsd:schema xmlns:xsd="http://www.w3.org/2001/XMLSchema" xmlns:xs="http://www.w3.org/2001/XMLSchema" xmlns:p="http://schemas.microsoft.com/office/2006/metadata/properties" xmlns:ns2="0d27bcc6-15b8-4d7e-95dc-a04483a724ed" xmlns:ns3="136dfae8-4f5a-4661-8c1c-d95dd1a67a81" targetNamespace="http://schemas.microsoft.com/office/2006/metadata/properties" ma:root="true" ma:fieldsID="cce1440347ae612f3eb4e203fdb7e774" ns2:_="" ns3:_="">
    <xsd:import namespace="0d27bcc6-15b8-4d7e-95dc-a04483a724ed"/>
    <xsd:import namespace="136dfae8-4f5a-4661-8c1c-d95dd1a67a81"/>
    <xsd:element name="properties">
      <xsd:complexType>
        <xsd:sequence>
          <xsd:element name="documentManagement">
            <xsd:complexType>
              <xsd:all>
                <xsd:element ref="ns2:SOS_Owner" minOccurs="0"/>
                <xsd:element ref="ns2:SOS_VersionNumber" minOccurs="0"/>
                <xsd:element ref="ns2:SOS_InitialReleaseDate" minOccurs="0"/>
                <xsd:element ref="ns2:SOS_VersionDate" minOccurs="0"/>
                <xsd:element ref="ns2:SOS_NextReviewDate" minOccurs="0"/>
                <xsd:element ref="ns2:SOS_OrderNumber"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27bcc6-15b8-4d7e-95dc-a04483a724ed" elementFormDefault="qualified">
    <xsd:import namespace="http://schemas.microsoft.com/office/2006/documentManagement/types"/>
    <xsd:import namespace="http://schemas.microsoft.com/office/infopath/2007/PartnerControls"/>
    <xsd:element name="SOS_Owner" ma:index="8" nillable="true" ma:displayName="Owner" ma:internalName="SOS_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S_VersionNumber" ma:index="9" nillable="true" ma:displayName="Version number" ma:internalName="SOS_VersionNumber">
      <xsd:simpleType>
        <xsd:restriction base="dms:Text"/>
      </xsd:simpleType>
    </xsd:element>
    <xsd:element name="SOS_InitialReleaseDate" ma:index="10" nillable="true" ma:displayName="Initial release date" ma:format="DateOnly" ma:internalName="SOS_InitialReleaseDate">
      <xsd:simpleType>
        <xsd:restriction base="dms:DateTime"/>
      </xsd:simpleType>
    </xsd:element>
    <xsd:element name="SOS_VersionDate" ma:index="11" nillable="true" ma:displayName="Version date" ma:format="DateOnly" ma:internalName="SOS_VersionDate">
      <xsd:simpleType>
        <xsd:restriction base="dms:DateTime"/>
      </xsd:simpleType>
    </xsd:element>
    <xsd:element name="SOS_NextReviewDate" ma:index="12" nillable="true" ma:displayName="Next review date" ma:format="DateOnly" ma:internalName="SOS_NextReviewDate">
      <xsd:simpleType>
        <xsd:restriction base="dms:DateTime"/>
      </xsd:simpleType>
    </xsd:element>
    <xsd:element name="SOS_OrderNumber" ma:index="13" nillable="true" ma:displayName="Order number" ma:internalName="SOS_OrderNumber">
      <xsd:simpleType>
        <xsd:restriction base="dms:Number"/>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fa966422-7629-4fdf-a11a-48a7bc6e061b}" ma:internalName="TaxCatchAll" ma:showField="CatchAllData" ma:web="0d27bcc6-15b8-4d7e-95dc-a04483a724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6dfae8-4f5a-4661-8c1c-d95dd1a67a81"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Location" ma:index="26" nillable="true" ma:displayName="Location" ma:internalName="MediaServiceLocation" ma:readOnly="true">
      <xsd:simpleType>
        <xsd:restriction base="dms:Text"/>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7df4511f-57b0-42db-a0aa-6c63a5fbba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25FA6D-A729-4480-BA5B-0A0DECE7A7CE}">
  <ds:schemaRefs>
    <ds:schemaRef ds:uri="http://schemas.microsoft.com/sharepoint/v3/contenttype/forms"/>
  </ds:schemaRefs>
</ds:datastoreItem>
</file>

<file path=customXml/itemProps2.xml><?xml version="1.0" encoding="utf-8"?>
<ds:datastoreItem xmlns:ds="http://schemas.openxmlformats.org/officeDocument/2006/customXml" ds:itemID="{8DF35C9B-666F-4324-A884-ED67AD364C64}">
  <ds:schemaRefs>
    <ds:schemaRef ds:uri="http://schemas.microsoft.com/office/infopath/2007/PartnerControls"/>
    <ds:schemaRef ds:uri="http://purl.org/dc/terms/"/>
    <ds:schemaRef ds:uri="http://purl.org/dc/dcmitype/"/>
    <ds:schemaRef ds:uri="http://purl.org/dc/elements/1.1/"/>
    <ds:schemaRef ds:uri="http://schemas.microsoft.com/office/2006/documentManagement/types"/>
    <ds:schemaRef ds:uri="http://schemas.microsoft.com/office/2006/metadata/properties"/>
    <ds:schemaRef ds:uri="136dfae8-4f5a-4661-8c1c-d95dd1a67a81"/>
    <ds:schemaRef ds:uri="http://schemas.openxmlformats.org/package/2006/metadata/core-properties"/>
    <ds:schemaRef ds:uri="0d27bcc6-15b8-4d7e-95dc-a04483a724ed"/>
    <ds:schemaRef ds:uri="http://www.w3.org/XML/1998/namespace"/>
  </ds:schemaRefs>
</ds:datastoreItem>
</file>

<file path=customXml/itemProps3.xml><?xml version="1.0" encoding="utf-8"?>
<ds:datastoreItem xmlns:ds="http://schemas.openxmlformats.org/officeDocument/2006/customXml" ds:itemID="{223FA858-766B-4F13-B9AD-7278CF0B8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27bcc6-15b8-4d7e-95dc-a04483a724ed"/>
    <ds:schemaRef ds:uri="136dfae8-4f5a-4661-8c1c-d95dd1a67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1.SOS Childrens Villages Official Powerpoint Template</Template>
  <TotalTime>12434</TotalTime>
  <Words>743</Words>
  <Application>Microsoft Office PowerPoint</Application>
  <PresentationFormat>Platekrāna</PresentationFormat>
  <Paragraphs>122</Paragraphs>
  <Slides>11</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11</vt:i4>
      </vt:variant>
    </vt:vector>
  </HeadingPairs>
  <TitlesOfParts>
    <vt:vector size="17" baseType="lpstr">
      <vt:lpstr>Aktiv Grotesk</vt:lpstr>
      <vt:lpstr>Aktiv Grotesk Light</vt:lpstr>
      <vt:lpstr>Arial</vt:lpstr>
      <vt:lpstr>Calibri</vt:lpstr>
      <vt:lpstr>Times New Roman</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Gedrovica Irena</dc:creator>
  <cp:lastModifiedBy>Vita Bašķere</cp:lastModifiedBy>
  <cp:revision>717</cp:revision>
  <cp:lastPrinted>2026-04-28T08:17:09Z</cp:lastPrinted>
  <dcterms:created xsi:type="dcterms:W3CDTF">2022-07-29T09:38:46Z</dcterms:created>
  <dcterms:modified xsi:type="dcterms:W3CDTF">2026-04-28T09:06:55Z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0x010100D84CE42C5EFD984F9823A151F2584253</vt:lpwstr>
  </property>
  <property fmtid="{D5CDD505-2E9C-101B-9397-08002B2CF9AE}" pid="3" name="MediaServiceImageTags">
    <vt:lpwstr/>
  </property>
</Properties>
</file>