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56" r:id="rId2"/>
    <p:sldId id="258" r:id="rId3"/>
    <p:sldId id="285" r:id="rId4"/>
    <p:sldId id="279" r:id="rId5"/>
    <p:sldId id="280" r:id="rId6"/>
    <p:sldId id="281" r:id="rId7"/>
    <p:sldId id="259" r:id="rId8"/>
    <p:sldId id="282" r:id="rId9"/>
    <p:sldId id="260" r:id="rId10"/>
    <p:sldId id="273" r:id="rId11"/>
    <p:sldId id="274" r:id="rId12"/>
    <p:sldId id="283" r:id="rId13"/>
    <p:sldId id="261" r:id="rId14"/>
    <p:sldId id="284" r:id="rId15"/>
    <p:sldId id="276" r:id="rId16"/>
    <p:sldId id="272" r:id="rId17"/>
  </p:sldIdLst>
  <p:sldSz cx="24384000" cy="13716000"/>
  <p:notesSz cx="6797675" cy="9926638"/>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Helvetica Light"/>
        <a:ea typeface="Helvetica Light"/>
        <a:cs typeface="Helvetica Light"/>
        <a:sym typeface="Helvetica Light"/>
      </a:defRPr>
    </a:lvl1pPr>
    <a:lvl2pPr marL="0" marR="0" indent="2286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Helvetica Light"/>
        <a:ea typeface="Helvetica Light"/>
        <a:cs typeface="Helvetica Light"/>
        <a:sym typeface="Helvetica Light"/>
      </a:defRPr>
    </a:lvl2pPr>
    <a:lvl3pPr marL="0" marR="0" indent="4572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Helvetica Light"/>
        <a:ea typeface="Helvetica Light"/>
        <a:cs typeface="Helvetica Light"/>
        <a:sym typeface="Helvetica Light"/>
      </a:defRPr>
    </a:lvl3pPr>
    <a:lvl4pPr marL="0" marR="0" indent="6858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Helvetica Light"/>
        <a:ea typeface="Helvetica Light"/>
        <a:cs typeface="Helvetica Light"/>
        <a:sym typeface="Helvetica Light"/>
      </a:defRPr>
    </a:lvl4pPr>
    <a:lvl5pPr marL="0" marR="0" indent="9144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Helvetica Light"/>
        <a:ea typeface="Helvetica Light"/>
        <a:cs typeface="Helvetica Light"/>
        <a:sym typeface="Helvetica Light"/>
      </a:defRPr>
    </a:lvl5pPr>
    <a:lvl6pPr marL="0" marR="0" indent="11430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Helvetica Light"/>
        <a:ea typeface="Helvetica Light"/>
        <a:cs typeface="Helvetica Light"/>
        <a:sym typeface="Helvetica Light"/>
      </a:defRPr>
    </a:lvl6pPr>
    <a:lvl7pPr marL="0" marR="0" indent="13716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Helvetica Light"/>
        <a:ea typeface="Helvetica Light"/>
        <a:cs typeface="Helvetica Light"/>
        <a:sym typeface="Helvetica Light"/>
      </a:defRPr>
    </a:lvl7pPr>
    <a:lvl8pPr marL="0" marR="0" indent="16002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Helvetica Light"/>
        <a:ea typeface="Helvetica Light"/>
        <a:cs typeface="Helvetica Light"/>
        <a:sym typeface="Helvetica Light"/>
      </a:defRPr>
    </a:lvl8pPr>
    <a:lvl9pPr marL="0" marR="0" indent="18288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Helvetica Light"/>
        <a:ea typeface="Helvetica Light"/>
        <a:cs typeface="Helvetica Light"/>
        <a:sym typeface="Helvetica Ligh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Light"/>
          <a:ea typeface="Helvetica Light"/>
          <a:cs typeface="Helvetica Light"/>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a:tcStyle>
        <a:tcBdr/>
        <a:fill>
          <a:solidFill>
            <a:srgbClr val="73C0FC">
              <a:alpha val="26000"/>
            </a:srgbClr>
          </a:solidFill>
        </a:fill>
      </a:tcStyle>
    </a:band2H>
    <a:firstCol>
      <a:tcTxStyle b="off" i="off">
        <a:font>
          <a:latin typeface="Helvetica Light"/>
          <a:ea typeface="Helvetica Light"/>
          <a:cs typeface="Helvetica Light"/>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hueOff val="-136794"/>
              <a:satOff val="-2150"/>
              <a:lumOff val="15693"/>
            </a:schemeClr>
          </a:solidFill>
        </a:fill>
      </a:tcStyle>
    </a:firstCol>
    <a:lastRow>
      <a:tcTxStyle b="off" i="off">
        <a:font>
          <a:latin typeface="Helvetica Light"/>
          <a:ea typeface="Helvetica Light"/>
          <a:cs typeface="Helvetica Light"/>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lastRow>
    <a:firstRow>
      <a:tcTxStyle b="off" i="off">
        <a:font>
          <a:latin typeface="Helvetica Light"/>
          <a:ea typeface="Helvetica Light"/>
          <a:cs typeface="Helvetica Light"/>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Row>
  </a:tblStyle>
  <a:tblStyle styleId="{C7B018BB-80A7-4F77-B60F-C8B233D01FF8}" styleName="">
    <a:tblBg/>
    <a:wholeTbl>
      <a:tcTxStyle b="off" i="off">
        <a:font>
          <a:latin typeface="Helvetica Light"/>
          <a:ea typeface="Helvetica Light"/>
          <a:cs typeface="Helvetica Light"/>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a:tcStyle>
        <a:tcBdr/>
        <a:fill>
          <a:solidFill>
            <a:srgbClr val="8EA5CB">
              <a:alpha val="25000"/>
            </a:srgbClr>
          </a:solidFill>
        </a:fill>
      </a:tcStyle>
    </a:band2H>
    <a:firstCol>
      <a:tcTxStyle b="off" i="off">
        <a:font>
          <a:latin typeface="Helvetica Light"/>
          <a:ea typeface="Helvetica Light"/>
          <a:cs typeface="Helvetica Light"/>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solidFill>
            <a:srgbClr val="53585F"/>
          </a:solidFill>
        </a:fill>
      </a:tcStyle>
    </a:firstCol>
    <a:lastRow>
      <a:tcTxStyle b="off" i="off">
        <a:font>
          <a:latin typeface="Helvetica Light"/>
          <a:ea typeface="Helvetica Light"/>
          <a:cs typeface="Helvetica Ligh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929292"/>
              </a:solidFill>
              <a:prstDash val="solid"/>
              <a:miter lim="400000"/>
            </a:ln>
          </a:insideH>
          <a:insideV>
            <a:ln w="12700" cap="flat">
              <a:noFill/>
              <a:miter lim="400000"/>
            </a:ln>
          </a:insideV>
        </a:tcBdr>
        <a:fill>
          <a:solidFill>
            <a:srgbClr val="004CB9"/>
          </a:solidFill>
        </a:fill>
      </a:tcStyle>
    </a:lastRow>
    <a:firstRow>
      <a:tcTxStyle b="off" i="off">
        <a:font>
          <a:latin typeface="Helvetica Light"/>
          <a:ea typeface="Helvetica Light"/>
          <a:cs typeface="Helvetica Ligh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929292"/>
              </a:solidFill>
              <a:prstDash val="solid"/>
              <a:miter lim="400000"/>
            </a:ln>
          </a:insideH>
          <a:insideV>
            <a:ln w="12700" cap="flat">
              <a:noFill/>
              <a:miter lim="400000"/>
            </a:ln>
          </a:insideV>
        </a:tcBdr>
        <a:fill>
          <a:solidFill>
            <a:srgbClr val="004CB9"/>
          </a:solidFill>
        </a:fill>
      </a:tcStyle>
    </a:firstRow>
  </a:tblStyle>
  <a:tblStyle styleId="{EEE7283C-3CF3-47DC-8721-378D4A62B228}" styleName="">
    <a:tblBg/>
    <a:wholeTbl>
      <a:tcTxStyle b="off" i="off">
        <a:font>
          <a:latin typeface="Helvetica Light"/>
          <a:ea typeface="Helvetica Light"/>
          <a:cs typeface="Helvetica Light"/>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a:tcStyle>
        <a:tcBdr/>
        <a:fill>
          <a:solidFill>
            <a:schemeClr val="accent3">
              <a:alpha val="35000"/>
            </a:schemeClr>
          </a:solidFill>
        </a:fill>
      </a:tcStyle>
    </a:band2H>
    <a:firstCol>
      <a:tcTxStyle b="off" i="off">
        <a:font>
          <a:latin typeface="Helvetica Light"/>
          <a:ea typeface="Helvetica Light"/>
          <a:cs typeface="Helvetica Ligh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25400" cap="flat">
              <a:solidFill>
                <a:srgbClr val="CBCBCB"/>
              </a:solidFill>
              <a:prstDash val="solid"/>
              <a:miter lim="400000"/>
            </a:ln>
          </a:insideV>
        </a:tcBdr>
        <a:fill>
          <a:solidFill>
            <a:srgbClr val="2D7132"/>
          </a:solidFill>
        </a:fill>
      </a:tcStyle>
    </a:firstCol>
    <a:lastRow>
      <a:tcTxStyle b="off" i="off">
        <a:font>
          <a:latin typeface="Helvetica Light"/>
          <a:ea typeface="Helvetica Light"/>
          <a:cs typeface="Helvetica Ligh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CBCBCB"/>
              </a:solidFill>
              <a:prstDash val="solid"/>
              <a:miter lim="400000"/>
            </a:ln>
          </a:insideH>
          <a:insideV>
            <a:ln w="12700" cap="flat">
              <a:noFill/>
              <a:miter lim="400000"/>
            </a:ln>
          </a:insideV>
        </a:tcBdr>
        <a:fill>
          <a:solidFill>
            <a:schemeClr val="accent3"/>
          </a:solidFill>
        </a:fill>
      </a:tcStyle>
    </a:lastRow>
    <a:firstRow>
      <a:tcTxStyle b="off" i="off">
        <a:font>
          <a:latin typeface="Helvetica Light"/>
          <a:ea typeface="Helvetica Light"/>
          <a:cs typeface="Helvetica Light"/>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25400" cap="flat">
              <a:solidFill>
                <a:srgbClr val="CBCBCB"/>
              </a:solidFill>
              <a:prstDash val="solid"/>
              <a:miter lim="400000"/>
            </a:ln>
          </a:insideH>
          <a:insideV>
            <a:ln w="12700" cap="flat">
              <a:noFill/>
              <a:miter lim="400000"/>
            </a:ln>
          </a:insideV>
        </a:tcBdr>
        <a:fill>
          <a:solidFill>
            <a:schemeClr val="accent3"/>
          </a:solidFill>
        </a:fill>
      </a:tcStyle>
    </a:firstRow>
  </a:tblStyle>
  <a:tblStyle styleId="{CF821DB8-F4EB-4A41-A1BA-3FCAFE7338EE}" styleName="">
    <a:tblBg/>
    <a:wholeTbl>
      <a:tcTxStyle b="off" i="off">
        <a:font>
          <a:latin typeface="Helvetica Light"/>
          <a:ea typeface="Helvetica Light"/>
          <a:cs typeface="Helvetica Light"/>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a:tcStyle>
        <a:tcBdr/>
        <a:fill>
          <a:solidFill>
            <a:srgbClr val="797A7C">
              <a:alpha val="30000"/>
            </a:srgbClr>
          </a:solidFill>
        </a:fill>
      </a:tcStyle>
    </a:band2H>
    <a:firstCol>
      <a:tcTxStyle b="off" i="off">
        <a:font>
          <a:latin typeface="Helvetica Light"/>
          <a:ea typeface="Helvetica Light"/>
          <a:cs typeface="Helvetica Ligh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25400" cap="flat">
              <a:solidFill>
                <a:srgbClr val="D6D7D6"/>
              </a:solidFill>
              <a:prstDash val="solid"/>
              <a:miter lim="400000"/>
            </a:ln>
          </a:insideV>
        </a:tcBdr>
        <a:fill>
          <a:solidFill>
            <a:srgbClr val="BF630E"/>
          </a:solidFill>
        </a:fill>
      </a:tcStyle>
    </a:firstCol>
    <a:lastRow>
      <a:tcTxStyle b="off" i="off">
        <a:font>
          <a:latin typeface="Helvetica Light"/>
          <a:ea typeface="Helvetica Light"/>
          <a:cs typeface="Helvetica Ligh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D6D7D6"/>
              </a:solidFill>
              <a:prstDash val="solid"/>
              <a:miter lim="400000"/>
            </a:ln>
          </a:insideH>
          <a:insideV>
            <a:ln w="12700" cap="flat">
              <a:noFill/>
              <a:miter lim="400000"/>
            </a:ln>
          </a:insideV>
        </a:tcBdr>
        <a:fill>
          <a:solidFill>
            <a:srgbClr val="9B4407"/>
          </a:solidFill>
        </a:fill>
      </a:tcStyle>
    </a:lastRow>
    <a:firstRow>
      <a:tcTxStyle b="off" i="off">
        <a:font>
          <a:latin typeface="Helvetica Light"/>
          <a:ea typeface="Helvetica Light"/>
          <a:cs typeface="Helvetica Ligh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D6D7D6"/>
              </a:solidFill>
              <a:prstDash val="solid"/>
              <a:miter lim="400000"/>
            </a:ln>
          </a:insideH>
          <a:insideV>
            <a:ln w="12700" cap="flat">
              <a:noFill/>
              <a:miter lim="400000"/>
            </a:ln>
          </a:insideV>
        </a:tcBdr>
        <a:fill>
          <a:solidFill>
            <a:srgbClr val="9B4407"/>
          </a:solidFill>
        </a:fill>
      </a:tcStyle>
    </a:firstRow>
  </a:tblStyle>
  <a:tblStyle styleId="{33BA23B1-9221-436E-865A-0063620EA4FD}" styleName="">
    <a:tblBg/>
    <a:wholeTbl>
      <a:tcTxStyle b="off" i="off">
        <a:font>
          <a:latin typeface="Helvetica Light"/>
          <a:ea typeface="Helvetica Light"/>
          <a:cs typeface="Helvetica Light"/>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a:tcStyle>
        <a:tcBdr/>
        <a:fill>
          <a:solidFill>
            <a:srgbClr val="797A7C">
              <a:alpha val="30000"/>
            </a:srgbClr>
          </a:solidFill>
        </a:fill>
      </a:tcStyle>
    </a:band2H>
    <a:firstCol>
      <a:tcTxStyle b="off" i="off">
        <a:font>
          <a:latin typeface="Helvetica Light"/>
          <a:ea typeface="Helvetica Light"/>
          <a:cs typeface="Helvetica Ligh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25400" cap="flat">
              <a:solidFill>
                <a:srgbClr val="D6D7D6"/>
              </a:solidFill>
              <a:prstDash val="solid"/>
              <a:miter lim="400000"/>
            </a:ln>
          </a:insideV>
        </a:tcBdr>
        <a:fill>
          <a:solidFill>
            <a:srgbClr val="1F2428"/>
          </a:solidFill>
        </a:fill>
      </a:tcStyle>
    </a:firstCol>
    <a:lastRow>
      <a:tcTxStyle b="off" i="off">
        <a:font>
          <a:latin typeface="Helvetica Light"/>
          <a:ea typeface="Helvetica Light"/>
          <a:cs typeface="Helvetica Ligh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D6D7D6"/>
              </a:solidFill>
              <a:prstDash val="solid"/>
              <a:miter lim="400000"/>
            </a:ln>
          </a:insideH>
          <a:insideV>
            <a:ln w="12700" cap="flat">
              <a:noFill/>
              <a:miter lim="400000"/>
            </a:ln>
          </a:insideV>
        </a:tcBdr>
        <a:fill>
          <a:solidFill>
            <a:srgbClr val="484B4C"/>
          </a:solidFill>
        </a:fill>
      </a:tcStyle>
    </a:lastRow>
    <a:firstRow>
      <a:tcTxStyle b="off" i="off">
        <a:font>
          <a:latin typeface="Helvetica Light"/>
          <a:ea typeface="Helvetica Light"/>
          <a:cs typeface="Helvetica Ligh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D6D7D6"/>
              </a:solidFill>
              <a:prstDash val="solid"/>
              <a:miter lim="400000"/>
            </a:ln>
          </a:insideH>
          <a:insideV>
            <a:ln w="12700" cap="flat">
              <a:noFill/>
              <a:miter lim="400000"/>
            </a:ln>
          </a:insideV>
        </a:tcBdr>
        <a:fill>
          <a:solidFill>
            <a:srgbClr val="484B4C"/>
          </a:solidFill>
        </a:fill>
      </a:tcStyle>
    </a:firstRow>
  </a:tblStyle>
  <a:tblStyle styleId="{2708684C-4D16-4618-839F-0558EEFCDFE6}" styleName="">
    <a:tblBg/>
    <a:wholeTbl>
      <a:tcTxStyle b="off" i="off">
        <a:font>
          <a:latin typeface="Helvetica Light"/>
          <a:ea typeface="Helvetica Light"/>
          <a:cs typeface="Helvetica Light"/>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a:tcStyle>
        <a:tcBdr/>
        <a:fill>
          <a:solidFill>
            <a:srgbClr val="797A7C">
              <a:alpha val="30000"/>
            </a:srgbClr>
          </a:solidFill>
        </a:fill>
      </a:tcStyle>
    </a:band2H>
    <a:firstCol>
      <a:tcTxStyle b="on" i="off">
        <a:font>
          <a:latin typeface="Helvetica"/>
          <a:ea typeface="Helvetica"/>
          <a:cs typeface="Helvetica"/>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n" i="off">
        <a:font>
          <a:latin typeface="Helvetica"/>
          <a:ea typeface="Helvetica"/>
          <a:cs typeface="Helvetica"/>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a:ea typeface="Helvetica"/>
          <a:cs typeface="Helvetica"/>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4" d="100"/>
          <a:sy n="54" d="100"/>
        </p:scale>
        <p:origin x="7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97" name="Shape 197"/>
          <p:cNvSpPr>
            <a:spLocks noGrp="1" noRot="1" noChangeAspect="1"/>
          </p:cNvSpPr>
          <p:nvPr>
            <p:ph type="sldImg"/>
          </p:nvPr>
        </p:nvSpPr>
        <p:spPr>
          <a:xfrm>
            <a:off x="90488" y="744538"/>
            <a:ext cx="6616700" cy="3722687"/>
          </a:xfrm>
          <a:prstGeom prst="rect">
            <a:avLst/>
          </a:prstGeom>
        </p:spPr>
        <p:txBody>
          <a:bodyPr/>
          <a:lstStyle/>
          <a:p>
            <a:endParaRPr/>
          </a:p>
        </p:txBody>
      </p:sp>
      <p:sp>
        <p:nvSpPr>
          <p:cNvPr id="198" name="Shape 198"/>
          <p:cNvSpPr>
            <a:spLocks noGrp="1"/>
          </p:cNvSpPr>
          <p:nvPr>
            <p:ph type="body" sz="quarter" idx="1"/>
          </p:nvPr>
        </p:nvSpPr>
        <p:spPr>
          <a:xfrm>
            <a:off x="906357" y="4715153"/>
            <a:ext cx="4984962" cy="4466987"/>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ulslaids">
    <p:spTree>
      <p:nvGrpSpPr>
        <p:cNvPr id="1" name=""/>
        <p:cNvGrpSpPr/>
        <p:nvPr/>
      </p:nvGrpSpPr>
      <p:grpSpPr>
        <a:xfrm>
          <a:off x="0" y="0"/>
          <a:ext cx="0" cy="0"/>
          <a:chOff x="0" y="0"/>
          <a:chExt cx="0" cy="0"/>
        </a:xfrm>
      </p:grpSpPr>
      <p:pic>
        <p:nvPicPr>
          <p:cNvPr id="13" name="PPT_fons-1.jpg"/>
          <p:cNvPicPr>
            <a:picLocks noChangeAspect="1"/>
          </p:cNvPicPr>
          <p:nvPr/>
        </p:nvPicPr>
        <p:blipFill>
          <a:blip r:embed="rId2"/>
          <a:stretch>
            <a:fillRect/>
          </a:stretch>
        </p:blipFill>
        <p:spPr>
          <a:xfrm>
            <a:off x="0" y="0"/>
            <a:ext cx="24384000" cy="13716000"/>
          </a:xfrm>
          <a:prstGeom prst="rect">
            <a:avLst/>
          </a:prstGeom>
          <a:ln w="12700">
            <a:miter lim="400000"/>
          </a:ln>
        </p:spPr>
      </p:pic>
      <p:sp>
        <p:nvSpPr>
          <p:cNvPr id="14" name="Shape 14"/>
          <p:cNvSpPr>
            <a:spLocks noGrp="1"/>
          </p:cNvSpPr>
          <p:nvPr>
            <p:ph type="title"/>
          </p:nvPr>
        </p:nvSpPr>
        <p:spPr>
          <a:xfrm>
            <a:off x="1586045" y="2238771"/>
            <a:ext cx="17344893" cy="4583756"/>
          </a:xfrm>
          <a:prstGeom prst="rect">
            <a:avLst/>
          </a:prstGeom>
        </p:spPr>
        <p:txBody>
          <a:bodyPr anchor="b"/>
          <a:lstStyle>
            <a:lvl1pPr>
              <a:defRPr sz="8500">
                <a:solidFill>
                  <a:srgbClr val="FFFFFF"/>
                </a:solidFill>
              </a:defRPr>
            </a:lvl1pPr>
          </a:lstStyle>
          <a:p>
            <a:r>
              <a:t>Title Text</a:t>
            </a:r>
          </a:p>
        </p:txBody>
      </p:sp>
      <p:sp>
        <p:nvSpPr>
          <p:cNvPr id="15" name="Shape 15"/>
          <p:cNvSpPr>
            <a:spLocks noGrp="1"/>
          </p:cNvSpPr>
          <p:nvPr>
            <p:ph type="body" sz="quarter" idx="1"/>
          </p:nvPr>
        </p:nvSpPr>
        <p:spPr>
          <a:xfrm>
            <a:off x="1603072" y="7242647"/>
            <a:ext cx="17344891" cy="2790714"/>
          </a:xfrm>
          <a:prstGeom prst="rect">
            <a:avLst/>
          </a:prstGeom>
        </p:spPr>
        <p:txBody>
          <a:bodyPr>
            <a:normAutofit/>
          </a:bodyPr>
          <a:lstStyle>
            <a:lvl1pPr>
              <a:defRPr sz="4500">
                <a:solidFill>
                  <a:srgbClr val="FFFFFF"/>
                </a:solidFill>
              </a:defRPr>
            </a:lvl1pPr>
            <a:lvl2pPr>
              <a:defRPr sz="4500">
                <a:solidFill>
                  <a:srgbClr val="FFFFFF"/>
                </a:solidFill>
              </a:defRPr>
            </a:lvl2pPr>
            <a:lvl3pPr>
              <a:defRPr sz="4500">
                <a:solidFill>
                  <a:srgbClr val="FFFFFF"/>
                </a:solidFill>
              </a:defRPr>
            </a:lvl3pPr>
            <a:lvl4pPr>
              <a:defRPr sz="4500">
                <a:solidFill>
                  <a:srgbClr val="FFFFFF"/>
                </a:solidFill>
              </a:defRPr>
            </a:lvl4pPr>
            <a:lvl5pPr>
              <a:defRPr sz="45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pic>
        <p:nvPicPr>
          <p:cNvPr id="16" name="Gulbenes-logo-ppt.png"/>
          <p:cNvPicPr>
            <a:picLocks noChangeAspect="1"/>
          </p:cNvPicPr>
          <p:nvPr/>
        </p:nvPicPr>
        <p:blipFill>
          <a:blip r:embed="rId3"/>
          <a:stretch>
            <a:fillRect/>
          </a:stretch>
        </p:blipFill>
        <p:spPr>
          <a:xfrm>
            <a:off x="20989298" y="436257"/>
            <a:ext cx="3209737" cy="1701014"/>
          </a:xfrm>
          <a:prstGeom prst="rect">
            <a:avLst/>
          </a:prstGeom>
          <a:ln w="12700">
            <a:miter lim="400000"/>
          </a:ln>
        </p:spPr>
      </p:pic>
      <p:sp>
        <p:nvSpPr>
          <p:cNvPr id="17" name="Shape 1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eksta slaids">
    <p:spTree>
      <p:nvGrpSpPr>
        <p:cNvPr id="1" name=""/>
        <p:cNvGrpSpPr/>
        <p:nvPr/>
      </p:nvGrpSpPr>
      <p:grpSpPr>
        <a:xfrm>
          <a:off x="0" y="0"/>
          <a:ext cx="0" cy="0"/>
          <a:chOff x="0" y="0"/>
          <a:chExt cx="0" cy="0"/>
        </a:xfrm>
      </p:grpSpPr>
      <p:pic>
        <p:nvPicPr>
          <p:cNvPr id="35" name="PPT_fons-2.jpg"/>
          <p:cNvPicPr>
            <a:picLocks noChangeAspect="1"/>
          </p:cNvPicPr>
          <p:nvPr/>
        </p:nvPicPr>
        <p:blipFill>
          <a:blip r:embed="rId2"/>
          <a:stretch>
            <a:fillRect/>
          </a:stretch>
        </p:blipFill>
        <p:spPr>
          <a:xfrm>
            <a:off x="0" y="0"/>
            <a:ext cx="24384000" cy="13716000"/>
          </a:xfrm>
          <a:prstGeom prst="rect">
            <a:avLst/>
          </a:prstGeom>
          <a:ln w="12700">
            <a:miter lim="400000"/>
          </a:ln>
        </p:spPr>
      </p:pic>
      <p:sp>
        <p:nvSpPr>
          <p:cNvPr id="36" name="Shape 36"/>
          <p:cNvSpPr>
            <a:spLocks noGrp="1"/>
          </p:cNvSpPr>
          <p:nvPr>
            <p:ph type="title"/>
          </p:nvPr>
        </p:nvSpPr>
        <p:spPr>
          <a:xfrm>
            <a:off x="1586045" y="1806971"/>
            <a:ext cx="17344893" cy="1840471"/>
          </a:xfrm>
          <a:prstGeom prst="rect">
            <a:avLst/>
          </a:prstGeom>
        </p:spPr>
        <p:txBody>
          <a:bodyPr>
            <a:noAutofit/>
          </a:bodyPr>
          <a:lstStyle/>
          <a:p>
            <a:r>
              <a:t>Title Text</a:t>
            </a:r>
          </a:p>
        </p:txBody>
      </p:sp>
      <p:sp>
        <p:nvSpPr>
          <p:cNvPr id="37" name="Shape 37"/>
          <p:cNvSpPr>
            <a:spLocks noGrp="1"/>
          </p:cNvSpPr>
          <p:nvPr>
            <p:ph type="body" idx="1"/>
          </p:nvPr>
        </p:nvSpPr>
        <p:spPr>
          <a:xfrm>
            <a:off x="1586046" y="3779583"/>
            <a:ext cx="17963228" cy="795287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pic>
        <p:nvPicPr>
          <p:cNvPr id="38" name="Gulbenes-logo-ppt.png"/>
          <p:cNvPicPr>
            <a:picLocks noChangeAspect="1"/>
          </p:cNvPicPr>
          <p:nvPr/>
        </p:nvPicPr>
        <p:blipFill>
          <a:blip r:embed="rId3"/>
          <a:stretch>
            <a:fillRect/>
          </a:stretch>
        </p:blipFill>
        <p:spPr>
          <a:xfrm>
            <a:off x="20989298" y="436257"/>
            <a:ext cx="3209737" cy="1701014"/>
          </a:xfrm>
          <a:prstGeom prst="rect">
            <a:avLst/>
          </a:prstGeom>
          <a:ln w="12700">
            <a:miter lim="400000"/>
          </a:ln>
        </p:spPr>
      </p:pic>
      <p:sp>
        <p:nvSpPr>
          <p:cNvPr id="39" name="Shape 39"/>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eksta slaids 2">
    <p:spTree>
      <p:nvGrpSpPr>
        <p:cNvPr id="1" name=""/>
        <p:cNvGrpSpPr/>
        <p:nvPr/>
      </p:nvGrpSpPr>
      <p:grpSpPr>
        <a:xfrm>
          <a:off x="0" y="0"/>
          <a:ext cx="0" cy="0"/>
          <a:chOff x="0" y="0"/>
          <a:chExt cx="0" cy="0"/>
        </a:xfrm>
      </p:grpSpPr>
      <p:sp>
        <p:nvSpPr>
          <p:cNvPr id="46" name="Shape 46"/>
          <p:cNvSpPr>
            <a:spLocks noGrp="1"/>
          </p:cNvSpPr>
          <p:nvPr>
            <p:ph type="title"/>
          </p:nvPr>
        </p:nvSpPr>
        <p:spPr>
          <a:prstGeom prst="rect">
            <a:avLst/>
          </a:prstGeom>
        </p:spPr>
        <p:txBody>
          <a:bodyPr/>
          <a:lstStyle/>
          <a:p>
            <a:r>
              <a:t>Title Text</a:t>
            </a:r>
          </a:p>
        </p:txBody>
      </p:sp>
      <p:sp>
        <p:nvSpPr>
          <p:cNvPr id="47" name="Shape 47"/>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8" name="Shape 4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itle &amp; Bullets">
    <p:spTree>
      <p:nvGrpSpPr>
        <p:cNvPr id="1" name=""/>
        <p:cNvGrpSpPr/>
        <p:nvPr/>
      </p:nvGrpSpPr>
      <p:grpSpPr>
        <a:xfrm>
          <a:off x="0" y="0"/>
          <a:ext cx="0" cy="0"/>
          <a:chOff x="0" y="0"/>
          <a:chExt cx="0" cy="0"/>
        </a:xfrm>
      </p:grpSpPr>
      <p:pic>
        <p:nvPicPr>
          <p:cNvPr id="55" name="PPT_fons-2.jpg"/>
          <p:cNvPicPr>
            <a:picLocks noChangeAspect="1"/>
          </p:cNvPicPr>
          <p:nvPr/>
        </p:nvPicPr>
        <p:blipFill>
          <a:blip r:embed="rId2"/>
          <a:stretch>
            <a:fillRect/>
          </a:stretch>
        </p:blipFill>
        <p:spPr>
          <a:xfrm>
            <a:off x="0" y="0"/>
            <a:ext cx="24384000" cy="13716000"/>
          </a:xfrm>
          <a:prstGeom prst="rect">
            <a:avLst/>
          </a:prstGeom>
          <a:ln w="12700">
            <a:miter lim="400000"/>
          </a:ln>
        </p:spPr>
      </p:pic>
      <p:sp>
        <p:nvSpPr>
          <p:cNvPr id="56" name="Shape 56"/>
          <p:cNvSpPr>
            <a:spLocks noGrp="1"/>
          </p:cNvSpPr>
          <p:nvPr>
            <p:ph type="title"/>
          </p:nvPr>
        </p:nvSpPr>
        <p:spPr>
          <a:xfrm>
            <a:off x="1576519" y="1796322"/>
            <a:ext cx="18403360" cy="1485636"/>
          </a:xfrm>
          <a:prstGeom prst="rect">
            <a:avLst/>
          </a:prstGeom>
        </p:spPr>
        <p:txBody>
          <a:bodyPr/>
          <a:lstStyle/>
          <a:p>
            <a:r>
              <a:t>Title Text</a:t>
            </a:r>
          </a:p>
        </p:txBody>
      </p:sp>
      <p:sp>
        <p:nvSpPr>
          <p:cNvPr id="57" name="Shape 57"/>
          <p:cNvSpPr>
            <a:spLocks noGrp="1"/>
          </p:cNvSpPr>
          <p:nvPr>
            <p:ph type="body" idx="1"/>
          </p:nvPr>
        </p:nvSpPr>
        <p:spPr>
          <a:xfrm>
            <a:off x="1601919" y="3428404"/>
            <a:ext cx="18403360" cy="8840392"/>
          </a:xfrm>
          <a:prstGeom prst="rect">
            <a:avLst/>
          </a:prstGeom>
        </p:spPr>
        <p:txBody>
          <a:bodyPr>
            <a:normAutofit/>
          </a:bodyPr>
          <a:lstStyle>
            <a:lvl1pPr marL="608263" indent="-608263">
              <a:lnSpc>
                <a:spcPct val="70000"/>
              </a:lnSpc>
              <a:spcBef>
                <a:spcPts val="4300"/>
              </a:spcBef>
              <a:buSzPct val="75000"/>
              <a:buChar char="•"/>
              <a:defRPr sz="4200"/>
            </a:lvl1pPr>
            <a:lvl2pPr marL="1052763" indent="-608263">
              <a:lnSpc>
                <a:spcPct val="70000"/>
              </a:lnSpc>
              <a:spcBef>
                <a:spcPts val="4300"/>
              </a:spcBef>
              <a:buSzPct val="75000"/>
              <a:buChar char="•"/>
              <a:defRPr sz="4200"/>
            </a:lvl2pPr>
            <a:lvl3pPr marL="1497263" indent="-608263">
              <a:lnSpc>
                <a:spcPct val="70000"/>
              </a:lnSpc>
              <a:spcBef>
                <a:spcPts val="4300"/>
              </a:spcBef>
              <a:buSzPct val="75000"/>
              <a:buChar char="•"/>
              <a:defRPr sz="4200"/>
            </a:lvl3pPr>
            <a:lvl4pPr marL="1941763" indent="-608263">
              <a:lnSpc>
                <a:spcPct val="70000"/>
              </a:lnSpc>
              <a:spcBef>
                <a:spcPts val="4300"/>
              </a:spcBef>
              <a:buSzPct val="75000"/>
              <a:buChar char="•"/>
              <a:defRPr sz="4200"/>
            </a:lvl4pPr>
            <a:lvl5pPr marL="2386263" indent="-608263">
              <a:lnSpc>
                <a:spcPct val="70000"/>
              </a:lnSpc>
              <a:spcBef>
                <a:spcPts val="4300"/>
              </a:spcBef>
              <a:buSzPct val="75000"/>
              <a:buChar char="•"/>
              <a:defRPr sz="4200"/>
            </a:lvl5pPr>
          </a:lstStyle>
          <a:p>
            <a:r>
              <a:t>Body Level One</a:t>
            </a:r>
          </a:p>
          <a:p>
            <a:pPr lvl="1"/>
            <a:r>
              <a:t>Body Level Two</a:t>
            </a:r>
          </a:p>
          <a:p>
            <a:pPr lvl="2"/>
            <a:r>
              <a:t>Body Level Three</a:t>
            </a:r>
          </a:p>
          <a:p>
            <a:pPr lvl="3"/>
            <a:r>
              <a:t>Body Level Four</a:t>
            </a:r>
          </a:p>
          <a:p>
            <a:pPr lvl="4"/>
            <a:r>
              <a:t>Body Level Five</a:t>
            </a:r>
          </a:p>
        </p:txBody>
      </p:sp>
      <p:pic>
        <p:nvPicPr>
          <p:cNvPr id="58" name="Gulbenes-logo-ppt.png"/>
          <p:cNvPicPr>
            <a:picLocks noChangeAspect="1"/>
          </p:cNvPicPr>
          <p:nvPr/>
        </p:nvPicPr>
        <p:blipFill>
          <a:blip r:embed="rId3"/>
          <a:stretch>
            <a:fillRect/>
          </a:stretch>
        </p:blipFill>
        <p:spPr>
          <a:xfrm>
            <a:off x="20989298" y="436257"/>
            <a:ext cx="3209737" cy="1701014"/>
          </a:xfrm>
          <a:prstGeom prst="rect">
            <a:avLst/>
          </a:prstGeom>
          <a:ln w="12700">
            <a:miter lim="400000"/>
          </a:ln>
        </p:spPr>
      </p:pic>
      <p:sp>
        <p:nvSpPr>
          <p:cNvPr id="59" name="Shape 59"/>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Bullets">
    <p:spTree>
      <p:nvGrpSpPr>
        <p:cNvPr id="1" name=""/>
        <p:cNvGrpSpPr/>
        <p:nvPr/>
      </p:nvGrpSpPr>
      <p:grpSpPr>
        <a:xfrm>
          <a:off x="0" y="0"/>
          <a:ext cx="0" cy="0"/>
          <a:chOff x="0" y="0"/>
          <a:chExt cx="0" cy="0"/>
        </a:xfrm>
      </p:grpSpPr>
      <p:pic>
        <p:nvPicPr>
          <p:cNvPr id="137" name="PPT_fons-2.jpg"/>
          <p:cNvPicPr>
            <a:picLocks noChangeAspect="1"/>
          </p:cNvPicPr>
          <p:nvPr/>
        </p:nvPicPr>
        <p:blipFill>
          <a:blip r:embed="rId2"/>
          <a:stretch>
            <a:fillRect/>
          </a:stretch>
        </p:blipFill>
        <p:spPr>
          <a:xfrm>
            <a:off x="0" y="0"/>
            <a:ext cx="24384000" cy="13716000"/>
          </a:xfrm>
          <a:prstGeom prst="rect">
            <a:avLst/>
          </a:prstGeom>
          <a:ln w="12700">
            <a:miter lim="400000"/>
          </a:ln>
        </p:spPr>
      </p:pic>
      <p:sp>
        <p:nvSpPr>
          <p:cNvPr id="138" name="Shape 138"/>
          <p:cNvSpPr>
            <a:spLocks noGrp="1"/>
          </p:cNvSpPr>
          <p:nvPr>
            <p:ph type="body" idx="1"/>
          </p:nvPr>
        </p:nvSpPr>
        <p:spPr>
          <a:xfrm>
            <a:off x="1678119" y="1785937"/>
            <a:ext cx="17345887" cy="10144126"/>
          </a:xfrm>
          <a:prstGeom prst="rect">
            <a:avLst/>
          </a:prstGeom>
        </p:spPr>
        <p:txBody>
          <a:bodyPr>
            <a:normAutofit/>
          </a:bodyPr>
          <a:lstStyle>
            <a:lvl1pPr marL="491289" indent="-491289">
              <a:lnSpc>
                <a:spcPct val="70000"/>
              </a:lnSpc>
              <a:spcBef>
                <a:spcPts val="4300"/>
              </a:spcBef>
              <a:buSzPct val="75000"/>
              <a:buChar char="•"/>
              <a:defRPr sz="4200"/>
            </a:lvl1pPr>
            <a:lvl2pPr marL="935789" indent="-491289">
              <a:lnSpc>
                <a:spcPct val="70000"/>
              </a:lnSpc>
              <a:spcBef>
                <a:spcPts val="4300"/>
              </a:spcBef>
              <a:buSzPct val="75000"/>
              <a:buChar char="•"/>
              <a:defRPr sz="4200"/>
            </a:lvl2pPr>
            <a:lvl3pPr marL="1380289" indent="-491289">
              <a:lnSpc>
                <a:spcPct val="70000"/>
              </a:lnSpc>
              <a:spcBef>
                <a:spcPts val="4300"/>
              </a:spcBef>
              <a:buSzPct val="75000"/>
              <a:buChar char="•"/>
              <a:defRPr sz="4200"/>
            </a:lvl3pPr>
            <a:lvl4pPr marL="1824789" indent="-491289">
              <a:lnSpc>
                <a:spcPct val="70000"/>
              </a:lnSpc>
              <a:spcBef>
                <a:spcPts val="4300"/>
              </a:spcBef>
              <a:buSzPct val="75000"/>
              <a:buChar char="•"/>
              <a:defRPr sz="4200"/>
            </a:lvl4pPr>
            <a:lvl5pPr marL="2269289" indent="-491289">
              <a:lnSpc>
                <a:spcPct val="70000"/>
              </a:lnSpc>
              <a:spcBef>
                <a:spcPts val="4300"/>
              </a:spcBef>
              <a:buSzPct val="75000"/>
              <a:buChar char="•"/>
              <a:defRPr sz="4200"/>
            </a:lvl5pPr>
          </a:lstStyle>
          <a:p>
            <a:r>
              <a:t>Body Level One</a:t>
            </a:r>
          </a:p>
          <a:p>
            <a:pPr lvl="1"/>
            <a:r>
              <a:t>Body Level Two</a:t>
            </a:r>
          </a:p>
          <a:p>
            <a:pPr lvl="2"/>
            <a:r>
              <a:t>Body Level Three</a:t>
            </a:r>
          </a:p>
          <a:p>
            <a:pPr lvl="3"/>
            <a:r>
              <a:t>Body Level Four</a:t>
            </a:r>
          </a:p>
          <a:p>
            <a:pPr lvl="4"/>
            <a:r>
              <a:t>Body Level Five</a:t>
            </a:r>
          </a:p>
        </p:txBody>
      </p:sp>
      <p:pic>
        <p:nvPicPr>
          <p:cNvPr id="139" name="Gulbenes-logo-ppt.png"/>
          <p:cNvPicPr>
            <a:picLocks noChangeAspect="1"/>
          </p:cNvPicPr>
          <p:nvPr/>
        </p:nvPicPr>
        <p:blipFill>
          <a:blip r:embed="rId3"/>
          <a:stretch>
            <a:fillRect/>
          </a:stretch>
        </p:blipFill>
        <p:spPr>
          <a:xfrm>
            <a:off x="20989298" y="436257"/>
            <a:ext cx="3209737" cy="1701014"/>
          </a:xfrm>
          <a:prstGeom prst="rect">
            <a:avLst/>
          </a:prstGeom>
          <a:ln w="12700">
            <a:miter lim="400000"/>
          </a:ln>
        </p:spPr>
      </p:pic>
      <p:sp>
        <p:nvSpPr>
          <p:cNvPr id="140" name="Shape 140"/>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Nobeiguma slaids">
    <p:spTree>
      <p:nvGrpSpPr>
        <p:cNvPr id="1" name=""/>
        <p:cNvGrpSpPr/>
        <p:nvPr/>
      </p:nvGrpSpPr>
      <p:grpSpPr>
        <a:xfrm>
          <a:off x="0" y="0"/>
          <a:ext cx="0" cy="0"/>
          <a:chOff x="0" y="0"/>
          <a:chExt cx="0" cy="0"/>
        </a:xfrm>
      </p:grpSpPr>
      <p:pic>
        <p:nvPicPr>
          <p:cNvPr id="187" name="PPT_fons-4.jpg"/>
          <p:cNvPicPr>
            <a:picLocks noChangeAspect="1"/>
          </p:cNvPicPr>
          <p:nvPr/>
        </p:nvPicPr>
        <p:blipFill>
          <a:blip r:embed="rId2"/>
          <a:stretch>
            <a:fillRect/>
          </a:stretch>
        </p:blipFill>
        <p:spPr>
          <a:xfrm>
            <a:off x="0" y="0"/>
            <a:ext cx="24384000" cy="13716000"/>
          </a:xfrm>
          <a:prstGeom prst="rect">
            <a:avLst/>
          </a:prstGeom>
          <a:ln w="12700">
            <a:miter lim="400000"/>
          </a:ln>
        </p:spPr>
      </p:pic>
      <p:sp>
        <p:nvSpPr>
          <p:cNvPr id="188" name="Shape 188"/>
          <p:cNvSpPr>
            <a:spLocks noGrp="1"/>
          </p:cNvSpPr>
          <p:nvPr>
            <p:ph type="title"/>
          </p:nvPr>
        </p:nvSpPr>
        <p:spPr>
          <a:xfrm>
            <a:off x="3519554" y="2666865"/>
            <a:ext cx="17344893" cy="2344388"/>
          </a:xfrm>
          <a:prstGeom prst="rect">
            <a:avLst/>
          </a:prstGeom>
        </p:spPr>
        <p:txBody>
          <a:bodyPr anchor="b"/>
          <a:lstStyle>
            <a:lvl1pPr algn="ctr">
              <a:defRPr sz="8500">
                <a:solidFill>
                  <a:srgbClr val="FFFFFF"/>
                </a:solidFill>
              </a:defRPr>
            </a:lvl1pPr>
          </a:lstStyle>
          <a:p>
            <a:r>
              <a:t>Title Text</a:t>
            </a:r>
          </a:p>
        </p:txBody>
      </p:sp>
      <p:sp>
        <p:nvSpPr>
          <p:cNvPr id="189" name="Shape 189"/>
          <p:cNvSpPr>
            <a:spLocks noGrp="1"/>
          </p:cNvSpPr>
          <p:nvPr>
            <p:ph type="body" sz="quarter" idx="1"/>
          </p:nvPr>
        </p:nvSpPr>
        <p:spPr>
          <a:xfrm>
            <a:off x="3519554" y="5236047"/>
            <a:ext cx="17344892" cy="2790714"/>
          </a:xfrm>
          <a:prstGeom prst="rect">
            <a:avLst/>
          </a:prstGeom>
        </p:spPr>
        <p:txBody>
          <a:bodyPr>
            <a:normAutofit/>
          </a:bodyPr>
          <a:lstStyle>
            <a:lvl1pPr algn="ctr">
              <a:defRPr sz="4500">
                <a:solidFill>
                  <a:srgbClr val="FFFFFF"/>
                </a:solidFill>
              </a:defRPr>
            </a:lvl1pPr>
            <a:lvl2pPr algn="ctr">
              <a:defRPr sz="4500">
                <a:solidFill>
                  <a:srgbClr val="FFFFFF"/>
                </a:solidFill>
              </a:defRPr>
            </a:lvl2pPr>
            <a:lvl3pPr algn="ctr">
              <a:defRPr sz="4500">
                <a:solidFill>
                  <a:srgbClr val="FFFFFF"/>
                </a:solidFill>
              </a:defRPr>
            </a:lvl3pPr>
            <a:lvl4pPr algn="ctr">
              <a:defRPr sz="4500">
                <a:solidFill>
                  <a:srgbClr val="FFFFFF"/>
                </a:solidFill>
              </a:defRPr>
            </a:lvl4pPr>
            <a:lvl5pPr algn="ctr">
              <a:defRPr sz="45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pic>
        <p:nvPicPr>
          <p:cNvPr id="190" name="Gulbenes-logo_balts-ppt.png"/>
          <p:cNvPicPr>
            <a:picLocks noChangeAspect="1"/>
          </p:cNvPicPr>
          <p:nvPr/>
        </p:nvPicPr>
        <p:blipFill>
          <a:blip r:embed="rId3"/>
          <a:srcRect l="26" r="26"/>
          <a:stretch>
            <a:fillRect/>
          </a:stretch>
        </p:blipFill>
        <p:spPr>
          <a:xfrm>
            <a:off x="9120399" y="9447284"/>
            <a:ext cx="6143012" cy="3255514"/>
          </a:xfrm>
          <a:prstGeom prst="rect">
            <a:avLst/>
          </a:prstGeom>
          <a:ln w="12700">
            <a:miter lim="400000"/>
          </a:ln>
        </p:spPr>
      </p:pic>
      <p:sp>
        <p:nvSpPr>
          <p:cNvPr id="191" name="Shape 19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PT_fons-3.jpg"/>
          <p:cNvPicPr>
            <a:picLocks noChangeAspect="1"/>
          </p:cNvPicPr>
          <p:nvPr/>
        </p:nvPicPr>
        <p:blipFill>
          <a:blip r:embed="rId8"/>
          <a:stretch>
            <a:fillRect/>
          </a:stretch>
        </p:blipFill>
        <p:spPr>
          <a:xfrm>
            <a:off x="0" y="0"/>
            <a:ext cx="24384000" cy="13716000"/>
          </a:xfrm>
          <a:prstGeom prst="rect">
            <a:avLst/>
          </a:prstGeom>
          <a:ln w="12700">
            <a:miter lim="400000"/>
          </a:ln>
        </p:spPr>
      </p:pic>
      <p:sp>
        <p:nvSpPr>
          <p:cNvPr id="3" name="Shape 3"/>
          <p:cNvSpPr>
            <a:spLocks noGrp="1"/>
          </p:cNvSpPr>
          <p:nvPr>
            <p:ph type="title"/>
          </p:nvPr>
        </p:nvSpPr>
        <p:spPr>
          <a:xfrm>
            <a:off x="1586045" y="1806971"/>
            <a:ext cx="18199432" cy="1840471"/>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ormAutofit/>
          </a:bodyPr>
          <a:lstStyle/>
          <a:p>
            <a:r>
              <a:t>Title Text</a:t>
            </a:r>
          </a:p>
        </p:txBody>
      </p:sp>
      <p:sp>
        <p:nvSpPr>
          <p:cNvPr id="4" name="Shape 4"/>
          <p:cNvSpPr>
            <a:spLocks noGrp="1"/>
          </p:cNvSpPr>
          <p:nvPr>
            <p:ph type="body" idx="1"/>
          </p:nvPr>
        </p:nvSpPr>
        <p:spPr>
          <a:xfrm>
            <a:off x="1586046" y="3779583"/>
            <a:ext cx="21355649" cy="8677040"/>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lstStyle/>
          <a:p>
            <a:r>
              <a:t>Body Level One</a:t>
            </a:r>
          </a:p>
          <a:p>
            <a:pPr lvl="1"/>
            <a:r>
              <a:t>Body Level Two</a:t>
            </a:r>
          </a:p>
          <a:p>
            <a:pPr lvl="2"/>
            <a:r>
              <a:t>Body Level Three</a:t>
            </a:r>
          </a:p>
          <a:p>
            <a:pPr lvl="3"/>
            <a:r>
              <a:t>Body Level Four</a:t>
            </a:r>
          </a:p>
          <a:p>
            <a:pPr lvl="4"/>
            <a:r>
              <a:t>Body Level Five</a:t>
            </a:r>
          </a:p>
        </p:txBody>
      </p:sp>
      <p:pic>
        <p:nvPicPr>
          <p:cNvPr id="5" name="Gulbenes-logo-ppt.png"/>
          <p:cNvPicPr>
            <a:picLocks noChangeAspect="1"/>
          </p:cNvPicPr>
          <p:nvPr/>
        </p:nvPicPr>
        <p:blipFill>
          <a:blip r:embed="rId9"/>
          <a:stretch>
            <a:fillRect/>
          </a:stretch>
        </p:blipFill>
        <p:spPr>
          <a:xfrm>
            <a:off x="20989298" y="436257"/>
            <a:ext cx="3209737" cy="1701014"/>
          </a:xfrm>
          <a:prstGeom prst="rect">
            <a:avLst/>
          </a:prstGeom>
          <a:ln w="12700">
            <a:miter lim="400000"/>
          </a:ln>
        </p:spPr>
      </p:pic>
      <p:sp>
        <p:nvSpPr>
          <p:cNvPr id="6" name="Shape 6"/>
          <p:cNvSpPr>
            <a:spLocks noGrp="1"/>
          </p:cNvSpPr>
          <p:nvPr>
            <p:ph type="sldNum" sz="quarter" idx="2"/>
          </p:nvPr>
        </p:nvSpPr>
        <p:spPr>
          <a:xfrm>
            <a:off x="11935814" y="13019484"/>
            <a:ext cx="494513" cy="511176"/>
          </a:xfrm>
          <a:prstGeom prst="rect">
            <a:avLst/>
          </a:prstGeom>
          <a:ln w="12700">
            <a:miter lim="400000"/>
          </a:ln>
        </p:spPr>
        <p:txBody>
          <a:bodyPr wrap="none" lIns="71437" tIns="71437" rIns="71437" bIns="71437">
            <a:spAutoFit/>
          </a:bodyPr>
          <a:lstStyle>
            <a:lvl1pPr>
              <a:defRPr sz="2400"/>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60" r:id="rId5"/>
    <p:sldLayoutId id="2147483665" r:id="rId6"/>
  </p:sldLayoutIdLst>
  <p:transition spd="med"/>
  <p:txStyles>
    <p:titleStyle>
      <a:lvl1pPr marL="0" marR="0" indent="0" algn="l" defTabSz="821531" rtl="0" latinLnBrk="0">
        <a:lnSpc>
          <a:spcPct val="100000"/>
        </a:lnSpc>
        <a:spcBef>
          <a:spcPts val="0"/>
        </a:spcBef>
        <a:spcAft>
          <a:spcPts val="0"/>
        </a:spcAft>
        <a:buClrTx/>
        <a:buSzTx/>
        <a:buFontTx/>
        <a:buNone/>
        <a:tabLst/>
        <a:defRPr sz="7000" b="1" i="0" u="none" strike="noStrike" cap="all" spc="0" baseline="0">
          <a:ln>
            <a:noFill/>
          </a:ln>
          <a:solidFill>
            <a:srgbClr val="006E64"/>
          </a:solidFill>
          <a:uFillTx/>
          <a:latin typeface="+mn-lt"/>
          <a:ea typeface="+mn-ea"/>
          <a:cs typeface="+mn-cs"/>
          <a:sym typeface="Calibri"/>
        </a:defRPr>
      </a:lvl1pPr>
      <a:lvl2pPr marL="0" marR="0" indent="228600" algn="l" defTabSz="821531" rtl="0" latinLnBrk="0">
        <a:lnSpc>
          <a:spcPct val="100000"/>
        </a:lnSpc>
        <a:spcBef>
          <a:spcPts val="0"/>
        </a:spcBef>
        <a:spcAft>
          <a:spcPts val="0"/>
        </a:spcAft>
        <a:buClrTx/>
        <a:buSzTx/>
        <a:buFontTx/>
        <a:buNone/>
        <a:tabLst/>
        <a:defRPr sz="7000" b="1" i="0" u="none" strike="noStrike" cap="all" spc="0" baseline="0">
          <a:ln>
            <a:noFill/>
          </a:ln>
          <a:solidFill>
            <a:srgbClr val="006E64"/>
          </a:solidFill>
          <a:uFillTx/>
          <a:latin typeface="+mn-lt"/>
          <a:ea typeface="+mn-ea"/>
          <a:cs typeface="+mn-cs"/>
          <a:sym typeface="Calibri"/>
        </a:defRPr>
      </a:lvl2pPr>
      <a:lvl3pPr marL="0" marR="0" indent="457200" algn="l" defTabSz="821531" rtl="0" latinLnBrk="0">
        <a:lnSpc>
          <a:spcPct val="100000"/>
        </a:lnSpc>
        <a:spcBef>
          <a:spcPts val="0"/>
        </a:spcBef>
        <a:spcAft>
          <a:spcPts val="0"/>
        </a:spcAft>
        <a:buClrTx/>
        <a:buSzTx/>
        <a:buFontTx/>
        <a:buNone/>
        <a:tabLst/>
        <a:defRPr sz="7000" b="1" i="0" u="none" strike="noStrike" cap="all" spc="0" baseline="0">
          <a:ln>
            <a:noFill/>
          </a:ln>
          <a:solidFill>
            <a:srgbClr val="006E64"/>
          </a:solidFill>
          <a:uFillTx/>
          <a:latin typeface="+mn-lt"/>
          <a:ea typeface="+mn-ea"/>
          <a:cs typeface="+mn-cs"/>
          <a:sym typeface="Calibri"/>
        </a:defRPr>
      </a:lvl3pPr>
      <a:lvl4pPr marL="0" marR="0" indent="685800" algn="l" defTabSz="821531" rtl="0" latinLnBrk="0">
        <a:lnSpc>
          <a:spcPct val="100000"/>
        </a:lnSpc>
        <a:spcBef>
          <a:spcPts val="0"/>
        </a:spcBef>
        <a:spcAft>
          <a:spcPts val="0"/>
        </a:spcAft>
        <a:buClrTx/>
        <a:buSzTx/>
        <a:buFontTx/>
        <a:buNone/>
        <a:tabLst/>
        <a:defRPr sz="7000" b="1" i="0" u="none" strike="noStrike" cap="all" spc="0" baseline="0">
          <a:ln>
            <a:noFill/>
          </a:ln>
          <a:solidFill>
            <a:srgbClr val="006E64"/>
          </a:solidFill>
          <a:uFillTx/>
          <a:latin typeface="+mn-lt"/>
          <a:ea typeface="+mn-ea"/>
          <a:cs typeface="+mn-cs"/>
          <a:sym typeface="Calibri"/>
        </a:defRPr>
      </a:lvl4pPr>
      <a:lvl5pPr marL="0" marR="0" indent="914400" algn="l" defTabSz="821531" rtl="0" latinLnBrk="0">
        <a:lnSpc>
          <a:spcPct val="100000"/>
        </a:lnSpc>
        <a:spcBef>
          <a:spcPts val="0"/>
        </a:spcBef>
        <a:spcAft>
          <a:spcPts val="0"/>
        </a:spcAft>
        <a:buClrTx/>
        <a:buSzTx/>
        <a:buFontTx/>
        <a:buNone/>
        <a:tabLst/>
        <a:defRPr sz="7000" b="1" i="0" u="none" strike="noStrike" cap="all" spc="0" baseline="0">
          <a:ln>
            <a:noFill/>
          </a:ln>
          <a:solidFill>
            <a:srgbClr val="006E64"/>
          </a:solidFill>
          <a:uFillTx/>
          <a:latin typeface="+mn-lt"/>
          <a:ea typeface="+mn-ea"/>
          <a:cs typeface="+mn-cs"/>
          <a:sym typeface="Calibri"/>
        </a:defRPr>
      </a:lvl5pPr>
      <a:lvl6pPr marL="0" marR="0" indent="1143000" algn="l" defTabSz="821531" rtl="0" latinLnBrk="0">
        <a:lnSpc>
          <a:spcPct val="100000"/>
        </a:lnSpc>
        <a:spcBef>
          <a:spcPts val="0"/>
        </a:spcBef>
        <a:spcAft>
          <a:spcPts val="0"/>
        </a:spcAft>
        <a:buClrTx/>
        <a:buSzTx/>
        <a:buFontTx/>
        <a:buNone/>
        <a:tabLst/>
        <a:defRPr sz="7000" b="1" i="0" u="none" strike="noStrike" cap="all" spc="0" baseline="0">
          <a:ln>
            <a:noFill/>
          </a:ln>
          <a:solidFill>
            <a:srgbClr val="006E64"/>
          </a:solidFill>
          <a:uFillTx/>
          <a:latin typeface="+mn-lt"/>
          <a:ea typeface="+mn-ea"/>
          <a:cs typeface="+mn-cs"/>
          <a:sym typeface="Calibri"/>
        </a:defRPr>
      </a:lvl6pPr>
      <a:lvl7pPr marL="0" marR="0" indent="1371600" algn="l" defTabSz="821531" rtl="0" latinLnBrk="0">
        <a:lnSpc>
          <a:spcPct val="100000"/>
        </a:lnSpc>
        <a:spcBef>
          <a:spcPts val="0"/>
        </a:spcBef>
        <a:spcAft>
          <a:spcPts val="0"/>
        </a:spcAft>
        <a:buClrTx/>
        <a:buSzTx/>
        <a:buFontTx/>
        <a:buNone/>
        <a:tabLst/>
        <a:defRPr sz="7000" b="1" i="0" u="none" strike="noStrike" cap="all" spc="0" baseline="0">
          <a:ln>
            <a:noFill/>
          </a:ln>
          <a:solidFill>
            <a:srgbClr val="006E64"/>
          </a:solidFill>
          <a:uFillTx/>
          <a:latin typeface="+mn-lt"/>
          <a:ea typeface="+mn-ea"/>
          <a:cs typeface="+mn-cs"/>
          <a:sym typeface="Calibri"/>
        </a:defRPr>
      </a:lvl7pPr>
      <a:lvl8pPr marL="0" marR="0" indent="1600200" algn="l" defTabSz="821531" rtl="0" latinLnBrk="0">
        <a:lnSpc>
          <a:spcPct val="100000"/>
        </a:lnSpc>
        <a:spcBef>
          <a:spcPts val="0"/>
        </a:spcBef>
        <a:spcAft>
          <a:spcPts val="0"/>
        </a:spcAft>
        <a:buClrTx/>
        <a:buSzTx/>
        <a:buFontTx/>
        <a:buNone/>
        <a:tabLst/>
        <a:defRPr sz="7000" b="1" i="0" u="none" strike="noStrike" cap="all" spc="0" baseline="0">
          <a:ln>
            <a:noFill/>
          </a:ln>
          <a:solidFill>
            <a:srgbClr val="006E64"/>
          </a:solidFill>
          <a:uFillTx/>
          <a:latin typeface="+mn-lt"/>
          <a:ea typeface="+mn-ea"/>
          <a:cs typeface="+mn-cs"/>
          <a:sym typeface="Calibri"/>
        </a:defRPr>
      </a:lvl8pPr>
      <a:lvl9pPr marL="0" marR="0" indent="1828800" algn="l" defTabSz="821531" rtl="0" latinLnBrk="0">
        <a:lnSpc>
          <a:spcPct val="100000"/>
        </a:lnSpc>
        <a:spcBef>
          <a:spcPts val="0"/>
        </a:spcBef>
        <a:spcAft>
          <a:spcPts val="0"/>
        </a:spcAft>
        <a:buClrTx/>
        <a:buSzTx/>
        <a:buFontTx/>
        <a:buNone/>
        <a:tabLst/>
        <a:defRPr sz="7000" b="1" i="0" u="none" strike="noStrike" cap="all" spc="0" baseline="0">
          <a:ln>
            <a:noFill/>
          </a:ln>
          <a:solidFill>
            <a:srgbClr val="006E64"/>
          </a:solidFill>
          <a:uFillTx/>
          <a:latin typeface="+mn-lt"/>
          <a:ea typeface="+mn-ea"/>
          <a:cs typeface="+mn-cs"/>
          <a:sym typeface="Calibri"/>
        </a:defRPr>
      </a:lvl9pPr>
    </p:titleStyle>
    <p:bodyStyle>
      <a:lvl1pPr marL="0" marR="0" indent="0" algn="l" defTabSz="821531" rtl="0" latinLnBrk="0">
        <a:lnSpc>
          <a:spcPct val="100000"/>
        </a:lnSpc>
        <a:spcBef>
          <a:spcPts val="0"/>
        </a:spcBef>
        <a:spcAft>
          <a:spcPts val="0"/>
        </a:spcAft>
        <a:buClrTx/>
        <a:buSzTx/>
        <a:buFontTx/>
        <a:buNone/>
        <a:tabLst/>
        <a:defRPr sz="3400" b="0" i="0" u="none" strike="noStrike" cap="none" spc="0" baseline="0">
          <a:ln>
            <a:noFill/>
          </a:ln>
          <a:solidFill>
            <a:srgbClr val="000000"/>
          </a:solidFill>
          <a:uFillTx/>
          <a:latin typeface="+mn-lt"/>
          <a:ea typeface="+mn-ea"/>
          <a:cs typeface="+mn-cs"/>
          <a:sym typeface="Calibri"/>
        </a:defRPr>
      </a:lvl1pPr>
      <a:lvl2pPr marL="0" marR="0" indent="228600" algn="l" defTabSz="821531" rtl="0" latinLnBrk="0">
        <a:lnSpc>
          <a:spcPct val="100000"/>
        </a:lnSpc>
        <a:spcBef>
          <a:spcPts val="0"/>
        </a:spcBef>
        <a:spcAft>
          <a:spcPts val="0"/>
        </a:spcAft>
        <a:buClrTx/>
        <a:buSzTx/>
        <a:buFontTx/>
        <a:buNone/>
        <a:tabLst/>
        <a:defRPr sz="3400" b="0" i="0" u="none" strike="noStrike" cap="none" spc="0" baseline="0">
          <a:ln>
            <a:noFill/>
          </a:ln>
          <a:solidFill>
            <a:srgbClr val="000000"/>
          </a:solidFill>
          <a:uFillTx/>
          <a:latin typeface="+mn-lt"/>
          <a:ea typeface="+mn-ea"/>
          <a:cs typeface="+mn-cs"/>
          <a:sym typeface="Calibri"/>
        </a:defRPr>
      </a:lvl2pPr>
      <a:lvl3pPr marL="0" marR="0" indent="457200" algn="l" defTabSz="821531" rtl="0" latinLnBrk="0">
        <a:lnSpc>
          <a:spcPct val="100000"/>
        </a:lnSpc>
        <a:spcBef>
          <a:spcPts val="0"/>
        </a:spcBef>
        <a:spcAft>
          <a:spcPts val="0"/>
        </a:spcAft>
        <a:buClrTx/>
        <a:buSzTx/>
        <a:buFontTx/>
        <a:buNone/>
        <a:tabLst/>
        <a:defRPr sz="3400" b="0" i="0" u="none" strike="noStrike" cap="none" spc="0" baseline="0">
          <a:ln>
            <a:noFill/>
          </a:ln>
          <a:solidFill>
            <a:srgbClr val="000000"/>
          </a:solidFill>
          <a:uFillTx/>
          <a:latin typeface="+mn-lt"/>
          <a:ea typeface="+mn-ea"/>
          <a:cs typeface="+mn-cs"/>
          <a:sym typeface="Calibri"/>
        </a:defRPr>
      </a:lvl3pPr>
      <a:lvl4pPr marL="0" marR="0" indent="685800" algn="l" defTabSz="821531" rtl="0" latinLnBrk="0">
        <a:lnSpc>
          <a:spcPct val="100000"/>
        </a:lnSpc>
        <a:spcBef>
          <a:spcPts val="0"/>
        </a:spcBef>
        <a:spcAft>
          <a:spcPts val="0"/>
        </a:spcAft>
        <a:buClrTx/>
        <a:buSzTx/>
        <a:buFontTx/>
        <a:buNone/>
        <a:tabLst/>
        <a:defRPr sz="3400" b="0" i="0" u="none" strike="noStrike" cap="none" spc="0" baseline="0">
          <a:ln>
            <a:noFill/>
          </a:ln>
          <a:solidFill>
            <a:srgbClr val="000000"/>
          </a:solidFill>
          <a:uFillTx/>
          <a:latin typeface="+mn-lt"/>
          <a:ea typeface="+mn-ea"/>
          <a:cs typeface="+mn-cs"/>
          <a:sym typeface="Calibri"/>
        </a:defRPr>
      </a:lvl4pPr>
      <a:lvl5pPr marL="0" marR="0" indent="914400" algn="l" defTabSz="821531" rtl="0" latinLnBrk="0">
        <a:lnSpc>
          <a:spcPct val="100000"/>
        </a:lnSpc>
        <a:spcBef>
          <a:spcPts val="0"/>
        </a:spcBef>
        <a:spcAft>
          <a:spcPts val="0"/>
        </a:spcAft>
        <a:buClrTx/>
        <a:buSzTx/>
        <a:buFontTx/>
        <a:buNone/>
        <a:tabLst/>
        <a:defRPr sz="3400" b="0" i="0" u="none" strike="noStrike" cap="none" spc="0" baseline="0">
          <a:ln>
            <a:noFill/>
          </a:ln>
          <a:solidFill>
            <a:srgbClr val="000000"/>
          </a:solidFill>
          <a:uFillTx/>
          <a:latin typeface="+mn-lt"/>
          <a:ea typeface="+mn-ea"/>
          <a:cs typeface="+mn-cs"/>
          <a:sym typeface="Calibri"/>
        </a:defRPr>
      </a:lvl5pPr>
      <a:lvl6pPr marL="0" marR="0" indent="1143000" algn="l" defTabSz="821531" rtl="0" latinLnBrk="0">
        <a:lnSpc>
          <a:spcPct val="100000"/>
        </a:lnSpc>
        <a:spcBef>
          <a:spcPts val="0"/>
        </a:spcBef>
        <a:spcAft>
          <a:spcPts val="0"/>
        </a:spcAft>
        <a:buClrTx/>
        <a:buSzTx/>
        <a:buFontTx/>
        <a:buNone/>
        <a:tabLst/>
        <a:defRPr sz="3400" b="0" i="0" u="none" strike="noStrike" cap="none" spc="0" baseline="0">
          <a:ln>
            <a:noFill/>
          </a:ln>
          <a:solidFill>
            <a:srgbClr val="000000"/>
          </a:solidFill>
          <a:uFillTx/>
          <a:latin typeface="+mn-lt"/>
          <a:ea typeface="+mn-ea"/>
          <a:cs typeface="+mn-cs"/>
          <a:sym typeface="Calibri"/>
        </a:defRPr>
      </a:lvl6pPr>
      <a:lvl7pPr marL="0" marR="0" indent="1371600" algn="l" defTabSz="821531" rtl="0" latinLnBrk="0">
        <a:lnSpc>
          <a:spcPct val="100000"/>
        </a:lnSpc>
        <a:spcBef>
          <a:spcPts val="0"/>
        </a:spcBef>
        <a:spcAft>
          <a:spcPts val="0"/>
        </a:spcAft>
        <a:buClrTx/>
        <a:buSzTx/>
        <a:buFontTx/>
        <a:buNone/>
        <a:tabLst/>
        <a:defRPr sz="3400" b="0" i="0" u="none" strike="noStrike" cap="none" spc="0" baseline="0">
          <a:ln>
            <a:noFill/>
          </a:ln>
          <a:solidFill>
            <a:srgbClr val="000000"/>
          </a:solidFill>
          <a:uFillTx/>
          <a:latin typeface="+mn-lt"/>
          <a:ea typeface="+mn-ea"/>
          <a:cs typeface="+mn-cs"/>
          <a:sym typeface="Calibri"/>
        </a:defRPr>
      </a:lvl7pPr>
      <a:lvl8pPr marL="0" marR="0" indent="1600200" algn="l" defTabSz="821531" rtl="0" latinLnBrk="0">
        <a:lnSpc>
          <a:spcPct val="100000"/>
        </a:lnSpc>
        <a:spcBef>
          <a:spcPts val="0"/>
        </a:spcBef>
        <a:spcAft>
          <a:spcPts val="0"/>
        </a:spcAft>
        <a:buClrTx/>
        <a:buSzTx/>
        <a:buFontTx/>
        <a:buNone/>
        <a:tabLst/>
        <a:defRPr sz="3400" b="0" i="0" u="none" strike="noStrike" cap="none" spc="0" baseline="0">
          <a:ln>
            <a:noFill/>
          </a:ln>
          <a:solidFill>
            <a:srgbClr val="000000"/>
          </a:solidFill>
          <a:uFillTx/>
          <a:latin typeface="+mn-lt"/>
          <a:ea typeface="+mn-ea"/>
          <a:cs typeface="+mn-cs"/>
          <a:sym typeface="Calibri"/>
        </a:defRPr>
      </a:lvl8pPr>
      <a:lvl9pPr marL="0" marR="0" indent="1828800" algn="l" defTabSz="821531" rtl="0" latinLnBrk="0">
        <a:lnSpc>
          <a:spcPct val="100000"/>
        </a:lnSpc>
        <a:spcBef>
          <a:spcPts val="0"/>
        </a:spcBef>
        <a:spcAft>
          <a:spcPts val="0"/>
        </a:spcAft>
        <a:buClrTx/>
        <a:buSzTx/>
        <a:buFontTx/>
        <a:buNone/>
        <a:tabLst/>
        <a:defRPr sz="3400" b="0" i="0" u="none" strike="noStrike" cap="none" spc="0" baseline="0">
          <a:ln>
            <a:noFill/>
          </a:ln>
          <a:solidFill>
            <a:srgbClr val="000000"/>
          </a:solidFill>
          <a:uFillTx/>
          <a:latin typeface="+mn-lt"/>
          <a:ea typeface="+mn-ea"/>
          <a:cs typeface="+mn-cs"/>
          <a:sym typeface="Calibri"/>
        </a:defRPr>
      </a:lvl9pPr>
    </p:bodyStyle>
    <p:other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3.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eis.gov.lv/" TargetMode="External"/><Relationship Id="rId2" Type="http://schemas.openxmlformats.org/officeDocument/2006/relationships/hyperlink" Target="https://www.iub.gov.lv/"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Shape 200"/>
          <p:cNvSpPr>
            <a:spLocks noGrp="1"/>
          </p:cNvSpPr>
          <p:nvPr>
            <p:ph type="ctrTitle"/>
          </p:nvPr>
        </p:nvSpPr>
        <p:spPr>
          <a:xfrm>
            <a:off x="1586045" y="2238771"/>
            <a:ext cx="17344893" cy="5829464"/>
          </a:xfrm>
          <a:prstGeom prst="rect">
            <a:avLst/>
          </a:prstGeom>
        </p:spPr>
        <p:txBody>
          <a:bodyPr>
            <a:normAutofit/>
          </a:bodyPr>
          <a:lstStyle/>
          <a:p>
            <a:pPr algn="ctr"/>
            <a:r>
              <a:rPr lang="lv-LV" sz="7200" dirty="0"/>
              <a:t>Informatīvs jautājums par pašvaldības kurināmā iepirkumiem, apkures sistēmu uzturēšanu, uzlabošanu un attīstību</a:t>
            </a:r>
            <a:endParaRPr sz="7200" dirty="0"/>
          </a:p>
        </p:txBody>
      </p:sp>
      <p:sp>
        <p:nvSpPr>
          <p:cNvPr id="201" name="Shape 201"/>
          <p:cNvSpPr>
            <a:spLocks noGrp="1"/>
          </p:cNvSpPr>
          <p:nvPr>
            <p:ph type="subTitle" sz="quarter" idx="1"/>
          </p:nvPr>
        </p:nvSpPr>
        <p:spPr>
          <a:xfrm>
            <a:off x="1603072" y="9897035"/>
            <a:ext cx="17344891" cy="1201271"/>
          </a:xfrm>
          <a:prstGeom prst="rect">
            <a:avLst/>
          </a:prstGeom>
        </p:spPr>
        <p:txBody>
          <a:bodyPr/>
          <a:lstStyle/>
          <a:p>
            <a:pPr algn="ctr"/>
            <a:r>
              <a:rPr lang="lv-LV" dirty="0"/>
              <a:t>2026.gada 30.jūlijs</a:t>
            </a:r>
            <a:endParaRPr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83808-6B48-E2FB-3158-8A9CC954E400}"/>
              </a:ext>
            </a:extLst>
          </p:cNvPr>
          <p:cNvSpPr>
            <a:spLocks noGrp="1"/>
          </p:cNvSpPr>
          <p:nvPr>
            <p:ph type="title"/>
          </p:nvPr>
        </p:nvSpPr>
        <p:spPr>
          <a:xfrm>
            <a:off x="1586045" y="367179"/>
            <a:ext cx="18199432" cy="1228539"/>
          </a:xfrm>
        </p:spPr>
        <p:txBody>
          <a:bodyPr>
            <a:normAutofit/>
          </a:bodyPr>
          <a:lstStyle/>
          <a:p>
            <a:r>
              <a:rPr lang="lv-LV" sz="6000" dirty="0"/>
              <a:t>Energoefektivitātes projekti</a:t>
            </a:r>
          </a:p>
        </p:txBody>
      </p:sp>
      <p:sp>
        <p:nvSpPr>
          <p:cNvPr id="3" name="Text Placeholder 2">
            <a:extLst>
              <a:ext uri="{FF2B5EF4-FFF2-40B4-BE49-F238E27FC236}">
                <a16:creationId xmlns:a16="http://schemas.microsoft.com/office/drawing/2014/main" id="{741B4940-5A9F-FA9F-6DEE-A544637A439E}"/>
              </a:ext>
            </a:extLst>
          </p:cNvPr>
          <p:cNvSpPr>
            <a:spLocks noGrp="1"/>
          </p:cNvSpPr>
          <p:nvPr>
            <p:ph type="body" idx="1"/>
          </p:nvPr>
        </p:nvSpPr>
        <p:spPr>
          <a:xfrm>
            <a:off x="358588" y="1891145"/>
            <a:ext cx="23666824" cy="10688998"/>
          </a:xfrm>
        </p:spPr>
        <p:txBody>
          <a:bodyPr/>
          <a:lstStyle/>
          <a:p>
            <a:pPr algn="just"/>
            <a:r>
              <a:rPr lang="lv-LV" sz="4000" dirty="0"/>
              <a:t>Atbilstoši </a:t>
            </a:r>
            <a:r>
              <a:rPr lang="nn-NO" sz="4000" dirty="0"/>
              <a:t>Ministru kabineta noteikumi</a:t>
            </a:r>
            <a:r>
              <a:rPr lang="lv-LV" sz="4000" dirty="0" err="1"/>
              <a:t>em</a:t>
            </a:r>
            <a:r>
              <a:rPr lang="nn-NO" sz="4000" dirty="0"/>
              <a:t> Nr. 660</a:t>
            </a:r>
            <a:r>
              <a:rPr lang="lv-LV" sz="4000" dirty="0"/>
              <a:t> «Energoefektivitātes monitoringa noteikumiem» Pašvaldībai kopš 2022.gada reizi gadā jāiesniedz Būvniecības valsts kontroles biroja apakšsistēmā «Energoresursu informācijas sistēma» dati par paveiktajiem projektiem un atbilstoši izvēlētajai ietaupījuma aprēķina metodei prognozētais enerģijas ietaupījums gadā. Papildus jāveic ieguldītā finansējuma apjoma norādīšana.</a:t>
            </a:r>
          </a:p>
          <a:p>
            <a:endParaRPr lang="lv-LV" sz="4000" dirty="0"/>
          </a:p>
          <a:p>
            <a:r>
              <a:rPr lang="lv-LV" sz="4000" dirty="0"/>
              <a:t>Balstoties uz sagatavotajiem pārskatiem:</a:t>
            </a:r>
          </a:p>
          <a:p>
            <a:endParaRPr lang="lv-LV" sz="4000" dirty="0"/>
          </a:p>
          <a:p>
            <a:pPr marL="457200" indent="-457200">
              <a:buFont typeface="Arial" panose="020B0604020202020204" pitchFamily="34" charset="0"/>
              <a:buChar char="•"/>
            </a:pPr>
            <a:r>
              <a:rPr lang="lv-LV" sz="4000" dirty="0"/>
              <a:t>2021. gadā tika noslēgti, pieņemti 7 energoefektivitātes projekti par kopējo summu 581 250,66 EUR;</a:t>
            </a:r>
          </a:p>
          <a:p>
            <a:pPr marL="457200" indent="-457200">
              <a:buFont typeface="Arial" panose="020B0604020202020204" pitchFamily="34" charset="0"/>
              <a:buChar char="•"/>
            </a:pPr>
            <a:endParaRPr lang="lv-LV" sz="4000" dirty="0"/>
          </a:p>
          <a:p>
            <a:pPr marL="457200" indent="-457200">
              <a:buFont typeface="Arial" panose="020B0604020202020204" pitchFamily="34" charset="0"/>
              <a:buChar char="•"/>
            </a:pPr>
            <a:r>
              <a:rPr lang="lv-LV" sz="4000" dirty="0"/>
              <a:t>2022. gadā tika noslēgti, pieņemti 2 energoefektivitātes projekti par kopējo summu 227 878,47 EUR;</a:t>
            </a:r>
          </a:p>
          <a:p>
            <a:pPr marL="457200" indent="-457200">
              <a:buFont typeface="Arial" panose="020B0604020202020204" pitchFamily="34" charset="0"/>
              <a:buChar char="•"/>
            </a:pPr>
            <a:endParaRPr lang="lv-LV" sz="4000" dirty="0"/>
          </a:p>
          <a:p>
            <a:pPr marL="457200" indent="-457200">
              <a:buFont typeface="Arial" panose="020B0604020202020204" pitchFamily="34" charset="0"/>
              <a:buChar char="•"/>
            </a:pPr>
            <a:r>
              <a:rPr lang="lv-LV" sz="4000" dirty="0"/>
              <a:t>2023. gadā tika noslēgti, pieņemti 9 energoefektivitātes projekti par kopējo summu 2 326 551,77 EUR;</a:t>
            </a:r>
          </a:p>
          <a:p>
            <a:pPr marL="457200" indent="-457200">
              <a:buFont typeface="Arial" panose="020B0604020202020204" pitchFamily="34" charset="0"/>
              <a:buChar char="•"/>
            </a:pPr>
            <a:endParaRPr lang="lv-LV" sz="4000" dirty="0"/>
          </a:p>
          <a:p>
            <a:pPr marL="457200" indent="-457200">
              <a:buFont typeface="Arial" panose="020B0604020202020204" pitchFamily="34" charset="0"/>
              <a:buChar char="•"/>
            </a:pPr>
            <a:r>
              <a:rPr lang="lv-LV" sz="4000" dirty="0"/>
              <a:t>2024. gadā tika noslēgti, pieņemti 2 energoefektivitātes projekti par kopējo summu 661 404,40 EUR;</a:t>
            </a:r>
          </a:p>
          <a:p>
            <a:pPr marL="457200" indent="-457200">
              <a:buFont typeface="Arial" panose="020B0604020202020204" pitchFamily="34" charset="0"/>
              <a:buChar char="•"/>
            </a:pPr>
            <a:endParaRPr lang="lv-LV" sz="4000" dirty="0"/>
          </a:p>
          <a:p>
            <a:pPr marL="457200" indent="-457200">
              <a:buFont typeface="Arial" panose="020B0604020202020204" pitchFamily="34" charset="0"/>
              <a:buChar char="•"/>
            </a:pPr>
            <a:r>
              <a:rPr lang="lv-LV" sz="4000" dirty="0"/>
              <a:t>2025. gadā tika noslēgti, pieņemti 7 energoefektivitātes projekti par kopējo summu 1 260 504,56 EUR;</a:t>
            </a:r>
          </a:p>
          <a:p>
            <a:endParaRPr lang="lv-LV" dirty="0"/>
          </a:p>
        </p:txBody>
      </p:sp>
      <p:sp>
        <p:nvSpPr>
          <p:cNvPr id="4" name="Shape 227">
            <a:extLst>
              <a:ext uri="{FF2B5EF4-FFF2-40B4-BE49-F238E27FC236}">
                <a16:creationId xmlns:a16="http://schemas.microsoft.com/office/drawing/2014/main" id="{E1E1898D-53ED-5AF0-0FA6-6A572B5602A3}"/>
              </a:ext>
            </a:extLst>
          </p:cNvPr>
          <p:cNvSpPr txBox="1">
            <a:spLocks/>
          </p:cNvSpPr>
          <p:nvPr/>
        </p:nvSpPr>
        <p:spPr>
          <a:xfrm>
            <a:off x="12469092" y="12580143"/>
            <a:ext cx="11341168" cy="768679"/>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lstStyle>
            <a:lvl1pPr marL="0" marR="0" indent="0" algn="l" defTabSz="821531" rtl="0" latinLnBrk="0">
              <a:lnSpc>
                <a:spcPct val="100000"/>
              </a:lnSpc>
              <a:spcBef>
                <a:spcPts val="0"/>
              </a:spcBef>
              <a:spcAft>
                <a:spcPts val="0"/>
              </a:spcAft>
              <a:buClrTx/>
              <a:buSzTx/>
              <a:buFontTx/>
              <a:buNone/>
              <a:tabLst/>
              <a:defRPr sz="3400" b="0" i="0" u="none" strike="noStrike" cap="none" spc="0" baseline="0">
                <a:ln>
                  <a:noFill/>
                </a:ln>
                <a:solidFill>
                  <a:srgbClr val="000000"/>
                </a:solidFill>
                <a:uFillTx/>
                <a:latin typeface="+mn-lt"/>
                <a:ea typeface="+mn-ea"/>
                <a:cs typeface="+mn-cs"/>
                <a:sym typeface="Calibri"/>
              </a:defRPr>
            </a:lvl1pPr>
            <a:lvl2pPr marL="0" marR="0" indent="228600" algn="l" defTabSz="821531" rtl="0" latinLnBrk="0">
              <a:lnSpc>
                <a:spcPct val="100000"/>
              </a:lnSpc>
              <a:spcBef>
                <a:spcPts val="0"/>
              </a:spcBef>
              <a:spcAft>
                <a:spcPts val="0"/>
              </a:spcAft>
              <a:buClrTx/>
              <a:buSzTx/>
              <a:buFontTx/>
              <a:buNone/>
              <a:tabLst/>
              <a:defRPr sz="3400" b="0" i="0" u="none" strike="noStrike" cap="none" spc="0" baseline="0">
                <a:ln>
                  <a:noFill/>
                </a:ln>
                <a:solidFill>
                  <a:srgbClr val="000000"/>
                </a:solidFill>
                <a:uFillTx/>
                <a:latin typeface="+mn-lt"/>
                <a:ea typeface="+mn-ea"/>
                <a:cs typeface="+mn-cs"/>
                <a:sym typeface="Calibri"/>
              </a:defRPr>
            </a:lvl2pPr>
            <a:lvl3pPr marL="0" marR="0" indent="457200" algn="l" defTabSz="821531" rtl="0" latinLnBrk="0">
              <a:lnSpc>
                <a:spcPct val="100000"/>
              </a:lnSpc>
              <a:spcBef>
                <a:spcPts val="0"/>
              </a:spcBef>
              <a:spcAft>
                <a:spcPts val="0"/>
              </a:spcAft>
              <a:buClrTx/>
              <a:buSzTx/>
              <a:buFontTx/>
              <a:buNone/>
              <a:tabLst/>
              <a:defRPr sz="3400" b="0" i="0" u="none" strike="noStrike" cap="none" spc="0" baseline="0">
                <a:ln>
                  <a:noFill/>
                </a:ln>
                <a:solidFill>
                  <a:srgbClr val="000000"/>
                </a:solidFill>
                <a:uFillTx/>
                <a:latin typeface="+mn-lt"/>
                <a:ea typeface="+mn-ea"/>
                <a:cs typeface="+mn-cs"/>
                <a:sym typeface="Calibri"/>
              </a:defRPr>
            </a:lvl3pPr>
            <a:lvl4pPr marL="0" marR="0" indent="685800" algn="l" defTabSz="821531" rtl="0" latinLnBrk="0">
              <a:lnSpc>
                <a:spcPct val="100000"/>
              </a:lnSpc>
              <a:spcBef>
                <a:spcPts val="0"/>
              </a:spcBef>
              <a:spcAft>
                <a:spcPts val="0"/>
              </a:spcAft>
              <a:buClrTx/>
              <a:buSzTx/>
              <a:buFontTx/>
              <a:buNone/>
              <a:tabLst/>
              <a:defRPr sz="3400" b="0" i="0" u="none" strike="noStrike" cap="none" spc="0" baseline="0">
                <a:ln>
                  <a:noFill/>
                </a:ln>
                <a:solidFill>
                  <a:srgbClr val="000000"/>
                </a:solidFill>
                <a:uFillTx/>
                <a:latin typeface="+mn-lt"/>
                <a:ea typeface="+mn-ea"/>
                <a:cs typeface="+mn-cs"/>
                <a:sym typeface="Calibri"/>
              </a:defRPr>
            </a:lvl4pPr>
            <a:lvl5pPr marL="0" marR="0" indent="914400" algn="l" defTabSz="821531" rtl="0" latinLnBrk="0">
              <a:lnSpc>
                <a:spcPct val="100000"/>
              </a:lnSpc>
              <a:spcBef>
                <a:spcPts val="0"/>
              </a:spcBef>
              <a:spcAft>
                <a:spcPts val="0"/>
              </a:spcAft>
              <a:buClrTx/>
              <a:buSzTx/>
              <a:buFontTx/>
              <a:buNone/>
              <a:tabLst/>
              <a:defRPr sz="3400" b="0" i="0" u="none" strike="noStrike" cap="none" spc="0" baseline="0">
                <a:ln>
                  <a:noFill/>
                </a:ln>
                <a:solidFill>
                  <a:srgbClr val="000000"/>
                </a:solidFill>
                <a:uFillTx/>
                <a:latin typeface="+mn-lt"/>
                <a:ea typeface="+mn-ea"/>
                <a:cs typeface="+mn-cs"/>
                <a:sym typeface="Calibri"/>
              </a:defRPr>
            </a:lvl5pPr>
            <a:lvl6pPr marL="0" marR="0" indent="1143000" algn="l" defTabSz="821531" rtl="0" latinLnBrk="0">
              <a:lnSpc>
                <a:spcPct val="100000"/>
              </a:lnSpc>
              <a:spcBef>
                <a:spcPts val="0"/>
              </a:spcBef>
              <a:spcAft>
                <a:spcPts val="0"/>
              </a:spcAft>
              <a:buClrTx/>
              <a:buSzTx/>
              <a:buFontTx/>
              <a:buNone/>
              <a:tabLst/>
              <a:defRPr sz="3400" b="0" i="0" u="none" strike="noStrike" cap="none" spc="0" baseline="0">
                <a:ln>
                  <a:noFill/>
                </a:ln>
                <a:solidFill>
                  <a:srgbClr val="000000"/>
                </a:solidFill>
                <a:uFillTx/>
                <a:latin typeface="+mn-lt"/>
                <a:ea typeface="+mn-ea"/>
                <a:cs typeface="+mn-cs"/>
                <a:sym typeface="Calibri"/>
              </a:defRPr>
            </a:lvl6pPr>
            <a:lvl7pPr marL="0" marR="0" indent="1371600" algn="l" defTabSz="821531" rtl="0" latinLnBrk="0">
              <a:lnSpc>
                <a:spcPct val="100000"/>
              </a:lnSpc>
              <a:spcBef>
                <a:spcPts val="0"/>
              </a:spcBef>
              <a:spcAft>
                <a:spcPts val="0"/>
              </a:spcAft>
              <a:buClrTx/>
              <a:buSzTx/>
              <a:buFontTx/>
              <a:buNone/>
              <a:tabLst/>
              <a:defRPr sz="3400" b="0" i="0" u="none" strike="noStrike" cap="none" spc="0" baseline="0">
                <a:ln>
                  <a:noFill/>
                </a:ln>
                <a:solidFill>
                  <a:srgbClr val="000000"/>
                </a:solidFill>
                <a:uFillTx/>
                <a:latin typeface="+mn-lt"/>
                <a:ea typeface="+mn-ea"/>
                <a:cs typeface="+mn-cs"/>
                <a:sym typeface="Calibri"/>
              </a:defRPr>
            </a:lvl7pPr>
            <a:lvl8pPr marL="0" marR="0" indent="1600200" algn="l" defTabSz="821531" rtl="0" latinLnBrk="0">
              <a:lnSpc>
                <a:spcPct val="100000"/>
              </a:lnSpc>
              <a:spcBef>
                <a:spcPts val="0"/>
              </a:spcBef>
              <a:spcAft>
                <a:spcPts val="0"/>
              </a:spcAft>
              <a:buClrTx/>
              <a:buSzTx/>
              <a:buFontTx/>
              <a:buNone/>
              <a:tabLst/>
              <a:defRPr sz="3400" b="0" i="0" u="none" strike="noStrike" cap="none" spc="0" baseline="0">
                <a:ln>
                  <a:noFill/>
                </a:ln>
                <a:solidFill>
                  <a:srgbClr val="000000"/>
                </a:solidFill>
                <a:uFillTx/>
                <a:latin typeface="+mn-lt"/>
                <a:ea typeface="+mn-ea"/>
                <a:cs typeface="+mn-cs"/>
                <a:sym typeface="Calibri"/>
              </a:defRPr>
            </a:lvl8pPr>
            <a:lvl9pPr marL="0" marR="0" indent="1828800" algn="l" defTabSz="821531" rtl="0" latinLnBrk="0">
              <a:lnSpc>
                <a:spcPct val="100000"/>
              </a:lnSpc>
              <a:spcBef>
                <a:spcPts val="0"/>
              </a:spcBef>
              <a:spcAft>
                <a:spcPts val="0"/>
              </a:spcAft>
              <a:buClrTx/>
              <a:buSzTx/>
              <a:buFontTx/>
              <a:buNone/>
              <a:tabLst/>
              <a:defRPr sz="3400" b="0" i="0" u="none" strike="noStrike" cap="none" spc="0" baseline="0">
                <a:ln>
                  <a:noFill/>
                </a:ln>
                <a:solidFill>
                  <a:srgbClr val="000000"/>
                </a:solidFill>
                <a:uFillTx/>
                <a:latin typeface="+mn-lt"/>
                <a:ea typeface="+mn-ea"/>
                <a:cs typeface="+mn-cs"/>
                <a:sym typeface="Calibri"/>
              </a:defRPr>
            </a:lvl9pPr>
          </a:lstStyle>
          <a:p>
            <a:pPr hangingPunct="1"/>
            <a:r>
              <a:rPr lang="lv-LV" sz="2800" i="1" dirty="0"/>
              <a:t>Detalizētāka informācija par pēdējiem 3 gadiem pieejama izsūtītājā pielikumā „ERIS sistēmas pārskati 2023.–2025.”</a:t>
            </a:r>
          </a:p>
        </p:txBody>
      </p:sp>
    </p:spTree>
    <p:extLst>
      <p:ext uri="{BB962C8B-B14F-4D97-AF65-F5344CB8AC3E}">
        <p14:creationId xmlns:p14="http://schemas.microsoft.com/office/powerpoint/2010/main" val="203487665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0374D-D1CE-C948-6026-035B0DE47E37}"/>
              </a:ext>
            </a:extLst>
          </p:cNvPr>
          <p:cNvSpPr>
            <a:spLocks noGrp="1"/>
          </p:cNvSpPr>
          <p:nvPr>
            <p:ph type="title"/>
          </p:nvPr>
        </p:nvSpPr>
        <p:spPr>
          <a:xfrm>
            <a:off x="645459" y="278175"/>
            <a:ext cx="19140019" cy="2011647"/>
          </a:xfrm>
        </p:spPr>
        <p:txBody>
          <a:bodyPr>
            <a:normAutofit fontScale="90000"/>
          </a:bodyPr>
          <a:lstStyle/>
          <a:p>
            <a:r>
              <a:rPr lang="lv-LV" dirty="0"/>
              <a:t>KAS ENERGOEFEKTIVITĀTES JOMĀ PAŠVALDĪBĀ TIEK VEIKTS 2026.gadā?</a:t>
            </a:r>
          </a:p>
        </p:txBody>
      </p:sp>
      <p:sp>
        <p:nvSpPr>
          <p:cNvPr id="3" name="Text Placeholder 2">
            <a:extLst>
              <a:ext uri="{FF2B5EF4-FFF2-40B4-BE49-F238E27FC236}">
                <a16:creationId xmlns:a16="http://schemas.microsoft.com/office/drawing/2014/main" id="{15EE46EE-57C8-4794-B980-E3D32DD950E6}"/>
              </a:ext>
            </a:extLst>
          </p:cNvPr>
          <p:cNvSpPr>
            <a:spLocks noGrp="1"/>
          </p:cNvSpPr>
          <p:nvPr>
            <p:ph type="body" idx="1"/>
          </p:nvPr>
        </p:nvSpPr>
        <p:spPr>
          <a:xfrm>
            <a:off x="322729" y="2671482"/>
            <a:ext cx="13551150" cy="10316766"/>
          </a:xfrm>
        </p:spPr>
        <p:txBody>
          <a:bodyPr/>
          <a:lstStyle/>
          <a:p>
            <a:pPr algn="just"/>
            <a:r>
              <a:rPr lang="lv-LV" sz="3600" dirty="0"/>
              <a:t>2026.gadā tiek īstenoti vairāki nozīmīgi energoefektivitātes projekti:</a:t>
            </a:r>
          </a:p>
          <a:p>
            <a:pPr algn="just"/>
            <a:endParaRPr lang="lv-LV" sz="3600" dirty="0"/>
          </a:p>
          <a:p>
            <a:pPr marL="514350" indent="-514350" algn="just">
              <a:buFont typeface="+mj-lt"/>
              <a:buAutoNum type="arabicPeriod"/>
            </a:pPr>
            <a:r>
              <a:rPr lang="lv-LV" sz="3600" dirty="0"/>
              <a:t>Druvienas daudzfunkcionālā ēka «Pamatskola» - ir nomainīta visa apkures sistēma, kā arī nomainīts zāles jumts, vienlaikus siltinot aktu zāles pārsegumu. (Darbi pabeigti)</a:t>
            </a:r>
          </a:p>
          <a:p>
            <a:pPr marL="514350" indent="-514350" algn="just">
              <a:buFont typeface="+mj-lt"/>
              <a:buAutoNum type="arabicPeriod"/>
            </a:pPr>
            <a:endParaRPr lang="lv-LV" sz="3600" dirty="0"/>
          </a:p>
          <a:p>
            <a:pPr marL="514350" indent="-514350" algn="just">
              <a:buFont typeface="+mj-lt"/>
              <a:buAutoNum type="arabicPeriod"/>
            </a:pPr>
            <a:endParaRPr lang="lv-LV" sz="3600" dirty="0"/>
          </a:p>
          <a:p>
            <a:pPr marL="514350" indent="-514350" algn="just">
              <a:buFont typeface="+mj-lt"/>
              <a:buAutoNum type="arabicPeriod"/>
            </a:pPr>
            <a:r>
              <a:rPr lang="lv-LV" sz="3600" dirty="0"/>
              <a:t>Gulbenes novada vēstures un mākslas muzeja ēka (Pils ielā 3) ir nodota ekspluatācijā un pabeigti ar ēkas energoefektivitātes paaugstināšanu saistītie būvdarbi.</a:t>
            </a:r>
          </a:p>
          <a:p>
            <a:pPr marL="514350" indent="-514350" algn="just">
              <a:buFont typeface="+mj-lt"/>
              <a:buAutoNum type="arabicPeriod"/>
            </a:pPr>
            <a:endParaRPr lang="lv-LV" sz="3600" dirty="0"/>
          </a:p>
          <a:p>
            <a:pPr marL="514350" indent="-514350" algn="just">
              <a:buFont typeface="+mj-lt"/>
              <a:buAutoNum type="arabicPeriod"/>
            </a:pPr>
            <a:endParaRPr lang="lv-LV" sz="3600" dirty="0"/>
          </a:p>
          <a:p>
            <a:pPr marL="514350" indent="-514350" algn="just">
              <a:buFont typeface="+mj-lt"/>
              <a:buAutoNum type="arabicPeriod"/>
            </a:pPr>
            <a:r>
              <a:rPr lang="lv-LV" sz="3600" dirty="0"/>
              <a:t>Lizuma pamatskolā noslēguma fāzē notiek kompleksie darbi, kuru ietvaros tiek veiktas vairākas energoefektivitātes uzlabošanas aktivitātes.</a:t>
            </a:r>
          </a:p>
          <a:p>
            <a:endParaRPr lang="lv-LV" sz="3600" dirty="0"/>
          </a:p>
          <a:p>
            <a:pPr marL="514350" indent="-514350">
              <a:buFont typeface="+mj-lt"/>
              <a:buAutoNum type="arabicPeriod"/>
            </a:pPr>
            <a:endParaRPr lang="lv-LV" dirty="0"/>
          </a:p>
          <a:p>
            <a:pPr marL="514350" indent="-514350">
              <a:buFont typeface="+mj-lt"/>
              <a:buAutoNum type="arabicPeriod"/>
            </a:pPr>
            <a:endParaRPr lang="lv-LV" dirty="0"/>
          </a:p>
          <a:p>
            <a:pPr marL="514350" indent="-514350">
              <a:buFont typeface="+mj-lt"/>
              <a:buAutoNum type="arabicPeriod"/>
            </a:pPr>
            <a:endParaRPr lang="lv-LV" dirty="0"/>
          </a:p>
          <a:p>
            <a:pPr marL="514350" indent="-514350">
              <a:buFont typeface="+mj-lt"/>
              <a:buAutoNum type="arabicPeriod"/>
            </a:pPr>
            <a:endParaRPr lang="lv-LV" dirty="0"/>
          </a:p>
          <a:p>
            <a:pPr marL="514350" indent="-514350">
              <a:buFont typeface="+mj-lt"/>
              <a:buAutoNum type="arabicPeriod"/>
            </a:pPr>
            <a:endParaRPr lang="lv-LV" dirty="0"/>
          </a:p>
        </p:txBody>
      </p:sp>
      <p:pic>
        <p:nvPicPr>
          <p:cNvPr id="5" name="Picture 4">
            <a:extLst>
              <a:ext uri="{FF2B5EF4-FFF2-40B4-BE49-F238E27FC236}">
                <a16:creationId xmlns:a16="http://schemas.microsoft.com/office/drawing/2014/main" id="{E593F07E-778A-0B20-9BA0-474078BE43A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10210" y="2255584"/>
            <a:ext cx="5020236" cy="3765177"/>
          </a:xfrm>
          <a:prstGeom prst="rect">
            <a:avLst/>
          </a:prstGeom>
        </p:spPr>
      </p:pic>
      <p:pic>
        <p:nvPicPr>
          <p:cNvPr id="7" name="Picture 6">
            <a:extLst>
              <a:ext uri="{FF2B5EF4-FFF2-40B4-BE49-F238E27FC236}">
                <a16:creationId xmlns:a16="http://schemas.microsoft.com/office/drawing/2014/main" id="{ECDFE679-0CB4-A14E-1F4B-BF167EE1ED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3544656" y="3312457"/>
            <a:ext cx="4052050" cy="3039037"/>
          </a:xfrm>
          <a:prstGeom prst="rect">
            <a:avLst/>
          </a:prstGeom>
        </p:spPr>
      </p:pic>
      <p:pic>
        <p:nvPicPr>
          <p:cNvPr id="10" name="Picture 9">
            <a:extLst>
              <a:ext uri="{FF2B5EF4-FFF2-40B4-BE49-F238E27FC236}">
                <a16:creationId xmlns:a16="http://schemas.microsoft.com/office/drawing/2014/main" id="{37836213-6F31-E889-AAA4-253AECB4628C}"/>
              </a:ext>
            </a:extLst>
          </p:cNvPr>
          <p:cNvPicPr>
            <a:picLocks noChangeAspect="1"/>
          </p:cNvPicPr>
          <p:nvPr/>
        </p:nvPicPr>
        <p:blipFill>
          <a:blip r:embed="rId4"/>
          <a:stretch>
            <a:fillRect/>
          </a:stretch>
        </p:blipFill>
        <p:spPr>
          <a:xfrm>
            <a:off x="20043035" y="8282629"/>
            <a:ext cx="3851353" cy="5155196"/>
          </a:xfrm>
          <a:prstGeom prst="rect">
            <a:avLst/>
          </a:prstGeom>
        </p:spPr>
      </p:pic>
      <p:pic>
        <p:nvPicPr>
          <p:cNvPr id="12" name="Picture 11">
            <a:extLst>
              <a:ext uri="{FF2B5EF4-FFF2-40B4-BE49-F238E27FC236}">
                <a16:creationId xmlns:a16="http://schemas.microsoft.com/office/drawing/2014/main" id="{8BEF1FCE-9F83-2CC3-9756-19A8A432F379}"/>
              </a:ext>
            </a:extLst>
          </p:cNvPr>
          <p:cNvPicPr>
            <a:picLocks noChangeAspect="1"/>
          </p:cNvPicPr>
          <p:nvPr/>
        </p:nvPicPr>
        <p:blipFill>
          <a:blip r:embed="rId5"/>
          <a:stretch>
            <a:fillRect/>
          </a:stretch>
        </p:blipFill>
        <p:spPr>
          <a:xfrm>
            <a:off x="17014694" y="8238909"/>
            <a:ext cx="3738879" cy="4991731"/>
          </a:xfrm>
          <a:prstGeom prst="rect">
            <a:avLst/>
          </a:prstGeom>
        </p:spPr>
      </p:pic>
      <p:pic>
        <p:nvPicPr>
          <p:cNvPr id="1028" name="Picture 4" descr="Gulbenes novada vēstures un mākslas muzejs, Oranžērija, Pils iela 3">
            <a:extLst>
              <a:ext uri="{FF2B5EF4-FFF2-40B4-BE49-F238E27FC236}">
                <a16:creationId xmlns:a16="http://schemas.microsoft.com/office/drawing/2014/main" id="{FE310B47-BE5A-4AC4-EFC4-C785854DCCC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261281" y="6265934"/>
            <a:ext cx="5281878" cy="312786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929A690F-9403-8063-0D44-51AFDC9AA857}"/>
              </a:ext>
            </a:extLst>
          </p:cNvPr>
          <p:cNvPicPr>
            <a:picLocks noChangeAspect="1"/>
          </p:cNvPicPr>
          <p:nvPr/>
        </p:nvPicPr>
        <p:blipFill>
          <a:blip r:embed="rId7"/>
          <a:stretch>
            <a:fillRect/>
          </a:stretch>
        </p:blipFill>
        <p:spPr>
          <a:xfrm>
            <a:off x="17728994" y="5830483"/>
            <a:ext cx="6165394" cy="2452146"/>
          </a:xfrm>
          <a:prstGeom prst="rect">
            <a:avLst/>
          </a:prstGeom>
        </p:spPr>
      </p:pic>
      <p:pic>
        <p:nvPicPr>
          <p:cNvPr id="17" name="Picture 16">
            <a:extLst>
              <a:ext uri="{FF2B5EF4-FFF2-40B4-BE49-F238E27FC236}">
                <a16:creationId xmlns:a16="http://schemas.microsoft.com/office/drawing/2014/main" id="{8A5510C3-AE8B-8611-8A56-AF50597F81B3}"/>
              </a:ext>
            </a:extLst>
          </p:cNvPr>
          <p:cNvPicPr>
            <a:picLocks noChangeAspect="1"/>
          </p:cNvPicPr>
          <p:nvPr/>
        </p:nvPicPr>
        <p:blipFill>
          <a:blip r:embed="rId8"/>
          <a:stretch>
            <a:fillRect/>
          </a:stretch>
        </p:blipFill>
        <p:spPr>
          <a:xfrm>
            <a:off x="14485209" y="10585144"/>
            <a:ext cx="3851353" cy="2784651"/>
          </a:xfrm>
          <a:prstGeom prst="rect">
            <a:avLst/>
          </a:prstGeom>
        </p:spPr>
      </p:pic>
    </p:spTree>
    <p:extLst>
      <p:ext uri="{BB962C8B-B14F-4D97-AF65-F5344CB8AC3E}">
        <p14:creationId xmlns:p14="http://schemas.microsoft.com/office/powerpoint/2010/main" val="310781098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E160246-D6C6-3053-B6AA-978A211F504A}"/>
              </a:ext>
            </a:extLst>
          </p:cNvPr>
          <p:cNvSpPr>
            <a:spLocks noGrp="1"/>
          </p:cNvSpPr>
          <p:nvPr>
            <p:ph type="title"/>
          </p:nvPr>
        </p:nvSpPr>
        <p:spPr>
          <a:xfrm>
            <a:off x="602673" y="391824"/>
            <a:ext cx="18328265" cy="1844933"/>
          </a:xfrm>
        </p:spPr>
        <p:txBody>
          <a:bodyPr/>
          <a:lstStyle/>
          <a:p>
            <a:r>
              <a:rPr lang="lv-LV" sz="6000" dirty="0"/>
              <a:t>KAS ENERGOEFEKTIVITĀTES JOMĀ PAŠVALDĪBĀ TIEK VEIKTS 2026.gadā?</a:t>
            </a:r>
          </a:p>
        </p:txBody>
      </p:sp>
      <p:sp>
        <p:nvSpPr>
          <p:cNvPr id="3" name="Teksta vietturis 2">
            <a:extLst>
              <a:ext uri="{FF2B5EF4-FFF2-40B4-BE49-F238E27FC236}">
                <a16:creationId xmlns:a16="http://schemas.microsoft.com/office/drawing/2014/main" id="{3C31CC11-66BC-5173-9415-62FB657A71C8}"/>
              </a:ext>
            </a:extLst>
          </p:cNvPr>
          <p:cNvSpPr>
            <a:spLocks noGrp="1"/>
          </p:cNvSpPr>
          <p:nvPr>
            <p:ph type="body" idx="1"/>
          </p:nvPr>
        </p:nvSpPr>
        <p:spPr>
          <a:xfrm>
            <a:off x="143435" y="2545977"/>
            <a:ext cx="18054774" cy="10778199"/>
          </a:xfrm>
        </p:spPr>
        <p:txBody>
          <a:bodyPr/>
          <a:lstStyle/>
          <a:p>
            <a:pPr algn="just"/>
            <a:r>
              <a:rPr lang="lv-LV" sz="4000" dirty="0"/>
              <a:t>4. Stāmerienas pils - turpinās darbi pie ēkas energoefektivitātes uzlabošanas projekta 1.kārtas ietvaros.</a:t>
            </a:r>
          </a:p>
          <a:p>
            <a:endParaRPr lang="lv-LV" sz="4000" dirty="0"/>
          </a:p>
          <a:p>
            <a:pPr algn="just"/>
            <a:r>
              <a:rPr lang="lv-LV" sz="4000" dirty="0"/>
              <a:t>5. Maza izmēra energoefektivitātes objekti 2026. gadā:</a:t>
            </a:r>
          </a:p>
          <a:p>
            <a:pPr algn="just"/>
            <a:endParaRPr lang="lv-LV" sz="4000" dirty="0"/>
          </a:p>
          <a:p>
            <a:pPr algn="just"/>
            <a:r>
              <a:rPr lang="lv-LV" sz="4000" dirty="0"/>
              <a:t> 5.1 apkures mezgla izveide objektā ``Akācijas``, Lizums (ēka, kurā ir bērnudārzs, bibliotēka, pagasta apvienība);</a:t>
            </a:r>
          </a:p>
          <a:p>
            <a:pPr algn="just"/>
            <a:endParaRPr lang="lv-LV" sz="4000" dirty="0"/>
          </a:p>
          <a:p>
            <a:pPr algn="just"/>
            <a:r>
              <a:rPr lang="lv-LV" sz="4000" dirty="0"/>
              <a:t>5.2 siltumtrases posma nomaiņa starp objektiem ``Akācijas``, Lizums (katlu māja) un ``Akācijas``, Lizums (ēka, kurā ir bērnudārzs, bibliotēka, pagasta apvienība);</a:t>
            </a:r>
          </a:p>
          <a:p>
            <a:pPr algn="just"/>
            <a:endParaRPr lang="lv-LV" sz="4000" dirty="0"/>
          </a:p>
          <a:p>
            <a:pPr algn="just"/>
            <a:r>
              <a:rPr lang="lv-LV" sz="4000" dirty="0"/>
              <a:t>5.3 apkures sistēmas uzlabošana ``Stallis``, Lizums (sporta zāle);</a:t>
            </a:r>
          </a:p>
          <a:p>
            <a:pPr algn="just"/>
            <a:endParaRPr lang="lv-LV" sz="4000" dirty="0"/>
          </a:p>
          <a:p>
            <a:pPr algn="just"/>
            <a:r>
              <a:rPr lang="lv-LV" sz="4000" dirty="0"/>
              <a:t>5.4 siltummezgla atjaunošana Brīvības iela 22, Gulbene (jauniešu centrs);</a:t>
            </a:r>
          </a:p>
          <a:p>
            <a:pPr algn="just"/>
            <a:endParaRPr lang="lv-LV" sz="4000" dirty="0"/>
          </a:p>
          <a:p>
            <a:pPr algn="just"/>
            <a:r>
              <a:rPr lang="lv-LV" sz="4000" dirty="0"/>
              <a:t>5.5 apkures cirkulācijas sūkņa nomaiņa Dīķa iela 1, Gulbene (sociālais dienests).</a:t>
            </a:r>
          </a:p>
          <a:p>
            <a:endParaRPr lang="lv-LV" dirty="0"/>
          </a:p>
        </p:txBody>
      </p:sp>
      <p:pic>
        <p:nvPicPr>
          <p:cNvPr id="5" name="Picture 7">
            <a:extLst>
              <a:ext uri="{FF2B5EF4-FFF2-40B4-BE49-F238E27FC236}">
                <a16:creationId xmlns:a16="http://schemas.microsoft.com/office/drawing/2014/main" id="{F4D53C0A-E598-59E1-58A4-E03DE6B1E4DD}"/>
              </a:ext>
            </a:extLst>
          </p:cNvPr>
          <p:cNvPicPr>
            <a:picLocks noChangeAspect="1"/>
          </p:cNvPicPr>
          <p:nvPr/>
        </p:nvPicPr>
        <p:blipFill>
          <a:blip r:embed="rId2"/>
          <a:stretch>
            <a:fillRect/>
          </a:stretch>
        </p:blipFill>
        <p:spPr>
          <a:xfrm>
            <a:off x="18850201" y="2236757"/>
            <a:ext cx="5533799" cy="4447278"/>
          </a:xfrm>
          <a:prstGeom prst="rect">
            <a:avLst/>
          </a:prstGeom>
        </p:spPr>
      </p:pic>
      <p:pic>
        <p:nvPicPr>
          <p:cNvPr id="6" name="Picture 10">
            <a:extLst>
              <a:ext uri="{FF2B5EF4-FFF2-40B4-BE49-F238E27FC236}">
                <a16:creationId xmlns:a16="http://schemas.microsoft.com/office/drawing/2014/main" id="{3EC2C49B-0E5F-3936-B8F9-46221075105D}"/>
              </a:ext>
            </a:extLst>
          </p:cNvPr>
          <p:cNvPicPr>
            <a:picLocks noChangeAspect="1"/>
          </p:cNvPicPr>
          <p:nvPr/>
        </p:nvPicPr>
        <p:blipFill>
          <a:blip r:embed="rId3"/>
          <a:stretch>
            <a:fillRect/>
          </a:stretch>
        </p:blipFill>
        <p:spPr>
          <a:xfrm>
            <a:off x="18198209" y="7329494"/>
            <a:ext cx="6185791" cy="4880435"/>
          </a:xfrm>
          <a:prstGeom prst="rect">
            <a:avLst/>
          </a:prstGeom>
        </p:spPr>
      </p:pic>
    </p:spTree>
    <p:extLst>
      <p:ext uri="{BB962C8B-B14F-4D97-AF65-F5344CB8AC3E}">
        <p14:creationId xmlns:p14="http://schemas.microsoft.com/office/powerpoint/2010/main" val="303719430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Shape 215"/>
          <p:cNvSpPr>
            <a:spLocks noGrp="1"/>
          </p:cNvSpPr>
          <p:nvPr>
            <p:ph type="body" idx="1"/>
          </p:nvPr>
        </p:nvSpPr>
        <p:spPr>
          <a:xfrm>
            <a:off x="362197" y="2808514"/>
            <a:ext cx="23627355" cy="10423392"/>
          </a:xfrm>
          <a:prstGeom prst="rect">
            <a:avLst/>
          </a:prstGeom>
        </p:spPr>
        <p:txBody>
          <a:bodyPr>
            <a:normAutofit/>
          </a:bodyPr>
          <a:lstStyle/>
          <a:p>
            <a:pPr algn="just"/>
            <a:r>
              <a:rPr lang="lv-LV" sz="4400" dirty="0"/>
              <a:t>Gulbenes novada pašvaldībai energoresursu efektīva izmantošana ir viena no stratēģiskajām prioritātēm, ko apliecina apjomīgais darba stundu un finanšu līdzekļu ieguldījums. </a:t>
            </a:r>
          </a:p>
          <a:p>
            <a:pPr marL="0" indent="0" algn="just">
              <a:buNone/>
            </a:pPr>
            <a:r>
              <a:rPr lang="lv-LV" sz="4400" b="1" dirty="0"/>
              <a:t>Pēdējo trīs gadu laikā energoefektivitātes pasākumos kopumā ir investēti vairāk nekā 4,2 miljoni eiro – šo summu veido gan piesaistītais fondu līdzfinansējums, gan pašvaldības budžeta līdzekļi, kopumā realizējot 18 dažāda mēroga projektus.</a:t>
            </a:r>
          </a:p>
          <a:p>
            <a:pPr marL="0" indent="0" algn="just">
              <a:buNone/>
            </a:pPr>
            <a:endParaRPr lang="lv-LV" sz="4400" b="1" dirty="0"/>
          </a:p>
          <a:p>
            <a:pPr algn="just"/>
            <a:r>
              <a:rPr lang="lv-LV" sz="4400" dirty="0"/>
              <a:t>Analizējot pašvaldības enerģētikas infrastruktūru un tās darbības rādītājus, jāņem vērā, ka šī ir dinamiska joma. Tehnoloģijas strauji attīstās, un risinājumi, kas kādreiz bija efektīvi, laika gaitā prasa modernizāciju un jaunus kapitālieguldījumus.</a:t>
            </a:r>
          </a:p>
          <a:p>
            <a:pPr algn="just"/>
            <a:endParaRPr lang="lv-LV" sz="4400" dirty="0"/>
          </a:p>
          <a:p>
            <a:pPr algn="just"/>
            <a:r>
              <a:rPr lang="lv-LV" sz="4400" dirty="0"/>
              <a:t>Pakāpeniski ieguldot kādas sistēmas daļas atjaunošanā, kopumā infrastruktūras novecošanās tendence saglabājas, tomēr ieguldījumi ļauj samazināt komunālos izdevumus kopējā budžetā turpmākajos gado</a:t>
            </a:r>
            <a:r>
              <a:rPr lang="lv-LV" sz="4400" dirty="0">
                <a:solidFill>
                  <a:schemeClr val="bg1"/>
                </a:solidFill>
              </a:rPr>
              <a:t>s.</a:t>
            </a:r>
          </a:p>
          <a:p>
            <a:pPr marL="0" indent="0" algn="just">
              <a:buNone/>
            </a:pPr>
            <a:endParaRPr lang="lv-LV" dirty="0"/>
          </a:p>
        </p:txBody>
      </p:sp>
      <p:sp>
        <p:nvSpPr>
          <p:cNvPr id="2" name="Title 1">
            <a:extLst>
              <a:ext uri="{FF2B5EF4-FFF2-40B4-BE49-F238E27FC236}">
                <a16:creationId xmlns:a16="http://schemas.microsoft.com/office/drawing/2014/main" id="{242A5EF6-780F-5BF1-18EE-3446DFAF1F40}"/>
              </a:ext>
            </a:extLst>
          </p:cNvPr>
          <p:cNvSpPr txBox="1">
            <a:spLocks/>
          </p:cNvSpPr>
          <p:nvPr/>
        </p:nvSpPr>
        <p:spPr>
          <a:xfrm>
            <a:off x="1126282" y="629449"/>
            <a:ext cx="18889343" cy="2179065"/>
          </a:xfrm>
          <a:prstGeom prst="rect">
            <a:avLst/>
          </a:prstGeom>
        </p:spPr>
        <p:txBody>
          <a:bodyPr/>
          <a:lstStyle>
            <a:lvl1pPr marL="0" marR="0" indent="0" algn="l" defTabSz="821531" rtl="0" latinLnBrk="0">
              <a:lnSpc>
                <a:spcPct val="100000"/>
              </a:lnSpc>
              <a:spcBef>
                <a:spcPts val="0"/>
              </a:spcBef>
              <a:spcAft>
                <a:spcPts val="0"/>
              </a:spcAft>
              <a:buClrTx/>
              <a:buSzTx/>
              <a:buFontTx/>
              <a:buNone/>
              <a:tabLst/>
              <a:defRPr sz="7000" b="1" i="0" u="none" strike="noStrike" cap="all" spc="0" baseline="0">
                <a:ln>
                  <a:noFill/>
                </a:ln>
                <a:solidFill>
                  <a:srgbClr val="006E64"/>
                </a:solidFill>
                <a:uFillTx/>
                <a:latin typeface="+mn-lt"/>
                <a:ea typeface="+mn-ea"/>
                <a:cs typeface="+mn-cs"/>
                <a:sym typeface="Calibri"/>
              </a:defRPr>
            </a:lvl1pPr>
            <a:lvl2pPr marL="0" marR="0" indent="228600" algn="l" defTabSz="821531" rtl="0" latinLnBrk="0">
              <a:lnSpc>
                <a:spcPct val="100000"/>
              </a:lnSpc>
              <a:spcBef>
                <a:spcPts val="0"/>
              </a:spcBef>
              <a:spcAft>
                <a:spcPts val="0"/>
              </a:spcAft>
              <a:buClrTx/>
              <a:buSzTx/>
              <a:buFontTx/>
              <a:buNone/>
              <a:tabLst/>
              <a:defRPr sz="7000" b="1" i="0" u="none" strike="noStrike" cap="all" spc="0" baseline="0">
                <a:ln>
                  <a:noFill/>
                </a:ln>
                <a:solidFill>
                  <a:srgbClr val="006E64"/>
                </a:solidFill>
                <a:uFillTx/>
                <a:latin typeface="+mn-lt"/>
                <a:ea typeface="+mn-ea"/>
                <a:cs typeface="+mn-cs"/>
                <a:sym typeface="Calibri"/>
              </a:defRPr>
            </a:lvl2pPr>
            <a:lvl3pPr marL="0" marR="0" indent="457200" algn="l" defTabSz="821531" rtl="0" latinLnBrk="0">
              <a:lnSpc>
                <a:spcPct val="100000"/>
              </a:lnSpc>
              <a:spcBef>
                <a:spcPts val="0"/>
              </a:spcBef>
              <a:spcAft>
                <a:spcPts val="0"/>
              </a:spcAft>
              <a:buClrTx/>
              <a:buSzTx/>
              <a:buFontTx/>
              <a:buNone/>
              <a:tabLst/>
              <a:defRPr sz="7000" b="1" i="0" u="none" strike="noStrike" cap="all" spc="0" baseline="0">
                <a:ln>
                  <a:noFill/>
                </a:ln>
                <a:solidFill>
                  <a:srgbClr val="006E64"/>
                </a:solidFill>
                <a:uFillTx/>
                <a:latin typeface="+mn-lt"/>
                <a:ea typeface="+mn-ea"/>
                <a:cs typeface="+mn-cs"/>
                <a:sym typeface="Calibri"/>
              </a:defRPr>
            </a:lvl3pPr>
            <a:lvl4pPr marL="0" marR="0" indent="685800" algn="l" defTabSz="821531" rtl="0" latinLnBrk="0">
              <a:lnSpc>
                <a:spcPct val="100000"/>
              </a:lnSpc>
              <a:spcBef>
                <a:spcPts val="0"/>
              </a:spcBef>
              <a:spcAft>
                <a:spcPts val="0"/>
              </a:spcAft>
              <a:buClrTx/>
              <a:buSzTx/>
              <a:buFontTx/>
              <a:buNone/>
              <a:tabLst/>
              <a:defRPr sz="7000" b="1" i="0" u="none" strike="noStrike" cap="all" spc="0" baseline="0">
                <a:ln>
                  <a:noFill/>
                </a:ln>
                <a:solidFill>
                  <a:srgbClr val="006E64"/>
                </a:solidFill>
                <a:uFillTx/>
                <a:latin typeface="+mn-lt"/>
                <a:ea typeface="+mn-ea"/>
                <a:cs typeface="+mn-cs"/>
                <a:sym typeface="Calibri"/>
              </a:defRPr>
            </a:lvl4pPr>
            <a:lvl5pPr marL="0" marR="0" indent="914400" algn="l" defTabSz="821531" rtl="0" latinLnBrk="0">
              <a:lnSpc>
                <a:spcPct val="100000"/>
              </a:lnSpc>
              <a:spcBef>
                <a:spcPts val="0"/>
              </a:spcBef>
              <a:spcAft>
                <a:spcPts val="0"/>
              </a:spcAft>
              <a:buClrTx/>
              <a:buSzTx/>
              <a:buFontTx/>
              <a:buNone/>
              <a:tabLst/>
              <a:defRPr sz="7000" b="1" i="0" u="none" strike="noStrike" cap="all" spc="0" baseline="0">
                <a:ln>
                  <a:noFill/>
                </a:ln>
                <a:solidFill>
                  <a:srgbClr val="006E64"/>
                </a:solidFill>
                <a:uFillTx/>
                <a:latin typeface="+mn-lt"/>
                <a:ea typeface="+mn-ea"/>
                <a:cs typeface="+mn-cs"/>
                <a:sym typeface="Calibri"/>
              </a:defRPr>
            </a:lvl5pPr>
            <a:lvl6pPr marL="0" marR="0" indent="1143000" algn="l" defTabSz="821531" rtl="0" latinLnBrk="0">
              <a:lnSpc>
                <a:spcPct val="100000"/>
              </a:lnSpc>
              <a:spcBef>
                <a:spcPts val="0"/>
              </a:spcBef>
              <a:spcAft>
                <a:spcPts val="0"/>
              </a:spcAft>
              <a:buClrTx/>
              <a:buSzTx/>
              <a:buFontTx/>
              <a:buNone/>
              <a:tabLst/>
              <a:defRPr sz="7000" b="1" i="0" u="none" strike="noStrike" cap="all" spc="0" baseline="0">
                <a:ln>
                  <a:noFill/>
                </a:ln>
                <a:solidFill>
                  <a:srgbClr val="006E64"/>
                </a:solidFill>
                <a:uFillTx/>
                <a:latin typeface="+mn-lt"/>
                <a:ea typeface="+mn-ea"/>
                <a:cs typeface="+mn-cs"/>
                <a:sym typeface="Calibri"/>
              </a:defRPr>
            </a:lvl6pPr>
            <a:lvl7pPr marL="0" marR="0" indent="1371600" algn="l" defTabSz="821531" rtl="0" latinLnBrk="0">
              <a:lnSpc>
                <a:spcPct val="100000"/>
              </a:lnSpc>
              <a:spcBef>
                <a:spcPts val="0"/>
              </a:spcBef>
              <a:spcAft>
                <a:spcPts val="0"/>
              </a:spcAft>
              <a:buClrTx/>
              <a:buSzTx/>
              <a:buFontTx/>
              <a:buNone/>
              <a:tabLst/>
              <a:defRPr sz="7000" b="1" i="0" u="none" strike="noStrike" cap="all" spc="0" baseline="0">
                <a:ln>
                  <a:noFill/>
                </a:ln>
                <a:solidFill>
                  <a:srgbClr val="006E64"/>
                </a:solidFill>
                <a:uFillTx/>
                <a:latin typeface="+mn-lt"/>
                <a:ea typeface="+mn-ea"/>
                <a:cs typeface="+mn-cs"/>
                <a:sym typeface="Calibri"/>
              </a:defRPr>
            </a:lvl7pPr>
            <a:lvl8pPr marL="0" marR="0" indent="1600200" algn="l" defTabSz="821531" rtl="0" latinLnBrk="0">
              <a:lnSpc>
                <a:spcPct val="100000"/>
              </a:lnSpc>
              <a:spcBef>
                <a:spcPts val="0"/>
              </a:spcBef>
              <a:spcAft>
                <a:spcPts val="0"/>
              </a:spcAft>
              <a:buClrTx/>
              <a:buSzTx/>
              <a:buFontTx/>
              <a:buNone/>
              <a:tabLst/>
              <a:defRPr sz="7000" b="1" i="0" u="none" strike="noStrike" cap="all" spc="0" baseline="0">
                <a:ln>
                  <a:noFill/>
                </a:ln>
                <a:solidFill>
                  <a:srgbClr val="006E64"/>
                </a:solidFill>
                <a:uFillTx/>
                <a:latin typeface="+mn-lt"/>
                <a:ea typeface="+mn-ea"/>
                <a:cs typeface="+mn-cs"/>
                <a:sym typeface="Calibri"/>
              </a:defRPr>
            </a:lvl8pPr>
            <a:lvl9pPr marL="0" marR="0" indent="1828800" algn="l" defTabSz="821531" rtl="0" latinLnBrk="0">
              <a:lnSpc>
                <a:spcPct val="100000"/>
              </a:lnSpc>
              <a:spcBef>
                <a:spcPts val="0"/>
              </a:spcBef>
              <a:spcAft>
                <a:spcPts val="0"/>
              </a:spcAft>
              <a:buClrTx/>
              <a:buSzTx/>
              <a:buFontTx/>
              <a:buNone/>
              <a:tabLst/>
              <a:defRPr sz="7000" b="1" i="0" u="none" strike="noStrike" cap="all" spc="0" baseline="0">
                <a:ln>
                  <a:noFill/>
                </a:ln>
                <a:solidFill>
                  <a:srgbClr val="006E64"/>
                </a:solidFill>
                <a:uFillTx/>
                <a:latin typeface="+mn-lt"/>
                <a:ea typeface="+mn-ea"/>
                <a:cs typeface="+mn-cs"/>
                <a:sym typeface="Calibri"/>
              </a:defRPr>
            </a:lvl9pPr>
          </a:lstStyle>
          <a:p>
            <a:pPr hangingPunct="1"/>
            <a:r>
              <a:rPr lang="lv-LV" sz="6000" dirty="0"/>
              <a:t>Kopsavilkums PAR ENERGOEFEKTIVITĀTES REZULTĀTIEM UN Skats tuvākajā nākotnē</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69EF09C-1A7A-561A-1EC7-66DED80B446F}"/>
              </a:ext>
            </a:extLst>
          </p:cNvPr>
          <p:cNvSpPr>
            <a:spLocks noGrp="1"/>
          </p:cNvSpPr>
          <p:nvPr>
            <p:ph type="title"/>
          </p:nvPr>
        </p:nvSpPr>
        <p:spPr>
          <a:xfrm>
            <a:off x="1259473" y="215153"/>
            <a:ext cx="17344893" cy="2402541"/>
          </a:xfrm>
        </p:spPr>
        <p:txBody>
          <a:bodyPr/>
          <a:lstStyle/>
          <a:p>
            <a:r>
              <a:rPr lang="lv-LV" sz="6000" dirty="0"/>
              <a:t>Kopsavilkums PAR ENERGOEFEKTIVITĀTES REZULTĀTIEM UN Skats tuvākajā nākotnē</a:t>
            </a:r>
            <a:br>
              <a:rPr lang="lv-LV" dirty="0"/>
            </a:br>
            <a:endParaRPr lang="lv-LV" dirty="0"/>
          </a:p>
        </p:txBody>
      </p:sp>
      <p:sp>
        <p:nvSpPr>
          <p:cNvPr id="3" name="Teksta vietturis 2">
            <a:extLst>
              <a:ext uri="{FF2B5EF4-FFF2-40B4-BE49-F238E27FC236}">
                <a16:creationId xmlns:a16="http://schemas.microsoft.com/office/drawing/2014/main" id="{84E4E77C-F757-D1C1-C3F9-FE048BA5BE9D}"/>
              </a:ext>
            </a:extLst>
          </p:cNvPr>
          <p:cNvSpPr>
            <a:spLocks noGrp="1"/>
          </p:cNvSpPr>
          <p:nvPr>
            <p:ph type="body" idx="1"/>
          </p:nvPr>
        </p:nvSpPr>
        <p:spPr>
          <a:xfrm>
            <a:off x="1259473" y="3304745"/>
            <a:ext cx="21294737" cy="9167490"/>
          </a:xfrm>
        </p:spPr>
        <p:txBody>
          <a:bodyPr/>
          <a:lstStyle/>
          <a:p>
            <a:pPr marL="571500" indent="-571500" algn="just">
              <a:buFont typeface="Arial" panose="020B0604020202020204" pitchFamily="34" charset="0"/>
              <a:buChar char="•"/>
            </a:pPr>
            <a:r>
              <a:rPr lang="lv-LV" sz="4400" dirty="0"/>
              <a:t>Lai sekmīgi nodrošinātu pašvaldībai deleģēto funkciju izpildi un plānoto darbu norisi, tiek nodarbināts plašs speciālistu loks un veidota profesionāla sadarbība ar dažādu nozaru uzņēmējiem.</a:t>
            </a:r>
          </a:p>
          <a:p>
            <a:pPr marL="571500" indent="-571500" algn="just">
              <a:buFont typeface="Arial" panose="020B0604020202020204" pitchFamily="34" charset="0"/>
              <a:buChar char="•"/>
            </a:pPr>
            <a:endParaRPr lang="lv-LV" sz="4400" dirty="0"/>
          </a:p>
          <a:p>
            <a:pPr marL="571500" indent="-571500" algn="just">
              <a:buFont typeface="Arial" panose="020B0604020202020204" pitchFamily="34" charset="0"/>
              <a:buChar char="•"/>
            </a:pPr>
            <a:r>
              <a:rPr lang="lv-LV" sz="4400" dirty="0"/>
              <a:t>Pašvaldība jau kādu laiku cenšas pēc iespējas vairāk automatizēt sistēmas, tādējādi novēršot cilvēciskās kļūdas, pārvarot fiziskos ierobežojumus un nodrošinot optimālu finanšu līdzekļu izlietojumu. Ieviešot jaunās tehnoloģijas, nereti zūd ēku lietotāju sasaiste un izpratne par kopējo procesu norisi, kā rezultātā samazinās cilvēka loma pārvaldībā, jo rodas vēlme procesiem uzticēties pilnībā. </a:t>
            </a:r>
          </a:p>
          <a:p>
            <a:pPr algn="just"/>
            <a:r>
              <a:rPr lang="lv-LV" sz="4400" dirty="0"/>
              <a:t>    Ar šo izaicinājumu saskaras arī Gulbenes novada pašvaldība, taču, neatkarīgi no  automatizācijas pakāpes, optimālai sistēmu darbībai joprojām ir nepieciešama periodiska uzraudzība un izpratne.</a:t>
            </a:r>
          </a:p>
          <a:p>
            <a:endParaRPr lang="lv-LV" sz="4400" dirty="0"/>
          </a:p>
        </p:txBody>
      </p:sp>
    </p:spTree>
    <p:extLst>
      <p:ext uri="{BB962C8B-B14F-4D97-AF65-F5344CB8AC3E}">
        <p14:creationId xmlns:p14="http://schemas.microsoft.com/office/powerpoint/2010/main" val="3602546831"/>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4B184-5729-DEAC-C2BD-A1590F681D31}"/>
              </a:ext>
            </a:extLst>
          </p:cNvPr>
          <p:cNvSpPr>
            <a:spLocks noGrp="1"/>
          </p:cNvSpPr>
          <p:nvPr>
            <p:ph type="title"/>
          </p:nvPr>
        </p:nvSpPr>
        <p:spPr>
          <a:xfrm>
            <a:off x="1442610" y="273747"/>
            <a:ext cx="18199432" cy="1279860"/>
          </a:xfrm>
        </p:spPr>
        <p:txBody>
          <a:bodyPr>
            <a:normAutofit/>
          </a:bodyPr>
          <a:lstStyle/>
          <a:p>
            <a:r>
              <a:rPr lang="lv-LV" sz="6600" dirty="0"/>
              <a:t>SKATS TUVĀKAJĀ NĀKOTNĒ</a:t>
            </a:r>
          </a:p>
        </p:txBody>
      </p:sp>
      <p:sp>
        <p:nvSpPr>
          <p:cNvPr id="3" name="Text Placeholder 2">
            <a:extLst>
              <a:ext uri="{FF2B5EF4-FFF2-40B4-BE49-F238E27FC236}">
                <a16:creationId xmlns:a16="http://schemas.microsoft.com/office/drawing/2014/main" id="{627E1ABD-628E-08E2-2BBE-907AE5D41EB3}"/>
              </a:ext>
            </a:extLst>
          </p:cNvPr>
          <p:cNvSpPr>
            <a:spLocks noGrp="1"/>
          </p:cNvSpPr>
          <p:nvPr>
            <p:ph type="body" idx="1"/>
          </p:nvPr>
        </p:nvSpPr>
        <p:spPr>
          <a:xfrm>
            <a:off x="573742" y="1186203"/>
            <a:ext cx="22224518" cy="9406070"/>
          </a:xfrm>
        </p:spPr>
        <p:txBody>
          <a:bodyPr/>
          <a:lstStyle/>
          <a:p>
            <a:pPr algn="just"/>
            <a:r>
              <a:rPr lang="lv-LV" sz="3600" dirty="0"/>
              <a:t>Pašvaldība apzinās, ka īstenot lielus energoefektivitātes projektus bez ārējiem finanšu avotiem praktiski nav iespējams, tādēļ pastāvīgi tiek sekots līdzi iespējām piesaistīt finansējumu dažādās valsts un Eiropas Savienības atbalsta programmās.</a:t>
            </a:r>
          </a:p>
          <a:p>
            <a:pPr algn="just"/>
            <a:endParaRPr lang="lv-LV" sz="3600" dirty="0"/>
          </a:p>
          <a:p>
            <a:pPr algn="just"/>
            <a:r>
              <a:rPr lang="lv-LV" sz="3600" dirty="0"/>
              <a:t>Šobrīd pašvaldība ir iesniegusi projekta pieteikumu Vides investīciju fonda pārvaldītajā Modernizācijas fondā. Projekta «</a:t>
            </a:r>
            <a:r>
              <a:rPr lang="lv-LV" sz="3600" dirty="0" err="1"/>
              <a:t>Atjaunīgo</a:t>
            </a:r>
            <a:r>
              <a:rPr lang="lv-LV" sz="3600" dirty="0"/>
              <a:t> energoresursu izmantošanas veicināšana daudzdzīvokļu ēkās, valsts un pašvaldību ēkās un energokopienās» prognozētās kopējās izmaksas ir 120 000 EUR, un tā mērķis ir uzstādīt jaunas vai papildināt esošās saules elektrostacijas ar elektroenerģijas uzkrāšanas iekārtām uz 6 pašvaldības ēkām.</a:t>
            </a:r>
          </a:p>
          <a:p>
            <a:pPr algn="just"/>
            <a:endParaRPr lang="lv-LV" sz="3600" dirty="0"/>
          </a:p>
          <a:p>
            <a:pPr algn="just"/>
            <a:r>
              <a:rPr lang="lv-LV" sz="3600" dirty="0"/>
              <a:t>Papildus tam, pašvaldība ir izvirzījusi mērķi startēt gaidāmajā ES fondu projektu atlasē "Pašvaldību ēku energoefektivitātes paaugstināšana" (3. kārta), kuras noteikumi publicēti 2026. gada 29. maijā. Plānots iesniegt projektus par 3 ēkām (divus augstas un vienu zemas gatavības projektu):</a:t>
            </a:r>
          </a:p>
          <a:p>
            <a:pPr marL="457200" indent="-457200" algn="just">
              <a:buFont typeface="Arial" panose="020B0604020202020204" pitchFamily="34" charset="0"/>
              <a:buChar char="•"/>
            </a:pPr>
            <a:r>
              <a:rPr lang="lv-LV" sz="3600" b="1" dirty="0"/>
              <a:t>Sociālās aprūpes centrs </a:t>
            </a:r>
            <a:r>
              <a:rPr lang="lv-LV" sz="3600" dirty="0"/>
              <a:t>("Dzērves", </a:t>
            </a:r>
            <a:r>
              <a:rPr lang="lv-LV" sz="3600" dirty="0" err="1"/>
              <a:t>Daukstu</a:t>
            </a:r>
            <a:r>
              <a:rPr lang="lv-LV" sz="3600" dirty="0"/>
              <a:t> pagasts);</a:t>
            </a:r>
          </a:p>
          <a:p>
            <a:pPr marL="457200" indent="-457200" algn="just">
              <a:buFont typeface="Arial" panose="020B0604020202020204" pitchFamily="34" charset="0"/>
              <a:buChar char="•"/>
            </a:pPr>
            <a:r>
              <a:rPr lang="lv-LV" sz="3600" b="1" dirty="0"/>
              <a:t>Sporta zāle</a:t>
            </a:r>
            <a:r>
              <a:rPr lang="lv-LV" sz="3600" dirty="0"/>
              <a:t> (</a:t>
            </a:r>
            <a:r>
              <a:rPr lang="lv-LV" sz="3600" dirty="0" err="1"/>
              <a:t>Jaunlitenes</a:t>
            </a:r>
            <a:r>
              <a:rPr lang="lv-LV" sz="3600" dirty="0"/>
              <a:t> iela 5, Litenes pagasts);</a:t>
            </a:r>
          </a:p>
          <a:p>
            <a:pPr marL="457200" indent="-457200" algn="just">
              <a:buFont typeface="Arial" panose="020B0604020202020204" pitchFamily="34" charset="0"/>
              <a:buChar char="•"/>
            </a:pPr>
            <a:r>
              <a:rPr lang="lv-LV" sz="3600" b="1" dirty="0"/>
              <a:t>Dažādu funkciju ēka</a:t>
            </a:r>
            <a:r>
              <a:rPr lang="lv-LV" sz="3600" dirty="0"/>
              <a:t> (Rīgas iela 11A, Lejasciema pagasts).</a:t>
            </a:r>
          </a:p>
        </p:txBody>
      </p:sp>
      <p:pic>
        <p:nvPicPr>
          <p:cNvPr id="7" name="Picture 6">
            <a:extLst>
              <a:ext uri="{FF2B5EF4-FFF2-40B4-BE49-F238E27FC236}">
                <a16:creationId xmlns:a16="http://schemas.microsoft.com/office/drawing/2014/main" id="{F6B41ACA-F490-A10F-9832-B8DBC13CD5B9}"/>
              </a:ext>
            </a:extLst>
          </p:cNvPr>
          <p:cNvPicPr>
            <a:picLocks noChangeAspect="1"/>
          </p:cNvPicPr>
          <p:nvPr/>
        </p:nvPicPr>
        <p:blipFill>
          <a:blip r:embed="rId2"/>
          <a:stretch>
            <a:fillRect/>
          </a:stretch>
        </p:blipFill>
        <p:spPr>
          <a:xfrm>
            <a:off x="9032047" y="9988422"/>
            <a:ext cx="9550667" cy="3077979"/>
          </a:xfrm>
          <a:prstGeom prst="rect">
            <a:avLst/>
          </a:prstGeom>
        </p:spPr>
      </p:pic>
      <p:pic>
        <p:nvPicPr>
          <p:cNvPr id="9" name="Picture 8">
            <a:extLst>
              <a:ext uri="{FF2B5EF4-FFF2-40B4-BE49-F238E27FC236}">
                <a16:creationId xmlns:a16="http://schemas.microsoft.com/office/drawing/2014/main" id="{35D47944-3884-9FD1-050F-82E0D024B147}"/>
              </a:ext>
            </a:extLst>
          </p:cNvPr>
          <p:cNvPicPr>
            <a:picLocks noChangeAspect="1"/>
          </p:cNvPicPr>
          <p:nvPr/>
        </p:nvPicPr>
        <p:blipFill>
          <a:blip r:embed="rId3"/>
          <a:stretch>
            <a:fillRect/>
          </a:stretch>
        </p:blipFill>
        <p:spPr>
          <a:xfrm>
            <a:off x="816274" y="9969212"/>
            <a:ext cx="8448855" cy="2493338"/>
          </a:xfrm>
          <a:prstGeom prst="rect">
            <a:avLst/>
          </a:prstGeom>
        </p:spPr>
      </p:pic>
      <p:pic>
        <p:nvPicPr>
          <p:cNvPr id="5" name="Picture 4">
            <a:extLst>
              <a:ext uri="{FF2B5EF4-FFF2-40B4-BE49-F238E27FC236}">
                <a16:creationId xmlns:a16="http://schemas.microsoft.com/office/drawing/2014/main" id="{C22E723B-F6F2-EA02-FCCB-8A5126DA008B}"/>
              </a:ext>
            </a:extLst>
          </p:cNvPr>
          <p:cNvPicPr>
            <a:picLocks noChangeAspect="1"/>
          </p:cNvPicPr>
          <p:nvPr/>
        </p:nvPicPr>
        <p:blipFill>
          <a:blip r:embed="rId4"/>
          <a:stretch>
            <a:fillRect/>
          </a:stretch>
        </p:blipFill>
        <p:spPr>
          <a:xfrm>
            <a:off x="18087977" y="8144323"/>
            <a:ext cx="6296023" cy="3695165"/>
          </a:xfrm>
          <a:prstGeom prst="rect">
            <a:avLst/>
          </a:prstGeom>
        </p:spPr>
      </p:pic>
    </p:spTree>
    <p:extLst>
      <p:ext uri="{BB962C8B-B14F-4D97-AF65-F5344CB8AC3E}">
        <p14:creationId xmlns:p14="http://schemas.microsoft.com/office/powerpoint/2010/main" val="4067342572"/>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Shape 254"/>
          <p:cNvSpPr>
            <a:spLocks noGrp="1"/>
          </p:cNvSpPr>
          <p:nvPr>
            <p:ph type="title"/>
          </p:nvPr>
        </p:nvSpPr>
        <p:spPr>
          <a:prstGeom prst="rect">
            <a:avLst/>
          </a:prstGeom>
        </p:spPr>
        <p:txBody>
          <a:bodyPr/>
          <a:lstStyle/>
          <a:p>
            <a:r>
              <a:rPr dirty="0" err="1"/>
              <a:t>Paldies</a:t>
            </a:r>
            <a:r>
              <a:rPr dirty="0"/>
              <a:t>!</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Shape 206"/>
          <p:cNvSpPr>
            <a:spLocks noGrp="1"/>
          </p:cNvSpPr>
          <p:nvPr>
            <p:ph type="title"/>
          </p:nvPr>
        </p:nvSpPr>
        <p:spPr>
          <a:xfrm>
            <a:off x="1711551" y="805695"/>
            <a:ext cx="17344893" cy="1840471"/>
          </a:xfrm>
          <a:prstGeom prst="rect">
            <a:avLst/>
          </a:prstGeom>
        </p:spPr>
        <p:txBody>
          <a:bodyPr/>
          <a:lstStyle/>
          <a:p>
            <a:r>
              <a:rPr lang="lv-LV" dirty="0"/>
              <a:t>Apkures veidi Gulbenes novada publiskajā infrastruktūrā 2026.gads</a:t>
            </a:r>
            <a:endParaRPr dirty="0"/>
          </a:p>
        </p:txBody>
      </p:sp>
      <p:sp>
        <p:nvSpPr>
          <p:cNvPr id="207" name="Shape 207"/>
          <p:cNvSpPr>
            <a:spLocks noGrp="1"/>
          </p:cNvSpPr>
          <p:nvPr>
            <p:ph type="body" idx="1"/>
          </p:nvPr>
        </p:nvSpPr>
        <p:spPr>
          <a:xfrm>
            <a:off x="1711551" y="6679835"/>
            <a:ext cx="18002304" cy="4830847"/>
          </a:xfrm>
          <a:prstGeom prst="rect">
            <a:avLst/>
          </a:prstGeom>
        </p:spPr>
        <p:txBody>
          <a:bodyPr/>
          <a:lstStyle/>
          <a:p>
            <a:pPr algn="just"/>
            <a:r>
              <a:rPr lang="lv-LV" sz="3200" dirty="0"/>
              <a:t>Pašvaldības centralizētā siltumapgāde (Granulas) – 16 publiskās ēkas (Stari, Aduliena, Tirzas pamatskola un Beļava)</a:t>
            </a:r>
          </a:p>
          <a:p>
            <a:pPr algn="just"/>
            <a:r>
              <a:rPr lang="lv-LV" sz="3200" dirty="0"/>
              <a:t>Pašvaldības centralizētā siltumapgāde (Malka) – 2 publiskās ēkas (Rankas pamatskola)</a:t>
            </a:r>
          </a:p>
          <a:p>
            <a:pPr algn="just"/>
            <a:r>
              <a:rPr lang="lv-LV" sz="3200" dirty="0"/>
              <a:t>Pašvaldības centralizētā siltumapgāde (Šķelda) – 6 publiskās ēkas (Lejasciems)</a:t>
            </a:r>
          </a:p>
          <a:p>
            <a:pPr algn="just"/>
            <a:r>
              <a:rPr lang="lv-LV" sz="3200" dirty="0"/>
              <a:t>SIA «GREN Gulbene» centralizētā siltumapgāde (šķelda) – 30 publiskās ēkas (Gulbenes pilsēta)</a:t>
            </a:r>
          </a:p>
          <a:p>
            <a:pPr algn="just"/>
            <a:r>
              <a:rPr lang="lv-LV" sz="3200" dirty="0"/>
              <a:t>SIA «Gulbenes </a:t>
            </a:r>
            <a:r>
              <a:rPr lang="lv-LV" sz="3200" dirty="0" err="1"/>
              <a:t>Energo</a:t>
            </a:r>
            <a:r>
              <a:rPr lang="lv-LV" sz="3200" dirty="0"/>
              <a:t> Serviss» (Šķelda) – 5 publiskās ēkas (Stāķi un </a:t>
            </a:r>
            <a:r>
              <a:rPr lang="lv-LV" sz="3200" dirty="0" err="1"/>
              <a:t>Šķieneri</a:t>
            </a:r>
            <a:r>
              <a:rPr lang="lv-LV" sz="3200" dirty="0"/>
              <a:t>)</a:t>
            </a:r>
          </a:p>
          <a:p>
            <a:pPr algn="just"/>
            <a:r>
              <a:rPr lang="lv-LV" sz="3200" dirty="0"/>
              <a:t>Sabiedrība ar ierobežotu atbildību «</a:t>
            </a:r>
            <a:r>
              <a:rPr lang="lv-LV" sz="3200" dirty="0" err="1"/>
              <a:t>Eko</a:t>
            </a:r>
            <a:r>
              <a:rPr lang="lv-LV" sz="3200" dirty="0"/>
              <a:t> NRG» centralizētā siltumapgāde (Šķelda) – 6 publiskās ēkas (Lizums)</a:t>
            </a:r>
          </a:p>
          <a:p>
            <a:pPr algn="just"/>
            <a:r>
              <a:rPr lang="lv-LV" sz="3200" dirty="0"/>
              <a:t>Pašvaldības lokālā apkure (Malka) – 18 publiskās ēkas</a:t>
            </a:r>
          </a:p>
          <a:p>
            <a:pPr algn="just"/>
            <a:r>
              <a:rPr lang="lv-LV" sz="3200" dirty="0"/>
              <a:t>Pašvaldības lokālā apkure (Granulas) – 23 publiskās ēkas</a:t>
            </a:r>
            <a:endParaRPr lang="lv-LV" sz="3200" dirty="0">
              <a:solidFill>
                <a:srgbClr val="FF0000"/>
              </a:solidFill>
            </a:endParaRPr>
          </a:p>
          <a:p>
            <a:pPr algn="just"/>
            <a:r>
              <a:rPr lang="lv-LV" sz="3200" dirty="0"/>
              <a:t>Valsts akciju sabiedrība "Latvijas dzelzceļš« lokālā apkure (Gāze) – 1 publiskās ēkas (Gulbenes dzelzceļa stacija)</a:t>
            </a:r>
          </a:p>
          <a:p>
            <a:pPr algn="just"/>
            <a:endParaRPr lang="lv-LV" sz="3200" dirty="0"/>
          </a:p>
          <a:p>
            <a:pPr algn="just"/>
            <a:r>
              <a:rPr lang="lv-LV" sz="3200" dirty="0"/>
              <a:t>Kopā – 117 publiskās ēkas uz 2026. gadu.</a:t>
            </a:r>
          </a:p>
          <a:p>
            <a:endParaRPr lang="lv-LV" dirty="0"/>
          </a:p>
          <a:p>
            <a:endParaRPr lang="lv-LV" dirty="0"/>
          </a:p>
          <a:p>
            <a:endParaRPr dirty="0"/>
          </a:p>
        </p:txBody>
      </p:sp>
      <p:pic>
        <p:nvPicPr>
          <p:cNvPr id="3" name="Picture 2">
            <a:extLst>
              <a:ext uri="{FF2B5EF4-FFF2-40B4-BE49-F238E27FC236}">
                <a16:creationId xmlns:a16="http://schemas.microsoft.com/office/drawing/2014/main" id="{CD5F79F8-EA2C-572B-9C10-58D5E076AC13}"/>
              </a:ext>
            </a:extLst>
          </p:cNvPr>
          <p:cNvPicPr>
            <a:picLocks noChangeAspect="1"/>
          </p:cNvPicPr>
          <p:nvPr/>
        </p:nvPicPr>
        <p:blipFill>
          <a:blip r:embed="rId2"/>
          <a:stretch>
            <a:fillRect/>
          </a:stretch>
        </p:blipFill>
        <p:spPr>
          <a:xfrm>
            <a:off x="1936376" y="3331176"/>
            <a:ext cx="17960986" cy="3348659"/>
          </a:xfrm>
          <a:prstGeom prst="rect">
            <a:avLst/>
          </a:prstGeom>
        </p:spPr>
      </p:pic>
      <p:pic>
        <p:nvPicPr>
          <p:cNvPr id="1026" name="Picture 2" descr="Firewood vs. Wood Pellets vs. Wood Chips: Which Is Best? - Biothermic">
            <a:extLst>
              <a:ext uri="{FF2B5EF4-FFF2-40B4-BE49-F238E27FC236}">
                <a16:creationId xmlns:a16="http://schemas.microsoft.com/office/drawing/2014/main" id="{86FBE215-C312-060E-3EF7-66A2DC90DAA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713856" y="6970850"/>
            <a:ext cx="4135718" cy="62035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8511E41-2CAD-5100-D827-FAABCD9A8258}"/>
              </a:ext>
            </a:extLst>
          </p:cNvPr>
          <p:cNvSpPr>
            <a:spLocks noGrp="1"/>
          </p:cNvSpPr>
          <p:nvPr>
            <p:ph type="title"/>
          </p:nvPr>
        </p:nvSpPr>
        <p:spPr>
          <a:xfrm>
            <a:off x="1586045" y="197224"/>
            <a:ext cx="17344893" cy="1786317"/>
          </a:xfrm>
        </p:spPr>
        <p:txBody>
          <a:bodyPr/>
          <a:lstStyle/>
          <a:p>
            <a:pPr algn="ctr"/>
            <a:r>
              <a:rPr lang="en-US" sz="6600" dirty="0">
                <a:solidFill>
                  <a:schemeClr val="accent3">
                    <a:lumMod val="75000"/>
                  </a:schemeClr>
                </a:solidFill>
                <a:latin typeface="+mj-lt"/>
                <a:ea typeface="Times New Roman"/>
                <a:cs typeface="Times New Roman"/>
                <a:sym typeface="Times New Roman"/>
              </a:rPr>
              <a:t>IEPIRKUMA PROCESS: </a:t>
            </a:r>
            <a:br>
              <a:rPr lang="lv-LV" sz="6600" dirty="0">
                <a:solidFill>
                  <a:schemeClr val="accent3">
                    <a:lumMod val="75000"/>
                  </a:schemeClr>
                </a:solidFill>
                <a:latin typeface="+mj-lt"/>
                <a:ea typeface="Times New Roman"/>
                <a:cs typeface="Times New Roman"/>
                <a:sym typeface="Times New Roman"/>
              </a:rPr>
            </a:br>
            <a:r>
              <a:rPr lang="en-US" sz="6600" dirty="0">
                <a:solidFill>
                  <a:schemeClr val="accent3">
                    <a:lumMod val="75000"/>
                  </a:schemeClr>
                </a:solidFill>
                <a:latin typeface="+mj-lt"/>
                <a:ea typeface="Times New Roman"/>
                <a:cs typeface="Times New Roman"/>
                <a:sym typeface="Times New Roman"/>
              </a:rPr>
              <a:t>NO SPECIFIKĀCIJAS LĪDZ LĪGUMAM</a:t>
            </a:r>
            <a:endParaRPr lang="lv-LV" sz="6600" dirty="0">
              <a:solidFill>
                <a:schemeClr val="accent3">
                  <a:lumMod val="75000"/>
                </a:schemeClr>
              </a:solidFill>
              <a:latin typeface="+mj-lt"/>
            </a:endParaRPr>
          </a:p>
        </p:txBody>
      </p:sp>
      <p:sp>
        <p:nvSpPr>
          <p:cNvPr id="3" name="Teksta vietturis 2">
            <a:extLst>
              <a:ext uri="{FF2B5EF4-FFF2-40B4-BE49-F238E27FC236}">
                <a16:creationId xmlns:a16="http://schemas.microsoft.com/office/drawing/2014/main" id="{F774C19E-D80A-4DDE-BC70-F44862FB7903}"/>
              </a:ext>
            </a:extLst>
          </p:cNvPr>
          <p:cNvSpPr>
            <a:spLocks noGrp="1"/>
          </p:cNvSpPr>
          <p:nvPr>
            <p:ph type="body" idx="1"/>
          </p:nvPr>
        </p:nvSpPr>
        <p:spPr>
          <a:xfrm>
            <a:off x="233082" y="2169458"/>
            <a:ext cx="23157270" cy="11349317"/>
          </a:xfrm>
        </p:spPr>
        <p:txBody>
          <a:bodyPr/>
          <a:lstStyle/>
          <a:p>
            <a:pPr marL="266700" lvl="0" indent="-266700">
              <a:lnSpc>
                <a:spcPct val="115000"/>
              </a:lnSpc>
              <a:spcBef>
                <a:spcPts val="1200"/>
              </a:spcBef>
              <a:buClr>
                <a:schemeClr val="dk1"/>
              </a:buClr>
              <a:buSzPts val="1100"/>
            </a:pPr>
            <a:r>
              <a:rPr lang="en-US" sz="2800" b="1" dirty="0">
                <a:solidFill>
                  <a:schemeClr val="dk1"/>
                </a:solidFill>
                <a:ea typeface="Times New Roman"/>
                <a:cs typeface="Times New Roman"/>
                <a:sym typeface="Times New Roman"/>
              </a:rPr>
              <a:t>1.</a:t>
            </a:r>
            <a:r>
              <a:rPr lang="en-US" sz="2800" dirty="0">
                <a:solidFill>
                  <a:schemeClr val="dk1"/>
                </a:solidFill>
                <a:ea typeface="Times New Roman"/>
                <a:cs typeface="Times New Roman"/>
                <a:sym typeface="Times New Roman"/>
              </a:rPr>
              <a:t>        </a:t>
            </a:r>
            <a:r>
              <a:rPr lang="lv-LV" sz="2800" b="1" u="sng" dirty="0">
                <a:solidFill>
                  <a:schemeClr val="dk1"/>
                </a:solidFill>
                <a:ea typeface="Times New Roman"/>
                <a:cs typeface="Times New Roman"/>
                <a:sym typeface="Times New Roman"/>
              </a:rPr>
              <a:t>IEPIRKUMA DOKUMENTĀCIJAS IZSTRĀDE</a:t>
            </a:r>
          </a:p>
          <a:p>
            <a:pPr marL="1371600" lvl="0" indent="-400050" algn="just">
              <a:lnSpc>
                <a:spcPct val="150000"/>
              </a:lnSpc>
              <a:spcBef>
                <a:spcPts val="800"/>
              </a:spcBef>
              <a:buClr>
                <a:schemeClr val="dk1"/>
              </a:buClr>
              <a:buSzPts val="2700"/>
              <a:buFont typeface="Times New Roman"/>
              <a:buChar char="●"/>
            </a:pPr>
            <a:r>
              <a:rPr lang="lv-LV" sz="2800" b="1" dirty="0">
                <a:solidFill>
                  <a:schemeClr val="dk1"/>
                </a:solidFill>
                <a:ea typeface="Times New Roman"/>
                <a:cs typeface="Times New Roman"/>
                <a:sym typeface="Times New Roman"/>
              </a:rPr>
              <a:t>Tehniskā specifikācija:</a:t>
            </a:r>
            <a:r>
              <a:rPr lang="lv-LV" sz="2800" dirty="0">
                <a:solidFill>
                  <a:schemeClr val="dk1"/>
                </a:solidFill>
                <a:ea typeface="Times New Roman"/>
                <a:cs typeface="Times New Roman"/>
                <a:sym typeface="Times New Roman"/>
              </a:rPr>
              <a:t> Atbildīgā persona izveido detalizētu prasību aprakstu</a:t>
            </a:r>
            <a:r>
              <a:rPr lang="en-GB" sz="2800" dirty="0">
                <a:solidFill>
                  <a:schemeClr val="dk1"/>
                </a:solidFill>
                <a:ea typeface="Times New Roman"/>
                <a:cs typeface="Times New Roman"/>
                <a:sym typeface="Times New Roman"/>
              </a:rPr>
              <a:t> </a:t>
            </a:r>
            <a:r>
              <a:rPr lang="en-GB" sz="2800" dirty="0" err="1">
                <a:solidFill>
                  <a:schemeClr val="dk1"/>
                </a:solidFill>
                <a:ea typeface="Times New Roman"/>
                <a:cs typeface="Times New Roman"/>
                <a:sym typeface="Times New Roman"/>
              </a:rPr>
              <a:t>iepirkuma</a:t>
            </a:r>
            <a:r>
              <a:rPr lang="en-GB" sz="2800" dirty="0">
                <a:solidFill>
                  <a:schemeClr val="dk1"/>
                </a:solidFill>
                <a:ea typeface="Times New Roman"/>
                <a:cs typeface="Times New Roman"/>
                <a:sym typeface="Times New Roman"/>
              </a:rPr>
              <a:t> </a:t>
            </a:r>
            <a:r>
              <a:rPr lang="lv-LV" sz="2800" dirty="0">
                <a:solidFill>
                  <a:schemeClr val="dk1"/>
                </a:solidFill>
                <a:ea typeface="Times New Roman"/>
                <a:cs typeface="Times New Roman"/>
                <a:sym typeface="Times New Roman"/>
              </a:rPr>
              <a:t>priekšmetam</a:t>
            </a:r>
          </a:p>
          <a:p>
            <a:pPr marL="1371600" lvl="0" indent="-400050" algn="just">
              <a:lnSpc>
                <a:spcPct val="150000"/>
              </a:lnSpc>
              <a:buClr>
                <a:schemeClr val="dk1"/>
              </a:buClr>
              <a:buSzPts val="2700"/>
              <a:buFont typeface="Times New Roman"/>
              <a:buChar char="●"/>
            </a:pPr>
            <a:r>
              <a:rPr lang="lv-LV" sz="2800" b="1" dirty="0">
                <a:solidFill>
                  <a:schemeClr val="dk1"/>
                </a:solidFill>
                <a:ea typeface="Times New Roman"/>
                <a:cs typeface="Times New Roman"/>
                <a:sym typeface="Times New Roman"/>
              </a:rPr>
              <a:t>Nolikuma dokumentācijas izstrāde:</a:t>
            </a:r>
            <a:r>
              <a:rPr lang="lv-LV" sz="2800" dirty="0">
                <a:solidFill>
                  <a:schemeClr val="dk1"/>
                </a:solidFill>
                <a:ea typeface="Times New Roman"/>
                <a:cs typeface="Times New Roman"/>
                <a:sym typeface="Times New Roman"/>
              </a:rPr>
              <a:t> Iepirkumu speciālisti sagatavo iepirkuma nolikumu un tā  pielikumus</a:t>
            </a:r>
          </a:p>
          <a:p>
            <a:pPr marL="1371600" lvl="0" indent="-400050" algn="just">
              <a:lnSpc>
                <a:spcPct val="150000"/>
              </a:lnSpc>
              <a:buClr>
                <a:schemeClr val="dk1"/>
              </a:buClr>
              <a:buSzPts val="2700"/>
              <a:buFont typeface="Times New Roman"/>
              <a:buChar char="●"/>
            </a:pPr>
            <a:r>
              <a:rPr lang="lv-LV" sz="2800" b="1" dirty="0">
                <a:solidFill>
                  <a:schemeClr val="dk1"/>
                </a:solidFill>
                <a:ea typeface="Times New Roman"/>
                <a:cs typeface="Times New Roman"/>
                <a:sym typeface="Times New Roman"/>
              </a:rPr>
              <a:t>Apstiprināšana:</a:t>
            </a:r>
            <a:r>
              <a:rPr lang="lv-LV" sz="2800" dirty="0">
                <a:solidFill>
                  <a:schemeClr val="dk1"/>
                </a:solidFill>
                <a:ea typeface="Times New Roman"/>
                <a:cs typeface="Times New Roman"/>
                <a:sym typeface="Times New Roman"/>
              </a:rPr>
              <a:t> Iepirkumu komisija izskata, </a:t>
            </a:r>
            <a:r>
              <a:rPr lang="lv-LV" sz="2800" u="sng" dirty="0">
                <a:solidFill>
                  <a:schemeClr val="dk1"/>
                </a:solidFill>
                <a:ea typeface="Times New Roman"/>
                <a:cs typeface="Times New Roman"/>
                <a:sym typeface="Times New Roman"/>
              </a:rPr>
              <a:t>nepieciešamības gadījumā komentē un groza,  un saskaņo dokumentāciju</a:t>
            </a:r>
          </a:p>
          <a:p>
            <a:pPr marL="266700" lvl="0" indent="-266700" algn="just">
              <a:lnSpc>
                <a:spcPct val="115000"/>
              </a:lnSpc>
              <a:spcBef>
                <a:spcPts val="1200"/>
              </a:spcBef>
              <a:buClr>
                <a:schemeClr val="dk1"/>
              </a:buClr>
              <a:buSzPts val="1100"/>
            </a:pPr>
            <a:r>
              <a:rPr lang="lv-LV" sz="2800" b="1" dirty="0">
                <a:solidFill>
                  <a:schemeClr val="dk1"/>
                </a:solidFill>
                <a:ea typeface="Times New Roman"/>
                <a:cs typeface="Times New Roman"/>
                <a:sym typeface="Times New Roman"/>
              </a:rPr>
              <a:t>2.</a:t>
            </a:r>
            <a:r>
              <a:rPr lang="lv-LV" sz="2800" dirty="0">
                <a:solidFill>
                  <a:schemeClr val="dk1"/>
                </a:solidFill>
                <a:ea typeface="Times New Roman"/>
                <a:cs typeface="Times New Roman"/>
                <a:sym typeface="Times New Roman"/>
              </a:rPr>
              <a:t>        </a:t>
            </a:r>
            <a:r>
              <a:rPr lang="lv-LV" sz="2800" b="1" u="sng" dirty="0">
                <a:solidFill>
                  <a:schemeClr val="dk1"/>
                </a:solidFill>
                <a:ea typeface="Times New Roman"/>
                <a:cs typeface="Times New Roman"/>
                <a:sym typeface="Times New Roman"/>
              </a:rPr>
              <a:t>PROCEDŪRAS IZSLUDINĀŠANA UN PIEDĀVĀJUMU IESNIEGŠANA:</a:t>
            </a:r>
          </a:p>
          <a:p>
            <a:pPr marL="1371600" lvl="0" indent="-400050" algn="just">
              <a:lnSpc>
                <a:spcPct val="150000"/>
              </a:lnSpc>
              <a:spcBef>
                <a:spcPts val="800"/>
              </a:spcBef>
              <a:buSzPts val="2700"/>
              <a:buFont typeface="Times New Roman"/>
              <a:buChar char="●"/>
            </a:pPr>
            <a:r>
              <a:rPr lang="lv-LV" sz="2800" b="1" dirty="0">
                <a:solidFill>
                  <a:schemeClr val="dk1"/>
                </a:solidFill>
                <a:ea typeface="Times New Roman"/>
                <a:cs typeface="Times New Roman"/>
                <a:sym typeface="Times New Roman"/>
              </a:rPr>
              <a:t>Izsludināšana:</a:t>
            </a:r>
            <a:r>
              <a:rPr lang="lv-LV" sz="2800" dirty="0">
                <a:solidFill>
                  <a:schemeClr val="dk1"/>
                </a:solidFill>
                <a:ea typeface="Times New Roman"/>
                <a:cs typeface="Times New Roman"/>
                <a:sym typeface="Times New Roman"/>
              </a:rPr>
              <a:t> Publiskā iepirkuma paziņojumu publicē</a:t>
            </a:r>
            <a:r>
              <a:rPr lang="lv-LV" sz="2800" dirty="0">
                <a:solidFill>
                  <a:schemeClr val="dk1"/>
                </a:solidFill>
                <a:uFill>
                  <a:noFill/>
                </a:uFill>
                <a:ea typeface="Times New Roman"/>
                <a:cs typeface="Times New Roman"/>
                <a:sym typeface="Times New Roman"/>
                <a:hlinkClick r:id="rId2">
                  <a:extLst>
                    <a:ext uri="{A12FA001-AC4F-418D-AE19-62706E023703}">
                      <ahyp:hlinkClr xmlns:ahyp="http://schemas.microsoft.com/office/drawing/2018/hyperlinkcolor" val="tx"/>
                    </a:ext>
                  </a:extLst>
                </a:hlinkClick>
              </a:rPr>
              <a:t> Iepirkumu uzraudzības biroja (IUB) mājaslapā</a:t>
            </a:r>
            <a:r>
              <a:rPr lang="lv-LV" sz="2800" dirty="0">
                <a:solidFill>
                  <a:schemeClr val="dk1"/>
                </a:solidFill>
                <a:ea typeface="Times New Roman"/>
                <a:cs typeface="Times New Roman"/>
                <a:sym typeface="Times New Roman"/>
              </a:rPr>
              <a:t> un Elektronisko iepirkumu sistēmā (</a:t>
            </a:r>
            <a:r>
              <a:rPr lang="lv-LV" sz="2800" dirty="0">
                <a:solidFill>
                  <a:schemeClr val="dk1"/>
                </a:solidFill>
                <a:uFill>
                  <a:noFill/>
                </a:uFill>
                <a:ea typeface="Times New Roman"/>
                <a:cs typeface="Times New Roman"/>
                <a:sym typeface="Times New Roman"/>
                <a:hlinkClick r:id="rId3">
                  <a:extLst>
                    <a:ext uri="{A12FA001-AC4F-418D-AE19-62706E023703}">
                      <ahyp:hlinkClr xmlns:ahyp="http://schemas.microsoft.com/office/drawing/2018/hyperlinkcolor" val="tx"/>
                    </a:ext>
                  </a:extLst>
                </a:hlinkClick>
              </a:rPr>
              <a:t>EIS</a:t>
            </a:r>
            <a:r>
              <a:rPr lang="lv-LV" sz="2800" dirty="0">
                <a:solidFill>
                  <a:schemeClr val="dk1"/>
                </a:solidFill>
                <a:ea typeface="Times New Roman"/>
                <a:cs typeface="Times New Roman"/>
                <a:sym typeface="Times New Roman"/>
              </a:rPr>
              <a:t>)</a:t>
            </a:r>
          </a:p>
          <a:p>
            <a:pPr marL="1371600" marR="0" lvl="0" indent="-400050" algn="just" defTabSz="821531" rtl="0" eaLnBrk="1" fontAlgn="auto" latinLnBrk="0" hangingPunct="1">
              <a:lnSpc>
                <a:spcPct val="150000"/>
              </a:lnSpc>
              <a:spcBef>
                <a:spcPts val="800"/>
              </a:spcBef>
              <a:spcAft>
                <a:spcPts val="0"/>
              </a:spcAft>
              <a:buClrTx/>
              <a:buSzPts val="2700"/>
              <a:buFont typeface="Times New Roman"/>
              <a:buChar char="●"/>
              <a:tabLst/>
              <a:defRPr/>
            </a:pPr>
            <a:r>
              <a:rPr lang="lv-LV" sz="2800" b="1" dirty="0">
                <a:solidFill>
                  <a:schemeClr val="dk1"/>
                </a:solidFill>
                <a:ea typeface="Times New Roman"/>
                <a:cs typeface="Times New Roman"/>
                <a:sym typeface="Times New Roman"/>
              </a:rPr>
              <a:t>Piedāvājumu iesniegšana</a:t>
            </a:r>
            <a:r>
              <a:rPr lang="lv-LV" sz="2800" dirty="0">
                <a:solidFill>
                  <a:schemeClr val="dk1"/>
                </a:solidFill>
                <a:ea typeface="Times New Roman"/>
                <a:cs typeface="Times New Roman"/>
                <a:sym typeface="Times New Roman"/>
              </a:rPr>
              <a:t>: Pretendents iesniedz piedāvājumu </a:t>
            </a:r>
            <a:r>
              <a:rPr kumimoji="0" lang="lv-LV" sz="2800" b="0" i="0" u="none" strike="noStrike" kern="0" cap="none" spc="0" normalizeH="0" baseline="0" noProof="0" dirty="0">
                <a:ln>
                  <a:noFill/>
                </a:ln>
                <a:solidFill>
                  <a:srgbClr val="000000"/>
                </a:solidFill>
                <a:effectLst/>
                <a:uLnTx/>
                <a:uFillTx/>
                <a:latin typeface="Calibri"/>
                <a:ea typeface="Times New Roman"/>
                <a:cs typeface="Times New Roman"/>
                <a:sym typeface="Times New Roman"/>
              </a:rPr>
              <a:t>(</a:t>
            </a:r>
            <a:r>
              <a:rPr kumimoji="0" lang="lv-LV" sz="2800" b="0" i="0" u="none" strike="noStrike" kern="0" cap="none" spc="0" normalizeH="0" baseline="0" noProof="0" dirty="0">
                <a:ln>
                  <a:noFill/>
                </a:ln>
                <a:solidFill>
                  <a:srgbClr val="000000"/>
                </a:solidFill>
                <a:effectLst/>
                <a:uLnTx/>
                <a:uFill>
                  <a:noFill/>
                </a:uFill>
                <a:latin typeface="Calibri"/>
                <a:ea typeface="Times New Roman"/>
                <a:cs typeface="Times New Roman"/>
                <a:sym typeface="Times New Roman"/>
                <a:hlinkClick r:id="rId3">
                  <a:extLst>
                    <a:ext uri="{A12FA001-AC4F-418D-AE19-62706E023703}">
                      <ahyp:hlinkClr xmlns:ahyp="http://schemas.microsoft.com/office/drawing/2018/hyperlinkcolor" val="tx"/>
                    </a:ext>
                  </a:extLst>
                </a:hlinkClick>
              </a:rPr>
              <a:t>EIS</a:t>
            </a:r>
            <a:r>
              <a:rPr kumimoji="0" lang="lv-LV" sz="2800" b="0" i="0" u="none" strike="noStrike" kern="0" cap="none" spc="0" normalizeH="0" baseline="0" noProof="0" dirty="0">
                <a:ln>
                  <a:noFill/>
                </a:ln>
                <a:solidFill>
                  <a:srgbClr val="000000"/>
                </a:solidFill>
                <a:effectLst/>
                <a:uLnTx/>
                <a:uFillTx/>
                <a:latin typeface="Calibri"/>
                <a:ea typeface="Times New Roman"/>
                <a:cs typeface="Times New Roman"/>
                <a:sym typeface="Times New Roman"/>
              </a:rPr>
              <a:t>) </a:t>
            </a:r>
            <a:r>
              <a:rPr lang="lv-LV" sz="2800" dirty="0">
                <a:solidFill>
                  <a:schemeClr val="dk1"/>
                </a:solidFill>
                <a:ea typeface="Times New Roman"/>
                <a:cs typeface="Times New Roman"/>
                <a:sym typeface="Times New Roman"/>
              </a:rPr>
              <a:t>iepirkumā noteiktajā termiņā </a:t>
            </a:r>
          </a:p>
          <a:p>
            <a:pPr lvl="0" algn="just">
              <a:lnSpc>
                <a:spcPct val="150000"/>
              </a:lnSpc>
            </a:pPr>
            <a:r>
              <a:rPr lang="lv-LV" sz="2800" b="1" dirty="0">
                <a:solidFill>
                  <a:schemeClr val="dk1"/>
                </a:solidFill>
                <a:ea typeface="Times New Roman"/>
                <a:cs typeface="Times New Roman"/>
                <a:sym typeface="Times New Roman"/>
              </a:rPr>
              <a:t>3.</a:t>
            </a:r>
            <a:r>
              <a:rPr lang="lv-LV" sz="2800" dirty="0">
                <a:solidFill>
                  <a:schemeClr val="dk1"/>
                </a:solidFill>
                <a:ea typeface="Times New Roman"/>
                <a:cs typeface="Times New Roman"/>
                <a:sym typeface="Times New Roman"/>
              </a:rPr>
              <a:t>        </a:t>
            </a:r>
            <a:r>
              <a:rPr lang="lv-LV" sz="2800" b="1" u="sng" dirty="0">
                <a:solidFill>
                  <a:schemeClr val="dk1"/>
                </a:solidFill>
                <a:ea typeface="Times New Roman"/>
                <a:cs typeface="Times New Roman"/>
                <a:sym typeface="Times New Roman"/>
              </a:rPr>
              <a:t>PIEDĀVĀJUMU VĒRTĒŠANA UN LĒMUMA PIEŅEMŠANA</a:t>
            </a:r>
          </a:p>
          <a:p>
            <a:pPr marL="1371600" lvl="0" indent="-400050">
              <a:lnSpc>
                <a:spcPct val="150000"/>
              </a:lnSpc>
              <a:buClr>
                <a:schemeClr val="dk1"/>
              </a:buClr>
              <a:buSzPts val="2700"/>
              <a:buFont typeface="Times New Roman"/>
              <a:buChar char="●"/>
            </a:pPr>
            <a:r>
              <a:rPr lang="lv-LV" sz="2800" b="1" dirty="0">
                <a:solidFill>
                  <a:schemeClr val="dk1"/>
                </a:solidFill>
                <a:ea typeface="Times New Roman"/>
                <a:cs typeface="Times New Roman"/>
                <a:sym typeface="Times New Roman"/>
              </a:rPr>
              <a:t>Piedāvājumu atvēršana:</a:t>
            </a:r>
            <a:r>
              <a:rPr lang="lv-LV" sz="2800" dirty="0">
                <a:solidFill>
                  <a:schemeClr val="dk1"/>
                </a:solidFill>
                <a:ea typeface="Times New Roman"/>
                <a:cs typeface="Times New Roman"/>
                <a:sym typeface="Times New Roman"/>
              </a:rPr>
              <a:t> Iepirkuma komisija atver iesniegtos piedāvājumus un veic to vērtēšanu</a:t>
            </a:r>
          </a:p>
          <a:p>
            <a:pPr marL="1371600" lvl="0" indent="-400050">
              <a:lnSpc>
                <a:spcPct val="150000"/>
              </a:lnSpc>
              <a:buClr>
                <a:schemeClr val="dk1"/>
              </a:buClr>
              <a:buSzPts val="2700"/>
              <a:buFont typeface="Times New Roman"/>
              <a:buChar char="●"/>
            </a:pPr>
            <a:r>
              <a:rPr lang="lv-LV" sz="2800" b="1" dirty="0">
                <a:solidFill>
                  <a:schemeClr val="dk1"/>
                </a:solidFill>
                <a:ea typeface="Times New Roman"/>
                <a:cs typeface="Times New Roman"/>
                <a:sym typeface="Times New Roman"/>
              </a:rPr>
              <a:t>Lēmuma pieņemšana:</a:t>
            </a:r>
            <a:r>
              <a:rPr lang="lv-LV" sz="2800" dirty="0">
                <a:solidFill>
                  <a:schemeClr val="dk1"/>
                </a:solidFill>
                <a:ea typeface="Times New Roman"/>
                <a:cs typeface="Times New Roman"/>
                <a:sym typeface="Times New Roman"/>
              </a:rPr>
              <a:t> Komisija nosaka uzvarētāju, informē pretendentus par rezultātiem </a:t>
            </a:r>
          </a:p>
          <a:p>
            <a:pPr lvl="0">
              <a:lnSpc>
                <a:spcPct val="150000"/>
              </a:lnSpc>
            </a:pPr>
            <a:r>
              <a:rPr lang="lv-LV" sz="2800" b="1" dirty="0">
                <a:solidFill>
                  <a:schemeClr val="dk1"/>
                </a:solidFill>
                <a:ea typeface="Times New Roman"/>
                <a:cs typeface="Times New Roman"/>
                <a:sym typeface="Times New Roman"/>
              </a:rPr>
              <a:t>4.</a:t>
            </a:r>
            <a:r>
              <a:rPr lang="lv-LV" sz="2800" dirty="0">
                <a:solidFill>
                  <a:schemeClr val="dk1"/>
                </a:solidFill>
                <a:ea typeface="Times New Roman"/>
                <a:cs typeface="Times New Roman"/>
                <a:sym typeface="Times New Roman"/>
              </a:rPr>
              <a:t>        </a:t>
            </a:r>
            <a:r>
              <a:rPr lang="lv-LV" sz="2800" b="1" u="sng" dirty="0">
                <a:solidFill>
                  <a:schemeClr val="dk1"/>
                </a:solidFill>
                <a:ea typeface="Times New Roman"/>
                <a:cs typeface="Times New Roman"/>
                <a:sym typeface="Times New Roman"/>
              </a:rPr>
              <a:t>LĪGUMA SLĒGŠANA</a:t>
            </a:r>
          </a:p>
          <a:p>
            <a:pPr marL="1371600" lvl="0" indent="-400050">
              <a:lnSpc>
                <a:spcPct val="150000"/>
              </a:lnSpc>
              <a:buClr>
                <a:schemeClr val="dk1"/>
              </a:buClr>
              <a:buSzPts val="2700"/>
              <a:buFont typeface="Times New Roman"/>
              <a:buChar char="●"/>
            </a:pPr>
            <a:r>
              <a:rPr lang="lv-LV" sz="2800" b="1" dirty="0">
                <a:solidFill>
                  <a:schemeClr val="dk1"/>
                </a:solidFill>
                <a:ea typeface="Times New Roman"/>
                <a:cs typeface="Times New Roman"/>
                <a:sym typeface="Times New Roman"/>
              </a:rPr>
              <a:t>Nogaidīšanas termiņš: </a:t>
            </a:r>
            <a:r>
              <a:rPr lang="lv-LV" sz="2800" dirty="0">
                <a:solidFill>
                  <a:schemeClr val="dk1"/>
                </a:solidFill>
                <a:ea typeface="Times New Roman"/>
                <a:cs typeface="Times New Roman"/>
                <a:sym typeface="Times New Roman"/>
              </a:rPr>
              <a:t>Ievēro likumā noteikto nogaidīšanas periodu, kura laikā lēmums var tikt pārsūdzēts</a:t>
            </a:r>
          </a:p>
          <a:p>
            <a:pPr marL="1371600" lvl="0" indent="-400050">
              <a:lnSpc>
                <a:spcPct val="150000"/>
              </a:lnSpc>
              <a:buClr>
                <a:schemeClr val="dk1"/>
              </a:buClr>
              <a:buSzPts val="2700"/>
              <a:buFont typeface="Times New Roman"/>
              <a:buChar char="●"/>
            </a:pPr>
            <a:r>
              <a:rPr lang="lv-LV" sz="2800" b="1" dirty="0">
                <a:solidFill>
                  <a:schemeClr val="dk1"/>
                </a:solidFill>
                <a:ea typeface="Times New Roman"/>
                <a:cs typeface="Times New Roman"/>
                <a:sym typeface="Times New Roman"/>
              </a:rPr>
              <a:t>Līguma slēgšana: </a:t>
            </a:r>
            <a:r>
              <a:rPr lang="lv-LV" sz="2800" dirty="0">
                <a:solidFill>
                  <a:schemeClr val="dk1"/>
                </a:solidFill>
                <a:ea typeface="Times New Roman"/>
                <a:cs typeface="Times New Roman"/>
                <a:sym typeface="Times New Roman"/>
              </a:rPr>
              <a:t>Līgums tiek noslēgts un nodots izpildei atbildīgajai personai/-</a:t>
            </a:r>
            <a:r>
              <a:rPr lang="lv-LV" sz="2800" dirty="0" err="1">
                <a:solidFill>
                  <a:schemeClr val="dk1"/>
                </a:solidFill>
                <a:ea typeface="Times New Roman"/>
                <a:cs typeface="Times New Roman"/>
                <a:sym typeface="Times New Roman"/>
              </a:rPr>
              <a:t>ām</a:t>
            </a:r>
            <a:endParaRPr lang="lv-LV" sz="2800" dirty="0">
              <a:solidFill>
                <a:schemeClr val="dk1"/>
              </a:solidFill>
              <a:ea typeface="Times New Roman"/>
              <a:cs typeface="Times New Roman"/>
              <a:sym typeface="Times New Roman"/>
            </a:endParaRPr>
          </a:p>
          <a:p>
            <a:pPr lvl="0">
              <a:lnSpc>
                <a:spcPct val="150000"/>
              </a:lnSpc>
            </a:pPr>
            <a:r>
              <a:rPr lang="lv-LV" sz="2800" b="1" dirty="0">
                <a:solidFill>
                  <a:schemeClr val="dk1"/>
                </a:solidFill>
                <a:ea typeface="Times New Roman"/>
                <a:cs typeface="Times New Roman"/>
                <a:sym typeface="Times New Roman"/>
              </a:rPr>
              <a:t>5.</a:t>
            </a:r>
            <a:r>
              <a:rPr lang="lv-LV" sz="2800" dirty="0">
                <a:solidFill>
                  <a:schemeClr val="dk1"/>
                </a:solidFill>
                <a:ea typeface="Times New Roman"/>
                <a:cs typeface="Times New Roman"/>
                <a:sym typeface="Times New Roman"/>
              </a:rPr>
              <a:t>        </a:t>
            </a:r>
            <a:r>
              <a:rPr lang="lv-LV" sz="2800" b="1" u="sng" dirty="0">
                <a:solidFill>
                  <a:schemeClr val="dk1"/>
                </a:solidFill>
                <a:ea typeface="Times New Roman"/>
                <a:cs typeface="Times New Roman"/>
                <a:sym typeface="Times New Roman"/>
              </a:rPr>
              <a:t>LĪGUMA IZPILDE UN UZRAUDZĪBA</a:t>
            </a:r>
          </a:p>
          <a:p>
            <a:pPr marL="1371600" lvl="0" indent="-400050" algn="just">
              <a:lnSpc>
                <a:spcPct val="150000"/>
              </a:lnSpc>
              <a:buClr>
                <a:schemeClr val="dk1"/>
              </a:buClr>
              <a:buSzPts val="2700"/>
              <a:buFont typeface="Times New Roman"/>
              <a:buChar char="●"/>
            </a:pPr>
            <a:r>
              <a:rPr lang="lv-LV" sz="2800" b="1" dirty="0">
                <a:solidFill>
                  <a:schemeClr val="dk1"/>
                </a:solidFill>
                <a:ea typeface="Times New Roman"/>
                <a:cs typeface="Times New Roman"/>
                <a:sym typeface="Times New Roman"/>
              </a:rPr>
              <a:t>Līgums tiek nodots darbam par līguma izpildi atbildīgajām personām. </a:t>
            </a:r>
            <a:r>
              <a:rPr lang="lv-LV" sz="2800" dirty="0">
                <a:solidFill>
                  <a:schemeClr val="dk1"/>
                </a:solidFill>
                <a:ea typeface="Times New Roman"/>
                <a:cs typeface="Times New Roman"/>
                <a:sym typeface="Times New Roman"/>
              </a:rPr>
              <a:t>Standartā par Līguma izpildi atbildīga ir viena vai vairākas personas. Līgumos, kuros saņēmēji ir vairākas iestādes, no katras iestādes tiek deleģēta atbildīgā persona par līguma izpildi un uzraudzību (piemēram, degviela, kancelejas preces, malka utt.).</a:t>
            </a:r>
            <a:endParaRPr lang="lv-LV" sz="2800" b="1" u="sng" dirty="0">
              <a:solidFill>
                <a:schemeClr val="dk1"/>
              </a:solidFill>
              <a:ea typeface="Times New Roman"/>
              <a:cs typeface="Times New Roman"/>
              <a:sym typeface="Times New Roman"/>
            </a:endParaRPr>
          </a:p>
          <a:p>
            <a:endParaRPr lang="lv-LV" dirty="0"/>
          </a:p>
        </p:txBody>
      </p:sp>
    </p:spTree>
    <p:extLst>
      <p:ext uri="{BB962C8B-B14F-4D97-AF65-F5344CB8AC3E}">
        <p14:creationId xmlns:p14="http://schemas.microsoft.com/office/powerpoint/2010/main" val="396116499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2833A16-0228-F2F3-278C-D7655625CDFC}"/>
              </a:ext>
            </a:extLst>
          </p:cNvPr>
          <p:cNvSpPr>
            <a:spLocks noGrp="1"/>
          </p:cNvSpPr>
          <p:nvPr>
            <p:ph type="title"/>
          </p:nvPr>
        </p:nvSpPr>
        <p:spPr>
          <a:xfrm>
            <a:off x="1586045" y="1057835"/>
            <a:ext cx="17344893" cy="2589607"/>
          </a:xfrm>
        </p:spPr>
        <p:txBody>
          <a:bodyPr/>
          <a:lstStyle/>
          <a:p>
            <a:pPr algn="ctr"/>
            <a:r>
              <a:rPr lang="en-US" sz="5400" b="0" dirty="0">
                <a:solidFill>
                  <a:schemeClr val="dk1"/>
                </a:solidFill>
                <a:latin typeface="Times New Roman"/>
                <a:ea typeface="Times New Roman"/>
                <a:cs typeface="Times New Roman"/>
                <a:sym typeface="Times New Roman"/>
              </a:rPr>
              <a:t> </a:t>
            </a:r>
            <a:r>
              <a:rPr lang="en-US" sz="6600" dirty="0">
                <a:solidFill>
                  <a:schemeClr val="accent3">
                    <a:lumMod val="75000"/>
                  </a:schemeClr>
                </a:solidFill>
                <a:ea typeface="Times New Roman"/>
                <a:cs typeface="Times New Roman"/>
                <a:sym typeface="Times New Roman"/>
              </a:rPr>
              <a:t>GATAVOJAMIES 2026./2027. GADA </a:t>
            </a:r>
            <a:br>
              <a:rPr lang="lv-LV" sz="6600" dirty="0">
                <a:solidFill>
                  <a:schemeClr val="accent3">
                    <a:lumMod val="75000"/>
                  </a:schemeClr>
                </a:solidFill>
                <a:ea typeface="Times New Roman"/>
                <a:cs typeface="Times New Roman"/>
                <a:sym typeface="Times New Roman"/>
              </a:rPr>
            </a:br>
            <a:r>
              <a:rPr lang="en-US" sz="6600" dirty="0">
                <a:solidFill>
                  <a:schemeClr val="accent3">
                    <a:lumMod val="75000"/>
                  </a:schemeClr>
                </a:solidFill>
                <a:ea typeface="Times New Roman"/>
                <a:cs typeface="Times New Roman"/>
                <a:sym typeface="Times New Roman"/>
              </a:rPr>
              <a:t>APKURES SEZONAI</a:t>
            </a:r>
            <a:endParaRPr lang="lv-LV" sz="6600" dirty="0">
              <a:solidFill>
                <a:schemeClr val="accent3">
                  <a:lumMod val="75000"/>
                </a:schemeClr>
              </a:solidFill>
            </a:endParaRPr>
          </a:p>
        </p:txBody>
      </p:sp>
      <p:sp>
        <p:nvSpPr>
          <p:cNvPr id="3" name="Teksta vietturis 2">
            <a:extLst>
              <a:ext uri="{FF2B5EF4-FFF2-40B4-BE49-F238E27FC236}">
                <a16:creationId xmlns:a16="http://schemas.microsoft.com/office/drawing/2014/main" id="{06FA8BBB-83CE-FCFB-1E59-449F72B28C9A}"/>
              </a:ext>
            </a:extLst>
          </p:cNvPr>
          <p:cNvSpPr>
            <a:spLocks noGrp="1"/>
          </p:cNvSpPr>
          <p:nvPr>
            <p:ph type="body" idx="1"/>
          </p:nvPr>
        </p:nvSpPr>
        <p:spPr>
          <a:xfrm>
            <a:off x="1586046" y="3460376"/>
            <a:ext cx="18638330" cy="9197789"/>
          </a:xfrm>
        </p:spPr>
        <p:txBody>
          <a:bodyPr/>
          <a:lstStyle/>
          <a:p>
            <a:pPr marL="266700" lvl="0" indent="-266700">
              <a:lnSpc>
                <a:spcPct val="115000"/>
              </a:lnSpc>
              <a:spcBef>
                <a:spcPts val="1200"/>
              </a:spcBef>
              <a:buClr>
                <a:schemeClr val="dk1"/>
              </a:buClr>
              <a:buSzPts val="1100"/>
            </a:pPr>
            <a:r>
              <a:rPr lang="lv-LV" sz="4800" b="1" i="1" dirty="0">
                <a:solidFill>
                  <a:schemeClr val="dk1"/>
                </a:solidFill>
                <a:ea typeface="Times New Roman"/>
                <a:cs typeface="Times New Roman"/>
                <a:sym typeface="Times New Roman"/>
              </a:rPr>
              <a:t>Iepirkumu rezultātā noslēgti sekojoši līgumi kurināmā iegādei:</a:t>
            </a:r>
          </a:p>
          <a:p>
            <a:pPr lvl="0" algn="ctr">
              <a:lnSpc>
                <a:spcPct val="115000"/>
              </a:lnSpc>
              <a:spcBef>
                <a:spcPts val="800"/>
              </a:spcBef>
              <a:buClr>
                <a:schemeClr val="dk1"/>
              </a:buClr>
              <a:buSzPts val="1100"/>
            </a:pPr>
            <a:endParaRPr lang="lv-LV" sz="4800" b="1" dirty="0">
              <a:solidFill>
                <a:schemeClr val="dk1"/>
              </a:solidFill>
              <a:ea typeface="Times New Roman"/>
              <a:cs typeface="Times New Roman"/>
              <a:sym typeface="Times New Roman"/>
            </a:endParaRPr>
          </a:p>
          <a:p>
            <a:pPr lvl="0">
              <a:lnSpc>
                <a:spcPct val="115000"/>
              </a:lnSpc>
              <a:buClr>
                <a:schemeClr val="dk1"/>
              </a:buClr>
              <a:buSzPts val="1100"/>
            </a:pPr>
            <a:r>
              <a:rPr lang="lv-LV" sz="4800" b="1" dirty="0">
                <a:solidFill>
                  <a:schemeClr val="dk1"/>
                </a:solidFill>
                <a:ea typeface="Times New Roman"/>
                <a:cs typeface="Times New Roman"/>
                <a:sym typeface="Times New Roman"/>
              </a:rPr>
              <a:t>🪵 </a:t>
            </a:r>
            <a:r>
              <a:rPr lang="lv-LV" sz="4800" b="1" u="sng" dirty="0">
                <a:solidFill>
                  <a:schemeClr val="accent3">
                    <a:lumMod val="75000"/>
                  </a:schemeClr>
                </a:solidFill>
                <a:ea typeface="Times New Roman"/>
                <a:cs typeface="Times New Roman"/>
                <a:sym typeface="Times New Roman"/>
              </a:rPr>
              <a:t>MALKA</a:t>
            </a:r>
          </a:p>
          <a:p>
            <a:pPr marL="171450" lvl="0" indent="946150">
              <a:lnSpc>
                <a:spcPct val="115000"/>
              </a:lnSpc>
              <a:spcBef>
                <a:spcPts val="800"/>
              </a:spcBef>
              <a:buClr>
                <a:schemeClr val="dk1"/>
              </a:buClr>
              <a:buSzPts val="4000"/>
              <a:buFont typeface="Arial"/>
              <a:buChar char="●"/>
            </a:pPr>
            <a:r>
              <a:rPr lang="lv-LV" sz="4800" b="1" dirty="0">
                <a:solidFill>
                  <a:schemeClr val="dk1"/>
                </a:solidFill>
                <a:ea typeface="Times New Roman"/>
                <a:cs typeface="Times New Roman"/>
                <a:sym typeface="Times New Roman"/>
              </a:rPr>
              <a:t>Piegādātājs:</a:t>
            </a:r>
            <a:r>
              <a:rPr lang="lv-LV" sz="4800" dirty="0">
                <a:solidFill>
                  <a:schemeClr val="dk1"/>
                </a:solidFill>
                <a:ea typeface="Times New Roman"/>
                <a:cs typeface="Times New Roman"/>
                <a:sym typeface="Times New Roman"/>
              </a:rPr>
              <a:t> SIA “</a:t>
            </a:r>
            <a:r>
              <a:rPr lang="lv-LV" sz="4800" dirty="0" err="1">
                <a:solidFill>
                  <a:schemeClr val="dk1"/>
                </a:solidFill>
                <a:ea typeface="Times New Roman"/>
                <a:cs typeface="Times New Roman"/>
                <a:sym typeface="Times New Roman"/>
              </a:rPr>
              <a:t>Holzwerke</a:t>
            </a:r>
            <a:r>
              <a:rPr lang="lv-LV" sz="4800" dirty="0">
                <a:solidFill>
                  <a:schemeClr val="dk1"/>
                </a:solidFill>
                <a:ea typeface="Times New Roman"/>
                <a:cs typeface="Times New Roman"/>
                <a:sym typeface="Times New Roman"/>
              </a:rPr>
              <a:t> Lubāna”</a:t>
            </a:r>
          </a:p>
          <a:p>
            <a:pPr marL="171450" lvl="0" indent="946150">
              <a:lnSpc>
                <a:spcPct val="115000"/>
              </a:lnSpc>
              <a:buClr>
                <a:schemeClr val="dk1"/>
              </a:buClr>
              <a:buSzPts val="4000"/>
              <a:buFont typeface="Arial"/>
              <a:buChar char="●"/>
            </a:pPr>
            <a:r>
              <a:rPr lang="lv-LV" sz="4800" b="1" dirty="0">
                <a:solidFill>
                  <a:schemeClr val="dk1"/>
                </a:solidFill>
                <a:ea typeface="Times New Roman"/>
                <a:cs typeface="Times New Roman"/>
                <a:sym typeface="Times New Roman"/>
              </a:rPr>
              <a:t>Līguma noslēgšanas datums:</a:t>
            </a:r>
            <a:r>
              <a:rPr lang="lv-LV" sz="4800" dirty="0">
                <a:solidFill>
                  <a:schemeClr val="dk1"/>
                </a:solidFill>
                <a:ea typeface="Times New Roman"/>
                <a:cs typeface="Times New Roman"/>
                <a:sym typeface="Times New Roman"/>
              </a:rPr>
              <a:t> 2026. gada 6. maijs</a:t>
            </a:r>
          </a:p>
          <a:p>
            <a:pPr marL="171450" lvl="0" indent="946150">
              <a:lnSpc>
                <a:spcPct val="115000"/>
              </a:lnSpc>
              <a:buClr>
                <a:schemeClr val="dk1"/>
              </a:buClr>
              <a:buSzPts val="4000"/>
              <a:buFont typeface="Arial"/>
              <a:buChar char="●"/>
            </a:pPr>
            <a:r>
              <a:rPr lang="lv-LV" sz="4800" b="1" dirty="0">
                <a:solidFill>
                  <a:schemeClr val="dk1"/>
                </a:solidFill>
                <a:ea typeface="Times New Roman"/>
                <a:cs typeface="Times New Roman"/>
                <a:sym typeface="Times New Roman"/>
              </a:rPr>
              <a:t>Līguma darbības termiņš:</a:t>
            </a:r>
            <a:r>
              <a:rPr lang="lv-LV" sz="4800" dirty="0">
                <a:solidFill>
                  <a:schemeClr val="dk1"/>
                </a:solidFill>
                <a:ea typeface="Times New Roman"/>
                <a:cs typeface="Times New Roman"/>
                <a:sym typeface="Times New Roman"/>
              </a:rPr>
              <a:t> 4 mēneši</a:t>
            </a:r>
          </a:p>
          <a:p>
            <a:pPr marL="171450" lvl="0" indent="946150">
              <a:lnSpc>
                <a:spcPct val="115000"/>
              </a:lnSpc>
              <a:buClr>
                <a:schemeClr val="dk1"/>
              </a:buClr>
              <a:buSzPts val="4000"/>
              <a:buFont typeface="Arial"/>
              <a:buChar char="●"/>
            </a:pPr>
            <a:r>
              <a:rPr lang="lv-LV" sz="4800" b="1" dirty="0">
                <a:solidFill>
                  <a:schemeClr val="dk1"/>
                </a:solidFill>
                <a:ea typeface="Times New Roman"/>
                <a:cs typeface="Times New Roman"/>
                <a:sym typeface="Times New Roman"/>
              </a:rPr>
              <a:t>Apjoms:</a:t>
            </a:r>
            <a:r>
              <a:rPr lang="lv-LV" sz="4800" dirty="0">
                <a:solidFill>
                  <a:schemeClr val="dk1"/>
                </a:solidFill>
                <a:ea typeface="Times New Roman"/>
                <a:cs typeface="Times New Roman"/>
                <a:sym typeface="Times New Roman"/>
              </a:rPr>
              <a:t> 1800 m³</a:t>
            </a:r>
          </a:p>
          <a:p>
            <a:pPr marL="171450" lvl="0" indent="946150">
              <a:lnSpc>
                <a:spcPct val="115000"/>
              </a:lnSpc>
              <a:buClr>
                <a:schemeClr val="dk1"/>
              </a:buClr>
              <a:buSzPts val="4000"/>
              <a:buFont typeface="Arial"/>
              <a:buChar char="●"/>
            </a:pPr>
            <a:r>
              <a:rPr lang="lv-LV" sz="4800" b="1" dirty="0">
                <a:solidFill>
                  <a:schemeClr val="dk1"/>
                </a:solidFill>
                <a:ea typeface="Times New Roman"/>
                <a:cs typeface="Times New Roman"/>
                <a:sym typeface="Times New Roman"/>
              </a:rPr>
              <a:t>Piegādāts (līdz 26.07.2026.): </a:t>
            </a:r>
            <a:r>
              <a:rPr lang="lv-LV" sz="4800" dirty="0">
                <a:solidFill>
                  <a:schemeClr val="dk1"/>
                </a:solidFill>
                <a:ea typeface="Times New Roman"/>
                <a:cs typeface="Times New Roman"/>
                <a:sym typeface="Times New Roman"/>
              </a:rPr>
              <a:t>1381,8</a:t>
            </a:r>
            <a:r>
              <a:rPr lang="lv-LV" sz="4800" b="1" dirty="0">
                <a:solidFill>
                  <a:schemeClr val="dk1"/>
                </a:solidFill>
                <a:ea typeface="Times New Roman"/>
                <a:cs typeface="Times New Roman"/>
                <a:sym typeface="Times New Roman"/>
              </a:rPr>
              <a:t> </a:t>
            </a:r>
            <a:r>
              <a:rPr lang="lv-LV" sz="4800" dirty="0">
                <a:solidFill>
                  <a:schemeClr val="dk1"/>
                </a:solidFill>
                <a:ea typeface="Times New Roman"/>
                <a:cs typeface="Times New Roman"/>
                <a:sym typeface="Times New Roman"/>
              </a:rPr>
              <a:t>m³</a:t>
            </a:r>
          </a:p>
          <a:p>
            <a:pPr marL="171450" lvl="0" indent="946150">
              <a:lnSpc>
                <a:spcPct val="115000"/>
              </a:lnSpc>
              <a:buClr>
                <a:schemeClr val="dk1"/>
              </a:buClr>
              <a:buSzPts val="4000"/>
              <a:buFont typeface="Arial"/>
              <a:buChar char="●"/>
            </a:pPr>
            <a:r>
              <a:rPr lang="lv-LV" sz="4800" b="1" dirty="0">
                <a:solidFill>
                  <a:schemeClr val="dk1"/>
                </a:solidFill>
                <a:ea typeface="Times New Roman"/>
                <a:cs typeface="Times New Roman"/>
                <a:sym typeface="Times New Roman"/>
              </a:rPr>
              <a:t>Līgumcena:</a:t>
            </a:r>
            <a:r>
              <a:rPr lang="lv-LV" sz="4800" dirty="0">
                <a:solidFill>
                  <a:schemeClr val="dk1"/>
                </a:solidFill>
                <a:ea typeface="Times New Roman"/>
                <a:cs typeface="Times New Roman"/>
                <a:sym typeface="Times New Roman"/>
              </a:rPr>
              <a:t> 75 510,00 EUR (bez PVN)</a:t>
            </a:r>
          </a:p>
          <a:p>
            <a:pPr marL="171450" lvl="0" indent="946150">
              <a:lnSpc>
                <a:spcPct val="115000"/>
              </a:lnSpc>
              <a:buClr>
                <a:schemeClr val="dk1"/>
              </a:buClr>
              <a:buSzPts val="4000"/>
              <a:buFont typeface="Arial"/>
              <a:buChar char="●"/>
            </a:pPr>
            <a:r>
              <a:rPr lang="lv-LV" sz="4800" b="1" dirty="0">
                <a:solidFill>
                  <a:schemeClr val="dk1"/>
                </a:solidFill>
                <a:ea typeface="Times New Roman"/>
                <a:cs typeface="Times New Roman"/>
                <a:sym typeface="Times New Roman"/>
              </a:rPr>
              <a:t>Cena par 1 m³: </a:t>
            </a:r>
            <a:r>
              <a:rPr lang="lv-LV" sz="4800" dirty="0">
                <a:solidFill>
                  <a:schemeClr val="dk1"/>
                </a:solidFill>
                <a:ea typeface="Times New Roman"/>
                <a:cs typeface="Times New Roman"/>
                <a:sym typeface="Times New Roman"/>
              </a:rPr>
              <a:t>41,95 EUR (bez PVN)</a:t>
            </a:r>
          </a:p>
          <a:p>
            <a:pPr marL="171450" lvl="0" indent="946150">
              <a:lnSpc>
                <a:spcPct val="115000"/>
              </a:lnSpc>
              <a:buClr>
                <a:schemeClr val="dk1"/>
              </a:buClr>
              <a:buSzPts val="4000"/>
              <a:buFont typeface="Arial"/>
              <a:buChar char="●"/>
            </a:pPr>
            <a:r>
              <a:rPr lang="lv-LV" sz="4800" b="1" dirty="0">
                <a:solidFill>
                  <a:schemeClr val="dk1"/>
                </a:solidFill>
                <a:ea typeface="Times New Roman"/>
                <a:cs typeface="Times New Roman"/>
                <a:sym typeface="Times New Roman"/>
              </a:rPr>
              <a:t>Saņēmēji:</a:t>
            </a:r>
            <a:r>
              <a:rPr lang="lv-LV" sz="4800" dirty="0">
                <a:solidFill>
                  <a:schemeClr val="dk1"/>
                </a:solidFill>
                <a:ea typeface="Times New Roman"/>
                <a:cs typeface="Times New Roman"/>
                <a:sym typeface="Times New Roman"/>
              </a:rPr>
              <a:t> 15 Gulbenes novada pašvaldības iestādes</a:t>
            </a:r>
          </a:p>
          <a:p>
            <a:pPr lvl="0" algn="ctr">
              <a:lnSpc>
                <a:spcPct val="115000"/>
              </a:lnSpc>
              <a:buClr>
                <a:schemeClr val="dk1"/>
              </a:buClr>
              <a:buSzPts val="1100"/>
            </a:pPr>
            <a:endParaRPr lang="lv-LV" sz="4800" dirty="0">
              <a:solidFill>
                <a:schemeClr val="dk1"/>
              </a:solidFill>
              <a:ea typeface="Times New Roman"/>
              <a:cs typeface="Times New Roman"/>
              <a:sym typeface="Times New Roman"/>
            </a:endParaRPr>
          </a:p>
          <a:p>
            <a:endParaRPr lang="lv-LV" dirty="0"/>
          </a:p>
        </p:txBody>
      </p:sp>
    </p:spTree>
    <p:extLst>
      <p:ext uri="{BB962C8B-B14F-4D97-AF65-F5344CB8AC3E}">
        <p14:creationId xmlns:p14="http://schemas.microsoft.com/office/powerpoint/2010/main" val="233012054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FD3780F-8774-C939-A2BB-3044AFE5C853}"/>
              </a:ext>
            </a:extLst>
          </p:cNvPr>
          <p:cNvSpPr>
            <a:spLocks noGrp="1"/>
          </p:cNvSpPr>
          <p:nvPr>
            <p:ph type="title"/>
          </p:nvPr>
        </p:nvSpPr>
        <p:spPr>
          <a:xfrm>
            <a:off x="1586045" y="753035"/>
            <a:ext cx="18961061" cy="2456329"/>
          </a:xfrm>
        </p:spPr>
        <p:txBody>
          <a:bodyPr/>
          <a:lstStyle/>
          <a:p>
            <a:pPr algn="ctr"/>
            <a:r>
              <a:rPr lang="en-US" sz="7200" dirty="0">
                <a:solidFill>
                  <a:schemeClr val="accent3">
                    <a:lumMod val="75000"/>
                  </a:schemeClr>
                </a:solidFill>
                <a:ea typeface="Times New Roman"/>
                <a:cs typeface="Times New Roman"/>
                <a:sym typeface="Times New Roman"/>
              </a:rPr>
              <a:t>GATAVOJAMIES 2026./202</a:t>
            </a:r>
            <a:r>
              <a:rPr lang="lv-LV" sz="7200" dirty="0">
                <a:solidFill>
                  <a:schemeClr val="accent3">
                    <a:lumMod val="75000"/>
                  </a:schemeClr>
                </a:solidFill>
                <a:ea typeface="Times New Roman"/>
                <a:cs typeface="Times New Roman"/>
                <a:sym typeface="Times New Roman"/>
              </a:rPr>
              <a:t>7</a:t>
            </a:r>
            <a:r>
              <a:rPr lang="en-US" sz="7200" dirty="0">
                <a:solidFill>
                  <a:schemeClr val="accent3">
                    <a:lumMod val="75000"/>
                  </a:schemeClr>
                </a:solidFill>
                <a:ea typeface="Times New Roman"/>
                <a:cs typeface="Times New Roman"/>
                <a:sym typeface="Times New Roman"/>
              </a:rPr>
              <a:t>.GADA </a:t>
            </a:r>
            <a:br>
              <a:rPr lang="lv-LV" sz="7200" dirty="0">
                <a:solidFill>
                  <a:schemeClr val="accent3">
                    <a:lumMod val="75000"/>
                  </a:schemeClr>
                </a:solidFill>
                <a:ea typeface="Times New Roman"/>
                <a:cs typeface="Times New Roman"/>
                <a:sym typeface="Times New Roman"/>
              </a:rPr>
            </a:br>
            <a:r>
              <a:rPr lang="en-US" sz="7200" dirty="0">
                <a:solidFill>
                  <a:schemeClr val="accent3">
                    <a:lumMod val="75000"/>
                  </a:schemeClr>
                </a:solidFill>
                <a:ea typeface="Times New Roman"/>
                <a:cs typeface="Times New Roman"/>
                <a:sym typeface="Times New Roman"/>
              </a:rPr>
              <a:t>APKURES SEZONAI</a:t>
            </a:r>
            <a:endParaRPr lang="lv-LV" dirty="0"/>
          </a:p>
        </p:txBody>
      </p:sp>
      <p:sp>
        <p:nvSpPr>
          <p:cNvPr id="3" name="Teksta vietturis 2">
            <a:extLst>
              <a:ext uri="{FF2B5EF4-FFF2-40B4-BE49-F238E27FC236}">
                <a16:creationId xmlns:a16="http://schemas.microsoft.com/office/drawing/2014/main" id="{CD8B907D-D75C-0AC1-DD43-E4C3CECD0499}"/>
              </a:ext>
            </a:extLst>
          </p:cNvPr>
          <p:cNvSpPr>
            <a:spLocks noGrp="1"/>
          </p:cNvSpPr>
          <p:nvPr>
            <p:ph type="body" idx="1"/>
          </p:nvPr>
        </p:nvSpPr>
        <p:spPr>
          <a:xfrm>
            <a:off x="735107" y="2994212"/>
            <a:ext cx="20165464" cy="9968753"/>
          </a:xfrm>
        </p:spPr>
        <p:txBody>
          <a:bodyPr/>
          <a:lstStyle/>
          <a:p>
            <a:pPr lvl="0">
              <a:lnSpc>
                <a:spcPct val="115000"/>
              </a:lnSpc>
              <a:buClr>
                <a:schemeClr val="dk1"/>
              </a:buClr>
              <a:buSzPts val="1100"/>
            </a:pPr>
            <a:r>
              <a:rPr lang="en-US" sz="4000" b="1" dirty="0">
                <a:solidFill>
                  <a:schemeClr val="dk1"/>
                </a:solidFill>
                <a:ea typeface="Times New Roman"/>
                <a:cs typeface="Times New Roman"/>
                <a:sym typeface="Times New Roman"/>
              </a:rPr>
              <a:t>🪵 </a:t>
            </a:r>
            <a:r>
              <a:rPr lang="lv-LV" sz="4000" b="1" u="sng" dirty="0">
                <a:solidFill>
                  <a:schemeClr val="dk1"/>
                </a:solidFill>
                <a:ea typeface="Times New Roman"/>
                <a:cs typeface="Times New Roman"/>
                <a:sym typeface="Times New Roman"/>
              </a:rPr>
              <a:t>KURINĀMĀ ŠĶELDA</a:t>
            </a:r>
          </a:p>
          <a:p>
            <a:pPr marL="1371600" lvl="0" indent="-996950">
              <a:lnSpc>
                <a:spcPct val="115000"/>
              </a:lnSpc>
              <a:spcBef>
                <a:spcPts val="800"/>
              </a:spcBef>
              <a:buClr>
                <a:schemeClr val="dk1"/>
              </a:buClr>
              <a:buSzPts val="4000"/>
              <a:buFont typeface="Arial"/>
              <a:buChar char="●"/>
            </a:pPr>
            <a:r>
              <a:rPr lang="lv-LV" sz="4000" b="1" dirty="0">
                <a:solidFill>
                  <a:schemeClr val="dk1"/>
                </a:solidFill>
                <a:ea typeface="Times New Roman"/>
                <a:cs typeface="Times New Roman"/>
                <a:sym typeface="Times New Roman"/>
              </a:rPr>
              <a:t>Piegādātājs:</a:t>
            </a:r>
            <a:r>
              <a:rPr lang="lv-LV" sz="4000" dirty="0">
                <a:solidFill>
                  <a:schemeClr val="dk1"/>
                </a:solidFill>
                <a:ea typeface="Times New Roman"/>
                <a:cs typeface="Times New Roman"/>
                <a:sym typeface="Times New Roman"/>
              </a:rPr>
              <a:t> SIA “LDZD”</a:t>
            </a:r>
          </a:p>
          <a:p>
            <a:pPr marL="1371600" lvl="0" indent="-996950">
              <a:lnSpc>
                <a:spcPct val="115000"/>
              </a:lnSpc>
              <a:buClr>
                <a:schemeClr val="dk1"/>
              </a:buClr>
              <a:buSzPts val="4000"/>
              <a:buFont typeface="Arial"/>
              <a:buChar char="●"/>
            </a:pPr>
            <a:r>
              <a:rPr lang="lv-LV" sz="4000" b="1" dirty="0">
                <a:solidFill>
                  <a:schemeClr val="dk1"/>
                </a:solidFill>
                <a:ea typeface="Times New Roman"/>
                <a:cs typeface="Times New Roman"/>
                <a:sym typeface="Times New Roman"/>
              </a:rPr>
              <a:t>Līguma noslēgšanas datums:</a:t>
            </a:r>
            <a:r>
              <a:rPr lang="lv-LV" sz="4000" dirty="0">
                <a:solidFill>
                  <a:schemeClr val="dk1"/>
                </a:solidFill>
                <a:ea typeface="Times New Roman"/>
                <a:cs typeface="Times New Roman"/>
                <a:sym typeface="Times New Roman"/>
              </a:rPr>
              <a:t> 2026. gada 11. maijs</a:t>
            </a:r>
          </a:p>
          <a:p>
            <a:pPr marL="1371600" lvl="0" indent="-996950">
              <a:lnSpc>
                <a:spcPct val="115000"/>
              </a:lnSpc>
              <a:buClr>
                <a:schemeClr val="dk1"/>
              </a:buClr>
              <a:buSzPts val="4000"/>
              <a:buFont typeface="Arial"/>
              <a:buChar char="●"/>
            </a:pPr>
            <a:r>
              <a:rPr lang="lv-LV" sz="4000" b="1" dirty="0">
                <a:solidFill>
                  <a:schemeClr val="dk1"/>
                </a:solidFill>
                <a:ea typeface="Times New Roman"/>
                <a:cs typeface="Times New Roman"/>
                <a:sym typeface="Times New Roman"/>
              </a:rPr>
              <a:t>Līguma darbības termiņš:</a:t>
            </a:r>
            <a:r>
              <a:rPr lang="lv-LV" sz="4000" dirty="0">
                <a:solidFill>
                  <a:schemeClr val="dk1"/>
                </a:solidFill>
                <a:ea typeface="Times New Roman"/>
                <a:cs typeface="Times New Roman"/>
                <a:sym typeface="Times New Roman"/>
              </a:rPr>
              <a:t> 12 mēneši</a:t>
            </a:r>
          </a:p>
          <a:p>
            <a:pPr marL="1371600" lvl="0" indent="-996950">
              <a:lnSpc>
                <a:spcPct val="115000"/>
              </a:lnSpc>
              <a:buClr>
                <a:schemeClr val="dk1"/>
              </a:buClr>
              <a:buSzPts val="4000"/>
              <a:buFont typeface="Arial"/>
              <a:buChar char="●"/>
            </a:pPr>
            <a:r>
              <a:rPr lang="lv-LV" sz="4000" b="1" dirty="0">
                <a:solidFill>
                  <a:schemeClr val="dk1"/>
                </a:solidFill>
                <a:ea typeface="Times New Roman"/>
                <a:cs typeface="Times New Roman"/>
                <a:sym typeface="Times New Roman"/>
              </a:rPr>
              <a:t>Plānotais apjoms:</a:t>
            </a:r>
            <a:r>
              <a:rPr lang="lv-LV" sz="4000" dirty="0">
                <a:solidFill>
                  <a:schemeClr val="dk1"/>
                </a:solidFill>
                <a:ea typeface="Times New Roman"/>
                <a:cs typeface="Times New Roman"/>
                <a:sym typeface="Times New Roman"/>
              </a:rPr>
              <a:t> 2800 m³ </a:t>
            </a:r>
          </a:p>
          <a:p>
            <a:pPr marL="1371600" lvl="0" indent="-996950">
              <a:lnSpc>
                <a:spcPct val="115000"/>
              </a:lnSpc>
              <a:buClr>
                <a:schemeClr val="dk1"/>
              </a:buClr>
              <a:buSzPts val="4000"/>
              <a:buFont typeface="Arial"/>
              <a:buChar char="●"/>
            </a:pPr>
            <a:r>
              <a:rPr lang="lv-LV" sz="4000" b="1" dirty="0">
                <a:solidFill>
                  <a:schemeClr val="dk1"/>
                </a:solidFill>
                <a:ea typeface="Times New Roman"/>
                <a:cs typeface="Times New Roman"/>
                <a:sym typeface="Times New Roman"/>
              </a:rPr>
              <a:t>Piegādāts (līdz 26.07.2026.): </a:t>
            </a:r>
            <a:r>
              <a:rPr lang="lv-LV" sz="4000" dirty="0">
                <a:solidFill>
                  <a:schemeClr val="dk1"/>
                </a:solidFill>
                <a:ea typeface="Times New Roman"/>
                <a:cs typeface="Times New Roman"/>
                <a:sym typeface="Times New Roman"/>
              </a:rPr>
              <a:t>1235,0</a:t>
            </a:r>
            <a:r>
              <a:rPr lang="lv-LV" sz="4000" b="1" dirty="0">
                <a:solidFill>
                  <a:schemeClr val="dk1"/>
                </a:solidFill>
                <a:ea typeface="Times New Roman"/>
                <a:cs typeface="Times New Roman"/>
                <a:sym typeface="Times New Roman"/>
              </a:rPr>
              <a:t> </a:t>
            </a:r>
            <a:r>
              <a:rPr lang="lv-LV" sz="4000" dirty="0">
                <a:solidFill>
                  <a:schemeClr val="dk1"/>
                </a:solidFill>
                <a:ea typeface="Times New Roman"/>
                <a:cs typeface="Times New Roman"/>
                <a:sym typeface="Times New Roman"/>
              </a:rPr>
              <a:t>m³</a:t>
            </a:r>
          </a:p>
          <a:p>
            <a:pPr marL="1371600" lvl="0" indent="-996950">
              <a:lnSpc>
                <a:spcPct val="115000"/>
              </a:lnSpc>
              <a:buClr>
                <a:schemeClr val="dk1"/>
              </a:buClr>
              <a:buSzPts val="4000"/>
              <a:buFont typeface="Arial"/>
              <a:buChar char="●"/>
            </a:pPr>
            <a:r>
              <a:rPr lang="lv-LV" sz="4000" b="1" dirty="0">
                <a:solidFill>
                  <a:schemeClr val="dk1"/>
                </a:solidFill>
                <a:ea typeface="Times New Roman"/>
                <a:cs typeface="Times New Roman"/>
                <a:sym typeface="Times New Roman"/>
              </a:rPr>
              <a:t>Līgumcena:</a:t>
            </a:r>
            <a:r>
              <a:rPr lang="lv-LV" sz="4000" dirty="0">
                <a:solidFill>
                  <a:schemeClr val="dk1"/>
                </a:solidFill>
                <a:ea typeface="Times New Roman"/>
                <a:cs typeface="Times New Roman"/>
                <a:sym typeface="Times New Roman"/>
              </a:rPr>
              <a:t> 44 380,00 EUR (bez PVN)</a:t>
            </a:r>
          </a:p>
          <a:p>
            <a:pPr marL="1371600" lvl="0" indent="-996950">
              <a:lnSpc>
                <a:spcPct val="115000"/>
              </a:lnSpc>
              <a:buClr>
                <a:schemeClr val="dk1"/>
              </a:buClr>
              <a:buSzPts val="4000"/>
              <a:buFont typeface="Arial"/>
              <a:buChar char="●"/>
            </a:pPr>
            <a:r>
              <a:rPr lang="lv-LV" sz="4000" b="1" dirty="0">
                <a:solidFill>
                  <a:schemeClr val="dk1"/>
                </a:solidFill>
                <a:ea typeface="Times New Roman"/>
                <a:cs typeface="Times New Roman"/>
                <a:sym typeface="Times New Roman"/>
              </a:rPr>
              <a:t>Cena par 1 m³: </a:t>
            </a:r>
            <a:r>
              <a:rPr lang="lv-LV" sz="4000" dirty="0">
                <a:solidFill>
                  <a:schemeClr val="dk1"/>
                </a:solidFill>
                <a:ea typeface="Times New Roman"/>
                <a:cs typeface="Times New Roman"/>
                <a:sym typeface="Times New Roman"/>
              </a:rPr>
              <a:t>15,85 EUR (bez PVN)</a:t>
            </a:r>
          </a:p>
          <a:p>
            <a:pPr marL="1371600" lvl="0" indent="-996950" algn="just">
              <a:lnSpc>
                <a:spcPct val="115000"/>
              </a:lnSpc>
              <a:buClr>
                <a:schemeClr val="dk1"/>
              </a:buClr>
              <a:buSzPts val="4000"/>
              <a:buFont typeface="Arial"/>
              <a:buChar char="●"/>
            </a:pPr>
            <a:r>
              <a:rPr lang="lv-LV" sz="4000" b="1" dirty="0">
                <a:solidFill>
                  <a:schemeClr val="dk1"/>
                </a:solidFill>
                <a:ea typeface="Times New Roman"/>
                <a:cs typeface="Times New Roman"/>
                <a:sym typeface="Times New Roman"/>
              </a:rPr>
              <a:t>Saņēmējs:</a:t>
            </a:r>
            <a:r>
              <a:rPr lang="lv-LV" sz="4000" dirty="0">
                <a:solidFill>
                  <a:schemeClr val="dk1"/>
                </a:solidFill>
                <a:ea typeface="Times New Roman"/>
                <a:cs typeface="Times New Roman"/>
                <a:sym typeface="Times New Roman"/>
              </a:rPr>
              <a:t> Gulbenes novada Beļavas un Lejasciema pagastu apvienības pārvalde, Lejasciema katlu māja</a:t>
            </a:r>
          </a:p>
          <a:p>
            <a:pPr marL="266700" lvl="0" indent="-266700">
              <a:lnSpc>
                <a:spcPct val="115000"/>
              </a:lnSpc>
              <a:spcBef>
                <a:spcPts val="1200"/>
              </a:spcBef>
            </a:pPr>
            <a:r>
              <a:rPr lang="lv-LV" sz="4000" b="1" u="sng" dirty="0">
                <a:solidFill>
                  <a:schemeClr val="dk1"/>
                </a:solidFill>
                <a:ea typeface="Times New Roman"/>
                <a:cs typeface="Times New Roman"/>
                <a:sym typeface="Times New Roman"/>
              </a:rPr>
              <a:t>Informācijai:</a:t>
            </a:r>
            <a:r>
              <a:rPr lang="lv-LV" sz="4000" b="1" dirty="0">
                <a:solidFill>
                  <a:schemeClr val="dk1"/>
                </a:solidFill>
                <a:ea typeface="Times New Roman"/>
                <a:cs typeface="Times New Roman"/>
                <a:sym typeface="Times New Roman"/>
              </a:rPr>
              <a:t> </a:t>
            </a:r>
          </a:p>
          <a:p>
            <a:pPr marL="57150" lvl="0" algn="just">
              <a:lnSpc>
                <a:spcPct val="115000"/>
              </a:lnSpc>
              <a:spcBef>
                <a:spcPts val="1200"/>
              </a:spcBef>
              <a:buClr>
                <a:schemeClr val="dk1"/>
              </a:buClr>
              <a:buSzPts val="1100"/>
            </a:pPr>
            <a:r>
              <a:rPr lang="lv-LV" sz="4000" dirty="0">
                <a:solidFill>
                  <a:schemeClr val="dk1"/>
                </a:solidFill>
                <a:ea typeface="Times New Roman"/>
                <a:cs typeface="Times New Roman"/>
                <a:sym typeface="Times New Roman"/>
              </a:rPr>
              <a:t>Šobrīd ir pabeigts darbs pie tehniskās specifikācijas izstrādes un norit nolikuma sagatavošana </a:t>
            </a:r>
            <a:r>
              <a:rPr lang="lv-LV" sz="4000" dirty="0" err="1">
                <a:solidFill>
                  <a:schemeClr val="dk1"/>
                </a:solidFill>
                <a:ea typeface="Times New Roman"/>
                <a:cs typeface="Times New Roman"/>
                <a:sym typeface="Times New Roman"/>
              </a:rPr>
              <a:t>kokskaidu</a:t>
            </a:r>
            <a:r>
              <a:rPr lang="lv-LV" sz="4000" dirty="0">
                <a:solidFill>
                  <a:schemeClr val="dk1"/>
                </a:solidFill>
                <a:ea typeface="Times New Roman"/>
                <a:cs typeface="Times New Roman"/>
                <a:sym typeface="Times New Roman"/>
              </a:rPr>
              <a:t> granulu iepirkumam.</a:t>
            </a:r>
          </a:p>
          <a:p>
            <a:endParaRPr lang="lv-LV" dirty="0"/>
          </a:p>
        </p:txBody>
      </p:sp>
    </p:spTree>
    <p:extLst>
      <p:ext uri="{BB962C8B-B14F-4D97-AF65-F5344CB8AC3E}">
        <p14:creationId xmlns:p14="http://schemas.microsoft.com/office/powerpoint/2010/main" val="361546942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E5353F6-988A-78F7-49D6-2B5F3A8C8347}"/>
              </a:ext>
            </a:extLst>
          </p:cNvPr>
          <p:cNvSpPr>
            <a:spLocks noGrp="1"/>
          </p:cNvSpPr>
          <p:nvPr>
            <p:ph type="title"/>
          </p:nvPr>
        </p:nvSpPr>
        <p:spPr>
          <a:xfrm>
            <a:off x="1586045" y="824754"/>
            <a:ext cx="17344893" cy="1290918"/>
          </a:xfrm>
        </p:spPr>
        <p:txBody>
          <a:bodyPr/>
          <a:lstStyle/>
          <a:p>
            <a:pPr algn="ctr"/>
            <a:r>
              <a:rPr lang="lv-LV" dirty="0"/>
              <a:t>Apkures izmaksas</a:t>
            </a:r>
          </a:p>
        </p:txBody>
      </p:sp>
      <p:sp>
        <p:nvSpPr>
          <p:cNvPr id="3" name="Teksta vietturis 2">
            <a:extLst>
              <a:ext uri="{FF2B5EF4-FFF2-40B4-BE49-F238E27FC236}">
                <a16:creationId xmlns:a16="http://schemas.microsoft.com/office/drawing/2014/main" id="{C2E19EB0-BB50-D8BD-20FC-FA6D65342DD8}"/>
              </a:ext>
            </a:extLst>
          </p:cNvPr>
          <p:cNvSpPr>
            <a:spLocks noGrp="1"/>
          </p:cNvSpPr>
          <p:nvPr>
            <p:ph type="body" idx="1"/>
          </p:nvPr>
        </p:nvSpPr>
        <p:spPr>
          <a:xfrm>
            <a:off x="1586045" y="2545976"/>
            <a:ext cx="19911319" cy="9186483"/>
          </a:xfrm>
        </p:spPr>
        <p:txBody>
          <a:bodyPr/>
          <a:lstStyle/>
          <a:p>
            <a:r>
              <a:rPr lang="lv-LV" sz="4400" b="1" dirty="0"/>
              <a:t>Apkures izmaksas veido vairākas izmaksu pozīcijas</a:t>
            </a:r>
            <a:r>
              <a:rPr lang="lv-LV" sz="4400" dirty="0"/>
              <a:t>:</a:t>
            </a:r>
          </a:p>
          <a:p>
            <a:pPr lvl="0"/>
            <a:endParaRPr lang="lv-LV" sz="4400" dirty="0"/>
          </a:p>
          <a:p>
            <a:pPr marL="571500" lvl="0" indent="-571500">
              <a:buFont typeface="Arial" panose="020B0604020202020204" pitchFamily="34" charset="0"/>
              <a:buChar char="•"/>
            </a:pPr>
            <a:r>
              <a:rPr lang="lv-LV" sz="4400" dirty="0"/>
              <a:t>Kurināmā izmaksas (malka, šķelda, granulas);</a:t>
            </a:r>
          </a:p>
          <a:p>
            <a:pPr marL="571500" lvl="0" indent="-571500">
              <a:buFont typeface="Arial" panose="020B0604020202020204" pitchFamily="34" charset="0"/>
              <a:buChar char="•"/>
            </a:pPr>
            <a:r>
              <a:rPr lang="lv-LV" sz="4400" dirty="0"/>
              <a:t>Darba samaksa apkures sistēmu apkalpojošajam personālam un ar to saistītās valsts sociālās apdrošināšanas obligātās iemaksas;</a:t>
            </a:r>
          </a:p>
          <a:p>
            <a:pPr marL="571500" lvl="0" indent="-571500">
              <a:buFont typeface="Arial" panose="020B0604020202020204" pitchFamily="34" charset="0"/>
              <a:buChar char="•"/>
            </a:pPr>
            <a:r>
              <a:rPr lang="lv-LV" sz="4400" dirty="0"/>
              <a:t>Elektroenerģijas izmaksas;</a:t>
            </a:r>
          </a:p>
          <a:p>
            <a:pPr marL="571500" lvl="0" indent="-571500">
              <a:buFont typeface="Arial" panose="020B0604020202020204" pitchFamily="34" charset="0"/>
              <a:buChar char="•"/>
            </a:pPr>
            <a:r>
              <a:rPr lang="lv-LV" sz="4400" dirty="0"/>
              <a:t>Apkures katlu apkopes izmaksas;</a:t>
            </a:r>
          </a:p>
          <a:p>
            <a:pPr marL="571500" lvl="0" indent="-571500">
              <a:buFont typeface="Arial" panose="020B0604020202020204" pitchFamily="34" charset="0"/>
              <a:buChar char="•"/>
            </a:pPr>
            <a:r>
              <a:rPr lang="lv-LV" sz="4400" dirty="0"/>
              <a:t>Remonta un uzturēšanas izmaksas apkures sistēmām un siltumtrasēm;</a:t>
            </a:r>
          </a:p>
          <a:p>
            <a:pPr marL="571500" lvl="0" indent="-571500">
              <a:buFont typeface="Arial" panose="020B0604020202020204" pitchFamily="34" charset="0"/>
              <a:buChar char="•"/>
            </a:pPr>
            <a:r>
              <a:rPr lang="lv-LV" sz="4400" dirty="0"/>
              <a:t>Malkas sagatavošanas izmaksas (zāģēšana, skaldīšana, kraušana, transportēšana);</a:t>
            </a:r>
          </a:p>
          <a:p>
            <a:pPr marL="571500" lvl="0" indent="-571500">
              <a:buFont typeface="Arial" panose="020B0604020202020204" pitchFamily="34" charset="0"/>
              <a:buChar char="•"/>
            </a:pPr>
            <a:r>
              <a:rPr lang="lv-LV" sz="4400" dirty="0"/>
              <a:t>Amortizācijas izmaksas apkures katliem, siltumtrasēm un citām pamatlīdzekļu vienībām.</a:t>
            </a:r>
          </a:p>
          <a:p>
            <a:r>
              <a:rPr lang="lv-LV" sz="4400" dirty="0"/>
              <a:t> </a:t>
            </a:r>
          </a:p>
          <a:p>
            <a:r>
              <a:rPr lang="lv-LV" sz="3600" i="1" dirty="0"/>
              <a:t>Detalizēta informācijas pat katra objekta apkures izmaksas pēdējo 3 gadu periodā pieejama izsūtītajā pielikumā Excel formāta tabulā </a:t>
            </a:r>
            <a:endParaRPr lang="lv-LV" sz="3600" dirty="0"/>
          </a:p>
          <a:p>
            <a:endParaRPr lang="lv-LV" dirty="0"/>
          </a:p>
        </p:txBody>
      </p:sp>
    </p:spTree>
    <p:extLst>
      <p:ext uri="{BB962C8B-B14F-4D97-AF65-F5344CB8AC3E}">
        <p14:creationId xmlns:p14="http://schemas.microsoft.com/office/powerpoint/2010/main" val="326487150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Shape 209"/>
          <p:cNvSpPr>
            <a:spLocks noGrp="1"/>
          </p:cNvSpPr>
          <p:nvPr>
            <p:ph type="title"/>
          </p:nvPr>
        </p:nvSpPr>
        <p:spPr>
          <a:xfrm>
            <a:off x="1586046" y="522383"/>
            <a:ext cx="18199432" cy="2193554"/>
          </a:xfrm>
          <a:prstGeom prst="rect">
            <a:avLst/>
          </a:prstGeom>
        </p:spPr>
        <p:txBody>
          <a:bodyPr>
            <a:normAutofit fontScale="90000"/>
          </a:bodyPr>
          <a:lstStyle/>
          <a:p>
            <a:r>
              <a:rPr lang="lv-LV" dirty="0"/>
              <a:t>Ēku efektivitāte Publiskajā infrastruktūrā pēdējo 3 gadu laikā (</a:t>
            </a:r>
            <a:r>
              <a:rPr lang="lv-LV" dirty="0" err="1"/>
              <a:t>kWh</a:t>
            </a:r>
            <a:r>
              <a:rPr lang="lv-LV" dirty="0"/>
              <a:t>/m2)</a:t>
            </a:r>
            <a:endParaRPr dirty="0"/>
          </a:p>
        </p:txBody>
      </p:sp>
      <p:sp>
        <p:nvSpPr>
          <p:cNvPr id="210" name="Shape 210"/>
          <p:cNvSpPr>
            <a:spLocks noGrp="1"/>
          </p:cNvSpPr>
          <p:nvPr>
            <p:ph type="body" idx="1"/>
          </p:nvPr>
        </p:nvSpPr>
        <p:spPr>
          <a:xfrm>
            <a:off x="537882" y="2715937"/>
            <a:ext cx="22403813" cy="8485627"/>
          </a:xfrm>
          <a:prstGeom prst="rect">
            <a:avLst/>
          </a:prstGeom>
        </p:spPr>
        <p:txBody>
          <a:bodyPr/>
          <a:lstStyle/>
          <a:p>
            <a:pPr algn="just"/>
            <a:r>
              <a:rPr lang="lv-LV" dirty="0"/>
              <a:t>	</a:t>
            </a:r>
            <a:r>
              <a:rPr lang="lv-LV" sz="3600" dirty="0"/>
              <a:t>Aprēķini veikti, izmantojot pašvaldības uzskaitītos datus par lielāko daļu ēku, kas attiecīgajā gadā tika apkurinātas. Datiem nav veikta klimatisko laikapstākļu korekcija un nav atņemts karstais ūdens, kur tas netiek sagatavots ar elektroenerģiju:</a:t>
            </a:r>
          </a:p>
          <a:p>
            <a:pPr algn="just"/>
            <a:endParaRPr lang="lv-LV" sz="3600" dirty="0"/>
          </a:p>
          <a:p>
            <a:pPr algn="just"/>
            <a:r>
              <a:rPr lang="lv-LV" sz="3600" b="1" dirty="0"/>
              <a:t>2023. gadā</a:t>
            </a:r>
            <a:r>
              <a:rPr lang="lv-LV" sz="3600" dirty="0"/>
              <a:t> kopējā ēku platība bija 103 762,8 m² ar kopējo enerģijas patēriņu 10 594,26 </a:t>
            </a:r>
            <a:r>
              <a:rPr lang="lv-LV" sz="3600" dirty="0" err="1"/>
              <a:t>MWh</a:t>
            </a:r>
            <a:r>
              <a:rPr lang="lv-LV" sz="3600" dirty="0"/>
              <a:t>, kas ir 102,1 </a:t>
            </a:r>
            <a:r>
              <a:rPr lang="lv-LV" sz="3600" dirty="0" err="1"/>
              <a:t>kWh</a:t>
            </a:r>
            <a:r>
              <a:rPr lang="lv-LV" sz="3600" dirty="0"/>
              <a:t>/m²;</a:t>
            </a:r>
          </a:p>
          <a:p>
            <a:pPr algn="just"/>
            <a:endParaRPr lang="lv-LV" sz="3600" dirty="0"/>
          </a:p>
          <a:p>
            <a:pPr algn="just"/>
            <a:r>
              <a:rPr lang="lv-LV" sz="3600" b="1" dirty="0"/>
              <a:t>2024. gadā</a:t>
            </a:r>
            <a:r>
              <a:rPr lang="lv-LV" sz="3600" dirty="0"/>
              <a:t> kopējā ēku platība bija 104 285,9 m² ar kopējo enerģijas patēriņu 10 611,84 </a:t>
            </a:r>
            <a:r>
              <a:rPr lang="lv-LV" sz="3600" dirty="0" err="1"/>
              <a:t>MWh</a:t>
            </a:r>
            <a:r>
              <a:rPr lang="lv-LV" sz="3600" dirty="0"/>
              <a:t>, kas ir 101,76 </a:t>
            </a:r>
            <a:r>
              <a:rPr lang="lv-LV" sz="3600" dirty="0" err="1"/>
              <a:t>kWh</a:t>
            </a:r>
            <a:r>
              <a:rPr lang="lv-LV" sz="3600" dirty="0"/>
              <a:t>/m²;</a:t>
            </a:r>
          </a:p>
          <a:p>
            <a:pPr algn="just"/>
            <a:endParaRPr lang="lv-LV" sz="3600" dirty="0"/>
          </a:p>
          <a:p>
            <a:pPr algn="just"/>
            <a:r>
              <a:rPr lang="lv-LV" sz="3600" b="1" dirty="0"/>
              <a:t>2025. gadā</a:t>
            </a:r>
            <a:r>
              <a:rPr lang="lv-LV" sz="3600" dirty="0"/>
              <a:t> kopējā ēku platība bija 102 546,73 m² ar kopējo enerģijas patēriņu 9 668,89 </a:t>
            </a:r>
            <a:r>
              <a:rPr lang="lv-LV" sz="3600" dirty="0" err="1"/>
              <a:t>MWh</a:t>
            </a:r>
            <a:r>
              <a:rPr lang="lv-LV" sz="3600" dirty="0"/>
              <a:t>, kas ir 94,29 </a:t>
            </a:r>
            <a:r>
              <a:rPr lang="lv-LV" sz="3600" dirty="0" err="1"/>
              <a:t>kWh</a:t>
            </a:r>
            <a:r>
              <a:rPr lang="lv-LV" sz="3600" dirty="0"/>
              <a:t>/m².</a:t>
            </a:r>
          </a:p>
        </p:txBody>
      </p:sp>
      <p:pic>
        <p:nvPicPr>
          <p:cNvPr id="3" name="Picture 2">
            <a:extLst>
              <a:ext uri="{FF2B5EF4-FFF2-40B4-BE49-F238E27FC236}">
                <a16:creationId xmlns:a16="http://schemas.microsoft.com/office/drawing/2014/main" id="{3B74E9DE-4E5E-E603-4807-8429167A61A4}"/>
              </a:ext>
            </a:extLst>
          </p:cNvPr>
          <p:cNvPicPr>
            <a:picLocks noChangeAspect="1"/>
          </p:cNvPicPr>
          <p:nvPr/>
        </p:nvPicPr>
        <p:blipFill>
          <a:blip r:embed="rId2"/>
          <a:stretch>
            <a:fillRect/>
          </a:stretch>
        </p:blipFill>
        <p:spPr>
          <a:xfrm>
            <a:off x="1416643" y="7987553"/>
            <a:ext cx="8892769" cy="5739629"/>
          </a:xfrm>
          <a:prstGeom prst="rect">
            <a:avLst/>
          </a:prstGeom>
        </p:spPr>
      </p:pic>
      <p:pic>
        <p:nvPicPr>
          <p:cNvPr id="5" name="Picture 4">
            <a:extLst>
              <a:ext uri="{FF2B5EF4-FFF2-40B4-BE49-F238E27FC236}">
                <a16:creationId xmlns:a16="http://schemas.microsoft.com/office/drawing/2014/main" id="{18A34A87-4B3B-BB0F-DE4C-AED3825C14BC}"/>
              </a:ext>
            </a:extLst>
          </p:cNvPr>
          <p:cNvPicPr>
            <a:picLocks noChangeAspect="1"/>
          </p:cNvPicPr>
          <p:nvPr/>
        </p:nvPicPr>
        <p:blipFill>
          <a:blip r:embed="rId3"/>
          <a:stretch>
            <a:fillRect/>
          </a:stretch>
        </p:blipFill>
        <p:spPr>
          <a:xfrm>
            <a:off x="10487917" y="8530304"/>
            <a:ext cx="11777681" cy="3190069"/>
          </a:xfrm>
          <a:prstGeom prst="rect">
            <a:avLst/>
          </a:prstGeom>
        </p:spPr>
      </p:pic>
      <p:sp>
        <p:nvSpPr>
          <p:cNvPr id="4" name="Shape 227">
            <a:extLst>
              <a:ext uri="{FF2B5EF4-FFF2-40B4-BE49-F238E27FC236}">
                <a16:creationId xmlns:a16="http://schemas.microsoft.com/office/drawing/2014/main" id="{ECDCBDD0-3032-B768-5499-51E4BAA94E55}"/>
              </a:ext>
            </a:extLst>
          </p:cNvPr>
          <p:cNvSpPr txBox="1">
            <a:spLocks/>
          </p:cNvSpPr>
          <p:nvPr/>
        </p:nvSpPr>
        <p:spPr>
          <a:xfrm>
            <a:off x="14271812" y="12263125"/>
            <a:ext cx="9538448" cy="1085698"/>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lstStyle>
            <a:lvl1pPr marL="0" marR="0" indent="0" algn="l" defTabSz="821531" rtl="0" latinLnBrk="0">
              <a:lnSpc>
                <a:spcPct val="100000"/>
              </a:lnSpc>
              <a:spcBef>
                <a:spcPts val="0"/>
              </a:spcBef>
              <a:spcAft>
                <a:spcPts val="0"/>
              </a:spcAft>
              <a:buClrTx/>
              <a:buSzTx/>
              <a:buFontTx/>
              <a:buNone/>
              <a:tabLst/>
              <a:defRPr sz="3400" b="0" i="0" u="none" strike="noStrike" cap="none" spc="0" baseline="0">
                <a:ln>
                  <a:noFill/>
                </a:ln>
                <a:solidFill>
                  <a:srgbClr val="000000"/>
                </a:solidFill>
                <a:uFillTx/>
                <a:latin typeface="+mn-lt"/>
                <a:ea typeface="+mn-ea"/>
                <a:cs typeface="+mn-cs"/>
                <a:sym typeface="Calibri"/>
              </a:defRPr>
            </a:lvl1pPr>
            <a:lvl2pPr marL="0" marR="0" indent="228600" algn="l" defTabSz="821531" rtl="0" latinLnBrk="0">
              <a:lnSpc>
                <a:spcPct val="100000"/>
              </a:lnSpc>
              <a:spcBef>
                <a:spcPts val="0"/>
              </a:spcBef>
              <a:spcAft>
                <a:spcPts val="0"/>
              </a:spcAft>
              <a:buClrTx/>
              <a:buSzTx/>
              <a:buFontTx/>
              <a:buNone/>
              <a:tabLst/>
              <a:defRPr sz="3400" b="0" i="0" u="none" strike="noStrike" cap="none" spc="0" baseline="0">
                <a:ln>
                  <a:noFill/>
                </a:ln>
                <a:solidFill>
                  <a:srgbClr val="000000"/>
                </a:solidFill>
                <a:uFillTx/>
                <a:latin typeface="+mn-lt"/>
                <a:ea typeface="+mn-ea"/>
                <a:cs typeface="+mn-cs"/>
                <a:sym typeface="Calibri"/>
              </a:defRPr>
            </a:lvl2pPr>
            <a:lvl3pPr marL="0" marR="0" indent="457200" algn="l" defTabSz="821531" rtl="0" latinLnBrk="0">
              <a:lnSpc>
                <a:spcPct val="100000"/>
              </a:lnSpc>
              <a:spcBef>
                <a:spcPts val="0"/>
              </a:spcBef>
              <a:spcAft>
                <a:spcPts val="0"/>
              </a:spcAft>
              <a:buClrTx/>
              <a:buSzTx/>
              <a:buFontTx/>
              <a:buNone/>
              <a:tabLst/>
              <a:defRPr sz="3400" b="0" i="0" u="none" strike="noStrike" cap="none" spc="0" baseline="0">
                <a:ln>
                  <a:noFill/>
                </a:ln>
                <a:solidFill>
                  <a:srgbClr val="000000"/>
                </a:solidFill>
                <a:uFillTx/>
                <a:latin typeface="+mn-lt"/>
                <a:ea typeface="+mn-ea"/>
                <a:cs typeface="+mn-cs"/>
                <a:sym typeface="Calibri"/>
              </a:defRPr>
            </a:lvl3pPr>
            <a:lvl4pPr marL="0" marR="0" indent="685800" algn="l" defTabSz="821531" rtl="0" latinLnBrk="0">
              <a:lnSpc>
                <a:spcPct val="100000"/>
              </a:lnSpc>
              <a:spcBef>
                <a:spcPts val="0"/>
              </a:spcBef>
              <a:spcAft>
                <a:spcPts val="0"/>
              </a:spcAft>
              <a:buClrTx/>
              <a:buSzTx/>
              <a:buFontTx/>
              <a:buNone/>
              <a:tabLst/>
              <a:defRPr sz="3400" b="0" i="0" u="none" strike="noStrike" cap="none" spc="0" baseline="0">
                <a:ln>
                  <a:noFill/>
                </a:ln>
                <a:solidFill>
                  <a:srgbClr val="000000"/>
                </a:solidFill>
                <a:uFillTx/>
                <a:latin typeface="+mn-lt"/>
                <a:ea typeface="+mn-ea"/>
                <a:cs typeface="+mn-cs"/>
                <a:sym typeface="Calibri"/>
              </a:defRPr>
            </a:lvl4pPr>
            <a:lvl5pPr marL="0" marR="0" indent="914400" algn="l" defTabSz="821531" rtl="0" latinLnBrk="0">
              <a:lnSpc>
                <a:spcPct val="100000"/>
              </a:lnSpc>
              <a:spcBef>
                <a:spcPts val="0"/>
              </a:spcBef>
              <a:spcAft>
                <a:spcPts val="0"/>
              </a:spcAft>
              <a:buClrTx/>
              <a:buSzTx/>
              <a:buFontTx/>
              <a:buNone/>
              <a:tabLst/>
              <a:defRPr sz="3400" b="0" i="0" u="none" strike="noStrike" cap="none" spc="0" baseline="0">
                <a:ln>
                  <a:noFill/>
                </a:ln>
                <a:solidFill>
                  <a:srgbClr val="000000"/>
                </a:solidFill>
                <a:uFillTx/>
                <a:latin typeface="+mn-lt"/>
                <a:ea typeface="+mn-ea"/>
                <a:cs typeface="+mn-cs"/>
                <a:sym typeface="Calibri"/>
              </a:defRPr>
            </a:lvl5pPr>
            <a:lvl6pPr marL="0" marR="0" indent="1143000" algn="l" defTabSz="821531" rtl="0" latinLnBrk="0">
              <a:lnSpc>
                <a:spcPct val="100000"/>
              </a:lnSpc>
              <a:spcBef>
                <a:spcPts val="0"/>
              </a:spcBef>
              <a:spcAft>
                <a:spcPts val="0"/>
              </a:spcAft>
              <a:buClrTx/>
              <a:buSzTx/>
              <a:buFontTx/>
              <a:buNone/>
              <a:tabLst/>
              <a:defRPr sz="3400" b="0" i="0" u="none" strike="noStrike" cap="none" spc="0" baseline="0">
                <a:ln>
                  <a:noFill/>
                </a:ln>
                <a:solidFill>
                  <a:srgbClr val="000000"/>
                </a:solidFill>
                <a:uFillTx/>
                <a:latin typeface="+mn-lt"/>
                <a:ea typeface="+mn-ea"/>
                <a:cs typeface="+mn-cs"/>
                <a:sym typeface="Calibri"/>
              </a:defRPr>
            </a:lvl6pPr>
            <a:lvl7pPr marL="0" marR="0" indent="1371600" algn="l" defTabSz="821531" rtl="0" latinLnBrk="0">
              <a:lnSpc>
                <a:spcPct val="100000"/>
              </a:lnSpc>
              <a:spcBef>
                <a:spcPts val="0"/>
              </a:spcBef>
              <a:spcAft>
                <a:spcPts val="0"/>
              </a:spcAft>
              <a:buClrTx/>
              <a:buSzTx/>
              <a:buFontTx/>
              <a:buNone/>
              <a:tabLst/>
              <a:defRPr sz="3400" b="0" i="0" u="none" strike="noStrike" cap="none" spc="0" baseline="0">
                <a:ln>
                  <a:noFill/>
                </a:ln>
                <a:solidFill>
                  <a:srgbClr val="000000"/>
                </a:solidFill>
                <a:uFillTx/>
                <a:latin typeface="+mn-lt"/>
                <a:ea typeface="+mn-ea"/>
                <a:cs typeface="+mn-cs"/>
                <a:sym typeface="Calibri"/>
              </a:defRPr>
            </a:lvl7pPr>
            <a:lvl8pPr marL="0" marR="0" indent="1600200" algn="l" defTabSz="821531" rtl="0" latinLnBrk="0">
              <a:lnSpc>
                <a:spcPct val="100000"/>
              </a:lnSpc>
              <a:spcBef>
                <a:spcPts val="0"/>
              </a:spcBef>
              <a:spcAft>
                <a:spcPts val="0"/>
              </a:spcAft>
              <a:buClrTx/>
              <a:buSzTx/>
              <a:buFontTx/>
              <a:buNone/>
              <a:tabLst/>
              <a:defRPr sz="3400" b="0" i="0" u="none" strike="noStrike" cap="none" spc="0" baseline="0">
                <a:ln>
                  <a:noFill/>
                </a:ln>
                <a:solidFill>
                  <a:srgbClr val="000000"/>
                </a:solidFill>
                <a:uFillTx/>
                <a:latin typeface="+mn-lt"/>
                <a:ea typeface="+mn-ea"/>
                <a:cs typeface="+mn-cs"/>
                <a:sym typeface="Calibri"/>
              </a:defRPr>
            </a:lvl8pPr>
            <a:lvl9pPr marL="0" marR="0" indent="1828800" algn="l" defTabSz="821531" rtl="0" latinLnBrk="0">
              <a:lnSpc>
                <a:spcPct val="100000"/>
              </a:lnSpc>
              <a:spcBef>
                <a:spcPts val="0"/>
              </a:spcBef>
              <a:spcAft>
                <a:spcPts val="0"/>
              </a:spcAft>
              <a:buClrTx/>
              <a:buSzTx/>
              <a:buFontTx/>
              <a:buNone/>
              <a:tabLst/>
              <a:defRPr sz="3400" b="0" i="0" u="none" strike="noStrike" cap="none" spc="0" baseline="0">
                <a:ln>
                  <a:noFill/>
                </a:ln>
                <a:solidFill>
                  <a:srgbClr val="000000"/>
                </a:solidFill>
                <a:uFillTx/>
                <a:latin typeface="+mn-lt"/>
                <a:ea typeface="+mn-ea"/>
                <a:cs typeface="+mn-cs"/>
                <a:sym typeface="Calibri"/>
              </a:defRPr>
            </a:lvl9pPr>
          </a:lstStyle>
          <a:p>
            <a:pPr hangingPunct="1"/>
            <a:r>
              <a:rPr lang="lv-LV" sz="2400" i="1" dirty="0"/>
              <a:t>Detalizētāka informācija par pēdējiem 3 gadiem pieejama izsūtītājā pielikumā „Siltumenerģija, ēku efektivitāte, izmaksas 2023-2025”</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C5EE5B1-F32D-12E0-B09F-67E481A84130}"/>
              </a:ext>
            </a:extLst>
          </p:cNvPr>
          <p:cNvSpPr>
            <a:spLocks noGrp="1"/>
          </p:cNvSpPr>
          <p:nvPr>
            <p:ph type="title"/>
          </p:nvPr>
        </p:nvSpPr>
        <p:spPr>
          <a:xfrm>
            <a:off x="1586046" y="394855"/>
            <a:ext cx="18199432" cy="2202872"/>
          </a:xfrm>
        </p:spPr>
        <p:txBody>
          <a:bodyPr>
            <a:normAutofit fontScale="90000"/>
          </a:bodyPr>
          <a:lstStyle/>
          <a:p>
            <a:pPr algn="just"/>
            <a:r>
              <a:rPr lang="lv-LV" dirty="0"/>
              <a:t> </a:t>
            </a:r>
            <a:r>
              <a:rPr lang="lv-LV" sz="6700" dirty="0"/>
              <a:t>apkures sistēmu tehniskais stāvoklis un plānotie ieguldījumi 2026.gadā</a:t>
            </a:r>
          </a:p>
        </p:txBody>
      </p:sp>
      <p:sp>
        <p:nvSpPr>
          <p:cNvPr id="3" name="Teksta vietturis 2">
            <a:extLst>
              <a:ext uri="{FF2B5EF4-FFF2-40B4-BE49-F238E27FC236}">
                <a16:creationId xmlns:a16="http://schemas.microsoft.com/office/drawing/2014/main" id="{DB0D6BEB-F511-0B7D-C728-83EAFAD0304A}"/>
              </a:ext>
            </a:extLst>
          </p:cNvPr>
          <p:cNvSpPr>
            <a:spLocks noGrp="1"/>
          </p:cNvSpPr>
          <p:nvPr>
            <p:ph type="body" idx="1"/>
          </p:nvPr>
        </p:nvSpPr>
        <p:spPr>
          <a:xfrm>
            <a:off x="768927" y="2597727"/>
            <a:ext cx="23254855" cy="10910455"/>
          </a:xfrm>
        </p:spPr>
        <p:txBody>
          <a:bodyPr/>
          <a:lstStyle/>
          <a:p>
            <a:pPr algn="just"/>
            <a:r>
              <a:rPr lang="lv-LV" sz="4400" dirty="0"/>
              <a:t>Par apkures sistēmu, tai skaitā siltumtrašu, tehnisko stāvokli, to uzturēšanu un nepieciešamo ieguldījumu plānošanu ir atbildīgi attiecīgo iestāžu vadītāji. </a:t>
            </a:r>
          </a:p>
          <a:p>
            <a:pPr algn="just"/>
            <a:endParaRPr lang="lv-LV" sz="4400" dirty="0"/>
          </a:p>
          <a:p>
            <a:pPr algn="just"/>
            <a:r>
              <a:rPr lang="lv-LV" sz="4400" dirty="0"/>
              <a:t>Iestāžu vadītāji, plānojot iestādes budžetu, paredz finanšu līdzekļus apkures katlu apkopēm, uzturēšanai, remontiem un to tehniskā stāvokļa uzturēšanai. </a:t>
            </a:r>
          </a:p>
          <a:p>
            <a:pPr algn="just"/>
            <a:endParaRPr lang="lv-LV" sz="4400" dirty="0"/>
          </a:p>
          <a:p>
            <a:pPr algn="just"/>
            <a:r>
              <a:rPr lang="lv-LV" sz="4400" dirty="0"/>
              <a:t>2026.gada budžetā apkures katlu un apkures sistēmu uzturēšanai, apkopju un remontdarbu veikšanai ir pieprasīts un apstiprināts finansējums </a:t>
            </a:r>
            <a:r>
              <a:rPr lang="lv-LV" sz="4400" b="1" dirty="0"/>
              <a:t>26 385 EUR apmērā</a:t>
            </a:r>
            <a:r>
              <a:rPr lang="lv-LV" sz="4400" dirty="0"/>
              <a:t>. </a:t>
            </a:r>
          </a:p>
          <a:p>
            <a:pPr algn="just"/>
            <a:r>
              <a:rPr lang="lv-LV" sz="4400" dirty="0"/>
              <a:t>Izpilde uz </a:t>
            </a:r>
            <a:r>
              <a:rPr lang="lv-LV" sz="4400" dirty="0">
                <a:solidFill>
                  <a:schemeClr val="bg1"/>
                </a:solidFill>
              </a:rPr>
              <a:t>29.07.2026 EUR 15 344,08.</a:t>
            </a:r>
          </a:p>
          <a:p>
            <a:pPr algn="just"/>
            <a:endParaRPr lang="lv-LV" sz="4400" dirty="0"/>
          </a:p>
          <a:p>
            <a:pPr algn="just"/>
            <a:r>
              <a:rPr lang="lv-LV" sz="4400" dirty="0"/>
              <a:t>Papildus maza izmēra infrastruktūras uzturēšanas pasākumiem 2026.gadā tiks veikti 2 centralizēti iepirkti darbi:</a:t>
            </a:r>
          </a:p>
          <a:p>
            <a:pPr algn="just"/>
            <a:endParaRPr lang="lv-LV" sz="4400" dirty="0"/>
          </a:p>
          <a:p>
            <a:pPr algn="just"/>
            <a:r>
              <a:rPr lang="lv-LV" sz="4400" dirty="0"/>
              <a:t>1. Gulbenes novada apkures sistēmu siltummaiņu ķīmisko skalošana par </a:t>
            </a:r>
            <a:r>
              <a:rPr lang="lv-LV" sz="4400" b="1" dirty="0"/>
              <a:t>10 877</a:t>
            </a:r>
            <a:r>
              <a:rPr lang="lv-LV" sz="4400" dirty="0"/>
              <a:t> </a:t>
            </a:r>
            <a:r>
              <a:rPr lang="lv-LV" sz="4400" b="1" dirty="0"/>
              <a:t>EUR</a:t>
            </a:r>
            <a:r>
              <a:rPr lang="lv-LV" sz="4400" dirty="0"/>
              <a:t> bez PVN;</a:t>
            </a:r>
          </a:p>
          <a:p>
            <a:pPr algn="just"/>
            <a:r>
              <a:rPr lang="lv-LV" sz="4400" dirty="0"/>
              <a:t>2. Apkures sistēmas uzstādīšanu Druvienā, Gulbenes novadā </a:t>
            </a:r>
            <a:r>
              <a:rPr lang="lv-LV" sz="4400" b="1" dirty="0"/>
              <a:t>29 143,78</a:t>
            </a:r>
            <a:r>
              <a:rPr lang="lv-LV" sz="4400" dirty="0"/>
              <a:t> </a:t>
            </a:r>
            <a:r>
              <a:rPr lang="lv-LV" sz="4400" b="1" dirty="0"/>
              <a:t>EUR </a:t>
            </a:r>
            <a:r>
              <a:rPr lang="lv-LV" sz="4400" dirty="0"/>
              <a:t>bez PVN.</a:t>
            </a:r>
          </a:p>
          <a:p>
            <a:endParaRPr lang="lv-LV" sz="4400" i="1" dirty="0"/>
          </a:p>
          <a:p>
            <a:endParaRPr lang="lv-LV" dirty="0"/>
          </a:p>
        </p:txBody>
      </p:sp>
    </p:spTree>
    <p:extLst>
      <p:ext uri="{BB962C8B-B14F-4D97-AF65-F5344CB8AC3E}">
        <p14:creationId xmlns:p14="http://schemas.microsoft.com/office/powerpoint/2010/main" val="3821784377"/>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Shape 212"/>
          <p:cNvSpPr>
            <a:spLocks noGrp="1"/>
          </p:cNvSpPr>
          <p:nvPr>
            <p:ph type="title"/>
          </p:nvPr>
        </p:nvSpPr>
        <p:spPr>
          <a:xfrm>
            <a:off x="1601919" y="340659"/>
            <a:ext cx="18403360" cy="2202812"/>
          </a:xfrm>
          <a:prstGeom prst="rect">
            <a:avLst/>
          </a:prstGeom>
        </p:spPr>
        <p:txBody>
          <a:bodyPr>
            <a:normAutofit fontScale="90000"/>
          </a:bodyPr>
          <a:lstStyle/>
          <a:p>
            <a:r>
              <a:rPr lang="lv-LV" dirty="0"/>
              <a:t>Pašvaldības ēku energoefektivitātes monitorings un datu pieejamība sabiedrībai </a:t>
            </a:r>
            <a:endParaRPr dirty="0"/>
          </a:p>
        </p:txBody>
      </p:sp>
      <p:sp>
        <p:nvSpPr>
          <p:cNvPr id="213" name="Shape 213"/>
          <p:cNvSpPr>
            <a:spLocks noGrp="1"/>
          </p:cNvSpPr>
          <p:nvPr>
            <p:ph type="body" idx="1"/>
          </p:nvPr>
        </p:nvSpPr>
        <p:spPr>
          <a:xfrm>
            <a:off x="322729" y="3532094"/>
            <a:ext cx="15168283" cy="8736702"/>
          </a:xfrm>
          <a:prstGeom prst="rect">
            <a:avLst/>
          </a:prstGeom>
        </p:spPr>
        <p:txBody>
          <a:bodyPr>
            <a:normAutofit lnSpcReduction="10000"/>
          </a:bodyPr>
          <a:lstStyle/>
          <a:p>
            <a:pPr marL="0" indent="0" algn="just">
              <a:lnSpc>
                <a:spcPct val="100000"/>
              </a:lnSpc>
              <a:buNone/>
            </a:pPr>
            <a:r>
              <a:rPr lang="lv-LV" dirty="0"/>
              <a:t>Gulbenes novada pašvaldība kopš 2026. gada </a:t>
            </a:r>
            <a:r>
              <a:rPr lang="lv-LV" u="sng" dirty="0"/>
              <a:t>savā tīmekļvietnē publicē energoefektivitātes rādītājus,</a:t>
            </a:r>
            <a:r>
              <a:rPr lang="lv-LV" dirty="0"/>
              <a:t> lai informētu sabiedrību par ēku tehnisko stāvokli novadā. Sākotnēji tīmekļvietnē tiek atspoguļoti dati par publiskajām ēkām un daudzdzīvokļu mājām, kas ir aprīkotas ar enerģijas uzskaites ierīcēm. </a:t>
            </a:r>
          </a:p>
          <a:p>
            <a:pPr marL="0" indent="0" algn="just">
              <a:lnSpc>
                <a:spcPct val="100000"/>
              </a:lnSpc>
              <a:buNone/>
            </a:pPr>
            <a:r>
              <a:rPr lang="lv-LV" dirty="0"/>
              <a:t>Informācija ir pieejama mājaslapā www.gulbene.lv, sadaļā «Pašvaldība» -&gt; «Energoresursu dati un statistika».</a:t>
            </a:r>
          </a:p>
          <a:p>
            <a:pPr marL="0" indent="0" algn="just">
              <a:lnSpc>
                <a:spcPct val="100000"/>
              </a:lnSpc>
              <a:buNone/>
            </a:pPr>
            <a:r>
              <a:rPr lang="lv-LV" dirty="0"/>
              <a:t>Pašlaik vietnē ir publicēti siltumenerģijas rādītāji, sākot no 2025.gada, taču nākotnē plānots atspoguļot arī saules enerģijas sistēmu darbību. Tāpat, ja publiski būs interese, pašvaldība var nodrošināt arī elektroenerģijas un citu tās rīcībā esošo datu publicēšanu.</a:t>
            </a:r>
          </a:p>
        </p:txBody>
      </p:sp>
      <p:pic>
        <p:nvPicPr>
          <p:cNvPr id="3" name="Picture 2">
            <a:extLst>
              <a:ext uri="{FF2B5EF4-FFF2-40B4-BE49-F238E27FC236}">
                <a16:creationId xmlns:a16="http://schemas.microsoft.com/office/drawing/2014/main" id="{5F24DA6E-9B76-DD83-7ABB-421D5A47F193}"/>
              </a:ext>
            </a:extLst>
          </p:cNvPr>
          <p:cNvPicPr>
            <a:picLocks noChangeAspect="1"/>
          </p:cNvPicPr>
          <p:nvPr/>
        </p:nvPicPr>
        <p:blipFill>
          <a:blip r:embed="rId2"/>
          <a:stretch>
            <a:fillRect/>
          </a:stretch>
        </p:blipFill>
        <p:spPr>
          <a:xfrm>
            <a:off x="15491012" y="2895140"/>
            <a:ext cx="8570259" cy="9763025"/>
          </a:xfrm>
          <a:prstGeom prst="rect">
            <a:avLst/>
          </a:prstGeom>
        </p:spPr>
      </p:pic>
    </p:spTree>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Black">
  <a:themeElements>
    <a:clrScheme name="Black">
      <a:dk1>
        <a:srgbClr val="000000"/>
      </a:dk1>
      <a:lt1>
        <a:srgbClr val="FFFFFF"/>
      </a:lt1>
      <a:dk2>
        <a:srgbClr val="53585F"/>
      </a:dk2>
      <a:lt2>
        <a:srgbClr val="DCDEE0"/>
      </a:lt2>
      <a:accent1>
        <a:srgbClr val="0065C1"/>
      </a:accent1>
      <a:accent2>
        <a:srgbClr val="00A6AC"/>
      </a:accent2>
      <a:accent3>
        <a:srgbClr val="308B16"/>
      </a:accent3>
      <a:accent4>
        <a:srgbClr val="BC8027"/>
      </a:accent4>
      <a:accent5>
        <a:srgbClr val="971817"/>
      </a:accent5>
      <a:accent6>
        <a:srgbClr val="5747C1"/>
      </a:accent6>
      <a:hlink>
        <a:srgbClr val="0000FF"/>
      </a:hlink>
      <a:folHlink>
        <a:srgbClr val="FF00FF"/>
      </a:folHlink>
    </a:clrScheme>
    <a:fontScheme name="Black">
      <a:majorFont>
        <a:latin typeface="Calibri"/>
        <a:ea typeface="Calibri"/>
        <a:cs typeface="Calibri"/>
      </a:majorFont>
      <a:minorFont>
        <a:latin typeface="Calibri"/>
        <a:ea typeface="Calibri"/>
        <a:cs typeface="Calibri"/>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Black">
  <a:themeElements>
    <a:clrScheme name="Black">
      <a:dk1>
        <a:srgbClr val="000000"/>
      </a:dk1>
      <a:lt1>
        <a:srgbClr val="FFFFFF"/>
      </a:lt1>
      <a:dk2>
        <a:srgbClr val="53585F"/>
      </a:dk2>
      <a:lt2>
        <a:srgbClr val="DCDEE0"/>
      </a:lt2>
      <a:accent1>
        <a:srgbClr val="0065C1"/>
      </a:accent1>
      <a:accent2>
        <a:srgbClr val="00A6AC"/>
      </a:accent2>
      <a:accent3>
        <a:srgbClr val="308B16"/>
      </a:accent3>
      <a:accent4>
        <a:srgbClr val="BC8027"/>
      </a:accent4>
      <a:accent5>
        <a:srgbClr val="971817"/>
      </a:accent5>
      <a:accent6>
        <a:srgbClr val="5747C1"/>
      </a:accent6>
      <a:hlink>
        <a:srgbClr val="0000FF"/>
      </a:hlink>
      <a:folHlink>
        <a:srgbClr val="FF00FF"/>
      </a:folHlink>
    </a:clrScheme>
    <a:fontScheme name="Black">
      <a:majorFont>
        <a:latin typeface="Calibri"/>
        <a:ea typeface="Calibri"/>
        <a:cs typeface="Calibri"/>
      </a:majorFont>
      <a:minorFont>
        <a:latin typeface="Calibri"/>
        <a:ea typeface="Calibri"/>
        <a:cs typeface="Calibri"/>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1276</TotalTime>
  <Words>1861</Words>
  <Application>Microsoft Office PowerPoint</Application>
  <PresentationFormat>Pielāgots</PresentationFormat>
  <Paragraphs>157</Paragraphs>
  <Slides>16</Slides>
  <Notes>0</Notes>
  <HiddenSlides>0</HiddenSlides>
  <MMClips>0</MMClips>
  <ScaleCrop>false</ScaleCrop>
  <HeadingPairs>
    <vt:vector size="6" baseType="variant">
      <vt:variant>
        <vt:lpstr>Lietotie fonti</vt:lpstr>
      </vt:variant>
      <vt:variant>
        <vt:i4>5</vt:i4>
      </vt:variant>
      <vt:variant>
        <vt:lpstr>Dizains</vt:lpstr>
      </vt:variant>
      <vt:variant>
        <vt:i4>1</vt:i4>
      </vt:variant>
      <vt:variant>
        <vt:lpstr>Slaidu virsraksti</vt:lpstr>
      </vt:variant>
      <vt:variant>
        <vt:i4>16</vt:i4>
      </vt:variant>
    </vt:vector>
  </HeadingPairs>
  <TitlesOfParts>
    <vt:vector size="22" baseType="lpstr">
      <vt:lpstr>Arial</vt:lpstr>
      <vt:lpstr>Calibri</vt:lpstr>
      <vt:lpstr>Helvetica Light</vt:lpstr>
      <vt:lpstr>Helvetica Neue</vt:lpstr>
      <vt:lpstr>Times New Roman</vt:lpstr>
      <vt:lpstr>Black</vt:lpstr>
      <vt:lpstr>Informatīvs jautājums par pašvaldības kurināmā iepirkumiem, apkures sistēmu uzturēšanu, uzlabošanu un attīstību</vt:lpstr>
      <vt:lpstr>Apkures veidi Gulbenes novada publiskajā infrastruktūrā 2026.gads</vt:lpstr>
      <vt:lpstr>IEPIRKUMA PROCESS:  NO SPECIFIKĀCIJAS LĪDZ LĪGUMAM</vt:lpstr>
      <vt:lpstr> GATAVOJAMIES 2026./2027. GADA  APKURES SEZONAI</vt:lpstr>
      <vt:lpstr>GATAVOJAMIES 2026./2027.GADA  APKURES SEZONAI</vt:lpstr>
      <vt:lpstr>Apkures izmaksas</vt:lpstr>
      <vt:lpstr>Ēku efektivitāte Publiskajā infrastruktūrā pēdējo 3 gadu laikā (kWh/m2)</vt:lpstr>
      <vt:lpstr> apkures sistēmu tehniskais stāvoklis un plānotie ieguldījumi 2026.gadā</vt:lpstr>
      <vt:lpstr>Pašvaldības ēku energoefektivitātes monitorings un datu pieejamība sabiedrībai </vt:lpstr>
      <vt:lpstr>Energoefektivitātes projekti</vt:lpstr>
      <vt:lpstr>KAS ENERGOEFEKTIVITĀTES JOMĀ PAŠVALDĪBĀ TIEK VEIKTS 2026.gadā?</vt:lpstr>
      <vt:lpstr>KAS ENERGOEFEKTIVITĀTES JOMĀ PAŠVALDĪBĀ TIEK VEIKTS 2026.gadā?</vt:lpstr>
      <vt:lpstr>PowerPoint prezentācija</vt:lpstr>
      <vt:lpstr>Kopsavilkums PAR ENERGOEFEKTIVITĀTES REZULTĀTIEM UN Skats tuvākajā nākotnē </vt:lpstr>
      <vt:lpstr>SKATS TUVĀKAJĀ NĀKOTNĒ</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Emīls Kārlis Ziediņš</dc:creator>
  <cp:lastModifiedBy>Antra Sprudzāne</cp:lastModifiedBy>
  <cp:revision>27</cp:revision>
  <cp:lastPrinted>2026-07-29T14:27:50Z</cp:lastPrinted>
  <dcterms:modified xsi:type="dcterms:W3CDTF">2026-07-29T14:52:26Z</dcterms:modified>
</cp:coreProperties>
</file>