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71" r:id="rId5"/>
    <p:sldId id="258" r:id="rId6"/>
    <p:sldId id="259" r:id="rId7"/>
    <p:sldId id="266" r:id="rId8"/>
    <p:sldId id="267" r:id="rId9"/>
    <p:sldId id="268" r:id="rId10"/>
    <p:sldId id="269" r:id="rId11"/>
    <p:sldId id="270" r:id="rId12"/>
    <p:sldId id="261" r:id="rId13"/>
    <p:sldId id="262" r:id="rId14"/>
    <p:sldId id="263" r:id="rId15"/>
    <p:sldId id="264" r:id="rId16"/>
    <p:sldId id="265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ACFA8-6BDC-4303-A433-DFD6C0E5B627}" type="datetimeFigureOut">
              <a:rPr lang="lv-LV" smtClean="0"/>
              <a:pPr/>
              <a:t>23.03.2015.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0DD8C-266B-4DBE-8FC5-4A2C874E0BF5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ACFA8-6BDC-4303-A433-DFD6C0E5B627}" type="datetimeFigureOut">
              <a:rPr lang="lv-LV" smtClean="0"/>
              <a:pPr/>
              <a:t>23.03.2015.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0DD8C-266B-4DBE-8FC5-4A2C874E0BF5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ACFA8-6BDC-4303-A433-DFD6C0E5B627}" type="datetimeFigureOut">
              <a:rPr lang="lv-LV" smtClean="0"/>
              <a:pPr/>
              <a:t>23.03.2015.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0DD8C-266B-4DBE-8FC5-4A2C874E0BF5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ACFA8-6BDC-4303-A433-DFD6C0E5B627}" type="datetimeFigureOut">
              <a:rPr lang="lv-LV" smtClean="0"/>
              <a:pPr/>
              <a:t>23.03.2015.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0DD8C-266B-4DBE-8FC5-4A2C874E0BF5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ACFA8-6BDC-4303-A433-DFD6C0E5B627}" type="datetimeFigureOut">
              <a:rPr lang="lv-LV" smtClean="0"/>
              <a:pPr/>
              <a:t>23.03.2015.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0DD8C-266B-4DBE-8FC5-4A2C874E0BF5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ACFA8-6BDC-4303-A433-DFD6C0E5B627}" type="datetimeFigureOut">
              <a:rPr lang="lv-LV" smtClean="0"/>
              <a:pPr/>
              <a:t>23.03.2015.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0DD8C-266B-4DBE-8FC5-4A2C874E0BF5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ACFA8-6BDC-4303-A433-DFD6C0E5B627}" type="datetimeFigureOut">
              <a:rPr lang="lv-LV" smtClean="0"/>
              <a:pPr/>
              <a:t>23.03.2015.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0DD8C-266B-4DBE-8FC5-4A2C874E0BF5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ACFA8-6BDC-4303-A433-DFD6C0E5B627}" type="datetimeFigureOut">
              <a:rPr lang="lv-LV" smtClean="0"/>
              <a:pPr/>
              <a:t>23.03.2015.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0DD8C-266B-4DBE-8FC5-4A2C874E0BF5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ACFA8-6BDC-4303-A433-DFD6C0E5B627}" type="datetimeFigureOut">
              <a:rPr lang="lv-LV" smtClean="0"/>
              <a:pPr/>
              <a:t>23.03.2015.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0DD8C-266B-4DBE-8FC5-4A2C874E0BF5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ACFA8-6BDC-4303-A433-DFD6C0E5B627}" type="datetimeFigureOut">
              <a:rPr lang="lv-LV" smtClean="0"/>
              <a:pPr/>
              <a:t>23.03.2015.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0DD8C-266B-4DBE-8FC5-4A2C874E0BF5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ACFA8-6BDC-4303-A433-DFD6C0E5B627}" type="datetimeFigureOut">
              <a:rPr lang="lv-LV" smtClean="0"/>
              <a:pPr/>
              <a:t>23.03.2015.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0DD8C-266B-4DBE-8FC5-4A2C874E0BF5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0ACFA8-6BDC-4303-A433-DFD6C0E5B627}" type="datetimeFigureOut">
              <a:rPr lang="lv-LV" smtClean="0"/>
              <a:pPr/>
              <a:t>23.03.2015.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80DD8C-266B-4DBE-8FC5-4A2C874E0BF5}" type="slidenum">
              <a:rPr lang="lv-LV" smtClean="0"/>
              <a:pPr/>
              <a:t>‹#›</a:t>
            </a:fld>
            <a:endParaRPr 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kasjauns.lv/lv/zinas/34271/igauni-latviesiem-ir-sesi-pirksti-un-vini-saldejumu-ed-katru-dienu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kats.lv/zinas/ko-starpkulturu-eksperts-doma-par-latviesiem-ka-naciju.d?id=45680220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kats.lv/zinas/ko-starpkulturu-eksperts-doma-par-latviesiem-ka-naciju.d?id=45680220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kats.lv/zinas/ko-starpkulturu-eksperts-doma-par-latviesiem-ka-naciju.d?id=45680220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kats.lv/zinas/ko-starpkulturu-eksperts-doma-par-latviesiem-ka-naciju.d?id=45680220" TargetMode="Externa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T1WXyuN_A7E&amp;list=FLGR3u5lBCupvNjwH7GM_IIw&amp;index=10" TargetMode="Externa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nra.lv/latvija/102133-pasaule-klust-populari-joki-par-nabadzigajiem-latviesiem.htm" TargetMode="Externa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vnet.lv/zinas/latvija/329009-latviesu_galvena_ipasiba_ir_skaudiba_un_nenovidiba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id.lv/lv/content/download/387/2467/file/Research_LAT.pdf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www.astrologi.lv/blogi/kristaps-bankis/Latvija-un-latvietis/22/KAS-IR-LATVIETIS/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mia.lv/mums-patik-latvija-celvedis-latviesu-domasana/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5536" y="764704"/>
            <a:ext cx="8132440" cy="1470025"/>
          </a:xfrm>
        </p:spPr>
        <p:txBody>
          <a:bodyPr>
            <a:no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lv-LV" sz="6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Stereotipi par latviešiem</a:t>
            </a:r>
            <a:endParaRPr lang="lv-LV" sz="60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43608" y="2420888"/>
            <a:ext cx="6976864" cy="3744416"/>
          </a:xfrm>
        </p:spPr>
        <p:txBody>
          <a:bodyPr>
            <a:normAutofit fontScale="92500" lnSpcReduction="10000"/>
          </a:bodyPr>
          <a:lstStyle/>
          <a:p>
            <a:r>
              <a:rPr lang="lv-LV" sz="4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Sabiedrības forums </a:t>
            </a:r>
          </a:p>
          <a:p>
            <a:r>
              <a:rPr lang="lv-LV" sz="4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“Globālā Bibliotēka”</a:t>
            </a:r>
          </a:p>
          <a:p>
            <a:r>
              <a:rPr lang="lv-LV" sz="4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18.03.2015.</a:t>
            </a:r>
          </a:p>
          <a:p>
            <a:endParaRPr lang="lv-LV" dirty="0" smtClean="0"/>
          </a:p>
          <a:p>
            <a:r>
              <a:rPr lang="lv-LV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Gulbenes 2.vsk.</a:t>
            </a:r>
          </a:p>
          <a:p>
            <a:r>
              <a:rPr lang="lv-LV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V. Medniece, I. Podziņa</a:t>
            </a:r>
          </a:p>
          <a:p>
            <a:endParaRPr lang="lv-LV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Screen Shot 2014-03-23 at 08.30.4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93996" y="332656"/>
            <a:ext cx="6530884" cy="6120680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188640"/>
            <a:ext cx="72728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Ko par mums domā tuvākie kaimiņi igauņi?</a:t>
            </a:r>
            <a:endParaRPr lang="lv-LV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Right Arrow 2"/>
          <p:cNvSpPr/>
          <p:nvPr/>
        </p:nvSpPr>
        <p:spPr>
          <a:xfrm>
            <a:off x="611560" y="1268760"/>
            <a:ext cx="6408712" cy="936104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sz="2800" b="1" dirty="0" smtClean="0"/>
              <a:t>Latviešiem ir seši kāju pirksti.</a:t>
            </a:r>
            <a:endParaRPr lang="lv-LV" sz="2800" b="1" dirty="0"/>
          </a:p>
        </p:txBody>
      </p:sp>
      <p:sp>
        <p:nvSpPr>
          <p:cNvPr id="4" name="Right Arrow 3"/>
          <p:cNvSpPr/>
          <p:nvPr/>
        </p:nvSpPr>
        <p:spPr>
          <a:xfrm>
            <a:off x="611560" y="2204864"/>
            <a:ext cx="7056784" cy="1080120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sz="2800" b="1" dirty="0" smtClean="0"/>
              <a:t>Latvieši katru dienu mielojas ar saldējumu.</a:t>
            </a:r>
            <a:endParaRPr lang="lv-LV" sz="2800" b="1" dirty="0"/>
          </a:p>
        </p:txBody>
      </p:sp>
      <p:sp>
        <p:nvSpPr>
          <p:cNvPr id="5" name="Right Arrow 4"/>
          <p:cNvSpPr/>
          <p:nvPr/>
        </p:nvSpPr>
        <p:spPr>
          <a:xfrm>
            <a:off x="611560" y="2996952"/>
            <a:ext cx="7920880" cy="1728192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sz="2800" b="1" dirty="0"/>
              <a:t>Z</a:t>
            </a:r>
            <a:r>
              <a:rPr lang="lv-LV" sz="2800" b="1" dirty="0" smtClean="0"/>
              <a:t>ina, ka latviešu dienvidu sābri – leiši – mūs saukā par zirga galvām. </a:t>
            </a:r>
            <a:endParaRPr lang="lv-LV" sz="2800" b="1" dirty="0"/>
          </a:p>
        </p:txBody>
      </p:sp>
      <p:sp>
        <p:nvSpPr>
          <p:cNvPr id="6" name="Right Arrow 5"/>
          <p:cNvSpPr/>
          <p:nvPr/>
        </p:nvSpPr>
        <p:spPr>
          <a:xfrm>
            <a:off x="611560" y="4509120"/>
            <a:ext cx="7776864" cy="1584176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sz="2800" b="1" dirty="0" smtClean="0"/>
              <a:t>Latvieši esot atvērtāki par igauņiem, kulturāla un ļoti draudzīga tauta. </a:t>
            </a:r>
            <a:endParaRPr lang="lv-LV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3635896" y="6021288"/>
            <a:ext cx="49685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 smtClean="0">
                <a:hlinkClick r:id="rId2"/>
              </a:rPr>
              <a:t>http://www.kasjauns.lv/lv/zinas/34271/igauni-latviesiem-ir-sesi-pirksti-un-vini-saldejumu-ed-katru-dienu</a:t>
            </a:r>
            <a:endParaRPr lang="lv-LV" sz="1600" dirty="0"/>
          </a:p>
        </p:txBody>
      </p:sp>
      <p:sp>
        <p:nvSpPr>
          <p:cNvPr id="8" name="Smiley Face 7"/>
          <p:cNvSpPr/>
          <p:nvPr/>
        </p:nvSpPr>
        <p:spPr>
          <a:xfrm>
            <a:off x="7380312" y="1268760"/>
            <a:ext cx="914400" cy="914400"/>
          </a:xfrm>
          <a:prstGeom prst="smileyFac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332656"/>
            <a:ext cx="828092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4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Kādi ir ārzemnieku priekšstati par latviešiem?</a:t>
            </a:r>
          </a:p>
          <a:p>
            <a:r>
              <a:rPr lang="lv-LV" sz="2400" b="1" dirty="0" smtClean="0"/>
              <a:t>Starpkultūru eksperts, rakstnieks Ričards D. Luiss, grāmatas “When Cultures Collide: Leading across Cultures” autors</a:t>
            </a:r>
            <a:endParaRPr lang="lv-LV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467544" y="2204864"/>
            <a:ext cx="7344816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lv-LV" sz="2800" dirty="0" smtClean="0"/>
          </a:p>
          <a:p>
            <a:r>
              <a:rPr lang="lv-LV" sz="2800" dirty="0" smtClean="0"/>
              <a:t>Starp latviešu nozīmīgākajām </a:t>
            </a:r>
            <a:r>
              <a:rPr lang="lv-LV" sz="2800" b="1" dirty="0" smtClean="0"/>
              <a:t>kultūras vērtībām </a:t>
            </a:r>
            <a:r>
              <a:rPr lang="lv-LV" sz="2800" dirty="0" smtClean="0"/>
              <a:t>autors sauc godīgumu un lojālumu, darba ētiku, disciplīnu, tieksmi dziedāt, dabas mīlēšanu, pieķeršanos zemei, tīrīgumu, konservatīvismu, vecmodīgu pieklājību, melanholiju, fizisku spēku, individuālismu un lasītkāri.</a:t>
            </a:r>
            <a:endParaRPr lang="lv-LV" dirty="0" smtClean="0"/>
          </a:p>
          <a:p>
            <a:r>
              <a:rPr lang="lv-LV" dirty="0"/>
              <a:t/>
            </a:r>
            <a:br>
              <a:rPr lang="lv-LV" dirty="0"/>
            </a:br>
            <a:r>
              <a:rPr lang="lv-LV" dirty="0">
                <a:hlinkClick r:id="rId2"/>
              </a:rPr>
              <a:t>http://www.skats.lv/zinas/ko-starpkulturu-eksperts-doma-par-latviesiem-ka-naciju.d?id=45680220#ixzz3UXm1f8Ox</a:t>
            </a:r>
            <a:r>
              <a:rPr lang="lv-LV" dirty="0"/>
              <a:t/>
            </a:r>
            <a:br>
              <a:rPr lang="lv-LV" dirty="0"/>
            </a:br>
            <a:endParaRPr lang="lv-LV" dirty="0"/>
          </a:p>
          <a:p>
            <a:endParaRPr lang="lv-LV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116633"/>
            <a:ext cx="7920880" cy="42165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rtlCol="0">
            <a:spAutoFit/>
          </a:bodyPr>
          <a:lstStyle/>
          <a:p>
            <a:r>
              <a:rPr lang="lv-LV" sz="2800" dirty="0" smtClean="0"/>
              <a:t> </a:t>
            </a:r>
            <a:r>
              <a:rPr lang="lv-LV" sz="2800" b="1" dirty="0" smtClean="0"/>
              <a:t>Attiecībā uz līderismu </a:t>
            </a:r>
            <a:r>
              <a:rPr lang="lv-LV" sz="2800" dirty="0" smtClean="0"/>
              <a:t>autors latviešus salīdzina ar igauņiem, kas tāpat </a:t>
            </a:r>
            <a:r>
              <a:rPr lang="lv-LV" sz="2800" b="1" dirty="0" smtClean="0"/>
              <a:t>ir individuālisti</a:t>
            </a:r>
            <a:r>
              <a:rPr lang="lv-LV" sz="2800" dirty="0" smtClean="0"/>
              <a:t>. „Ikviens vēlas būt ja ne gluži līderis, tad vismaz pats sev priekšnieks” – raksta Luiss. </a:t>
            </a:r>
          </a:p>
          <a:p>
            <a:endParaRPr lang="lv-LV" sz="2800" dirty="0" smtClean="0"/>
          </a:p>
          <a:p>
            <a:endParaRPr lang="lv-LV" sz="2800" dirty="0" smtClean="0"/>
          </a:p>
          <a:p>
            <a:endParaRPr lang="lv-LV" sz="2800" dirty="0" smtClean="0"/>
          </a:p>
          <a:p>
            <a:r>
              <a:rPr lang="lv-LV" dirty="0"/>
              <a:t/>
            </a:r>
            <a:br>
              <a:rPr lang="lv-LV" dirty="0"/>
            </a:br>
            <a:r>
              <a:rPr lang="lv-LV" dirty="0"/>
              <a:t/>
            </a:r>
            <a:br>
              <a:rPr lang="lv-LV" dirty="0"/>
            </a:br>
            <a:endParaRPr lang="lv-LV" dirty="0"/>
          </a:p>
          <a:p>
            <a:endParaRPr lang="lv-LV" dirty="0"/>
          </a:p>
        </p:txBody>
      </p:sp>
      <p:sp>
        <p:nvSpPr>
          <p:cNvPr id="3" name="Rectangle 2"/>
          <p:cNvSpPr/>
          <p:nvPr/>
        </p:nvSpPr>
        <p:spPr>
          <a:xfrm>
            <a:off x="323528" y="4005064"/>
            <a:ext cx="7848872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2800" dirty="0" smtClean="0"/>
              <a:t> Latvieši </a:t>
            </a:r>
            <a:r>
              <a:rPr lang="lv-LV" sz="2800" b="1" dirty="0" smtClean="0"/>
              <a:t>ne visai dedzīgi izrāda emocijas </a:t>
            </a:r>
            <a:r>
              <a:rPr lang="lv-LV" sz="2800" dirty="0" smtClean="0"/>
              <a:t>un pieķeršanos, lai gan ģimenes locekļi un draugi satiekoties viens otru apskauj un pat noskūpsta. Pret svešiniekiem</a:t>
            </a:r>
            <a:r>
              <a:rPr lang="lv-LV" sz="2000" dirty="0" smtClean="0"/>
              <a:t> </a:t>
            </a:r>
            <a:r>
              <a:rPr lang="lv-LV" sz="2800" dirty="0" smtClean="0"/>
              <a:t>attieksme ir rezervētāka</a:t>
            </a:r>
            <a:r>
              <a:rPr lang="lv-LV" sz="2000" dirty="0" smtClean="0"/>
              <a:t>.</a:t>
            </a:r>
            <a:r>
              <a:rPr lang="lv-LV" dirty="0" smtClean="0"/>
              <a:t/>
            </a:r>
            <a:br>
              <a:rPr lang="lv-LV" dirty="0" smtClean="0"/>
            </a:br>
            <a:endParaRPr lang="lv-LV" dirty="0" smtClean="0"/>
          </a:p>
          <a:p>
            <a:r>
              <a:rPr lang="lv-LV" dirty="0" smtClean="0">
                <a:hlinkClick r:id="rId3"/>
              </a:rPr>
              <a:t>http://www.skats.lv/zinas/ko-starpkulturu-eksperts-doma-par-latviesiem-ka-naciju.d?id=45680220#ixzz3UXmeXGVM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11560" y="332656"/>
            <a:ext cx="792088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800" dirty="0" smtClean="0"/>
              <a:t>Latviešiem joprojām </a:t>
            </a:r>
            <a:r>
              <a:rPr lang="lv-LV" sz="2800" b="1" dirty="0" smtClean="0"/>
              <a:t>piemīt vecmodīga pieklājība</a:t>
            </a:r>
            <a:r>
              <a:rPr lang="lv-LV" sz="2800" dirty="0" smtClean="0"/>
              <a:t>: viņi satiekoties spiež roku; oficiāli iepazīstas; pirms nav vienojušies, viens otru nesauc vārdā. Latvieši atver sievietēm durvis un palīdz novilkt mēteli.</a:t>
            </a:r>
            <a:r>
              <a:rPr lang="lv-LV" dirty="0"/>
              <a:t/>
            </a:r>
            <a:br>
              <a:rPr lang="lv-LV" dirty="0"/>
            </a:br>
            <a:r>
              <a:rPr lang="lv-LV" dirty="0"/>
              <a:t/>
            </a:r>
            <a:br>
              <a:rPr lang="lv-LV" dirty="0"/>
            </a:br>
            <a:endParaRPr lang="lv-LV" dirty="0"/>
          </a:p>
          <a:p>
            <a:endParaRPr lang="lv-LV" dirty="0"/>
          </a:p>
        </p:txBody>
      </p:sp>
      <p:sp>
        <p:nvSpPr>
          <p:cNvPr id="4" name="Rectangle 3"/>
          <p:cNvSpPr/>
          <p:nvPr/>
        </p:nvSpPr>
        <p:spPr>
          <a:xfrm>
            <a:off x="611560" y="2996952"/>
            <a:ext cx="7704856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2800" dirty="0" smtClean="0"/>
              <a:t>Ja neesi radinieks, nav pieņemts bez brīdinājuma iet ciemos, izņemot vārda dienās. Ja esi ielūgts ciemos, </a:t>
            </a:r>
            <a:r>
              <a:rPr lang="lv-LV" sz="2800" b="1" dirty="0" smtClean="0"/>
              <a:t>obligāti ir jānāk ar puķu pušķi </a:t>
            </a:r>
            <a:r>
              <a:rPr lang="lv-LV" sz="2800" dirty="0" smtClean="0"/>
              <a:t>un kādu pudeli. Nepieklājīga, bravūrīga un skaļa uzvedība latviešu mājās nav pieņemta.</a:t>
            </a:r>
            <a:r>
              <a:rPr lang="lv-LV" dirty="0" smtClean="0"/>
              <a:t/>
            </a:r>
            <a:br>
              <a:rPr lang="lv-LV" dirty="0" smtClean="0"/>
            </a:br>
            <a:endParaRPr lang="lv-LV" dirty="0" smtClean="0"/>
          </a:p>
          <a:p>
            <a:r>
              <a:rPr lang="lv-LV" dirty="0" smtClean="0">
                <a:hlinkClick r:id="rId2"/>
              </a:rPr>
              <a:t>http://www.skats.lv/zinas/ko-starpkulturu-eksperts-doma-par-latviesiem-ka-naciju.d?id=45680220#ixzz3UXnDlVkX</a:t>
            </a:r>
            <a:r>
              <a:rPr lang="lv-LV" dirty="0" smtClean="0"/>
              <a:t/>
            </a:r>
            <a:br>
              <a:rPr lang="lv-LV" dirty="0" smtClean="0"/>
            </a:br>
            <a:endParaRPr lang="lv-LV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3568" y="692696"/>
            <a:ext cx="8064896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800" b="1" dirty="0" smtClean="0"/>
              <a:t>Latviešu sievietes </a:t>
            </a:r>
            <a:r>
              <a:rPr lang="lv-LV" sz="2800" dirty="0" smtClean="0"/>
              <a:t>uz ielas cenšas nepīpēt (lai gan situācija pēdējā laikā mainās), tāpat viņas pašas sev nekad neielej dzērienu. Viņas </a:t>
            </a:r>
            <a:r>
              <a:rPr lang="lv-LV" sz="2800" b="1" dirty="0" smtClean="0"/>
              <a:t>gaida, kad vīrietis samaksās</a:t>
            </a:r>
            <a:r>
              <a:rPr lang="lv-LV" sz="2800" dirty="0" smtClean="0"/>
              <a:t> – tas ir „goda jautājums”.</a:t>
            </a:r>
            <a:r>
              <a:rPr lang="lv-LV" sz="2800" dirty="0"/>
              <a:t/>
            </a:r>
            <a:br>
              <a:rPr lang="lv-LV" sz="2800" dirty="0"/>
            </a:br>
            <a:endParaRPr lang="lv-LV" sz="2800" dirty="0"/>
          </a:p>
          <a:p>
            <a:endParaRPr lang="lv-LV" dirty="0"/>
          </a:p>
        </p:txBody>
      </p:sp>
      <p:sp>
        <p:nvSpPr>
          <p:cNvPr id="4" name="TextBox 3"/>
          <p:cNvSpPr txBox="1"/>
          <p:nvPr/>
        </p:nvSpPr>
        <p:spPr>
          <a:xfrm>
            <a:off x="755576" y="3645024"/>
            <a:ext cx="74888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/>
            </a:r>
            <a:br>
              <a:rPr lang="lv-LV" dirty="0"/>
            </a:br>
            <a:endParaRPr lang="lv-LV" dirty="0"/>
          </a:p>
          <a:p>
            <a:endParaRPr lang="lv-LV" dirty="0"/>
          </a:p>
        </p:txBody>
      </p:sp>
      <p:sp>
        <p:nvSpPr>
          <p:cNvPr id="5" name="Rectangle 4"/>
          <p:cNvSpPr/>
          <p:nvPr/>
        </p:nvSpPr>
        <p:spPr>
          <a:xfrm>
            <a:off x="683568" y="3212976"/>
            <a:ext cx="7920880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2800" dirty="0" smtClean="0"/>
              <a:t>Ja esi ārzemnieks, satiekoties ar latviešiem, izrādi savas kompetences, jo latviešiem patīk būt uzvarētāju pusē. Apbrīno viņu mākslinieciskos un estētiskos sasniegumus, jo īpaši mūzikas jomā</a:t>
            </a:r>
            <a:r>
              <a:rPr lang="lv-LV" sz="2800" b="1" dirty="0" smtClean="0"/>
              <a:t>! Latvieši pārāk daudz neatklājas, tāpēc nav vērts viņus tirdīt.</a:t>
            </a:r>
            <a:r>
              <a:rPr lang="lv-LV" dirty="0" smtClean="0"/>
              <a:t/>
            </a:r>
            <a:br>
              <a:rPr lang="lv-LV" dirty="0" smtClean="0"/>
            </a:br>
            <a:endParaRPr lang="lv-LV" dirty="0" smtClean="0"/>
          </a:p>
          <a:p>
            <a:r>
              <a:rPr lang="lv-LV" dirty="0" smtClean="0">
                <a:hlinkClick r:id="rId2"/>
              </a:rPr>
              <a:t>http://www.skats.lv/zinas/ko-starpkulturu-eksperts-doma-par-latviesiem-ka-naciju.d?id=45680220#ixzz3UXnPdVHh</a:t>
            </a:r>
            <a:r>
              <a:rPr lang="lv-LV" dirty="0" smtClean="0"/>
              <a:t/>
            </a:r>
            <a:br>
              <a:rPr lang="lv-LV" dirty="0" smtClean="0"/>
            </a:b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1560" y="476672"/>
            <a:ext cx="734481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4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ASV vēstnieces vietnieces </a:t>
            </a:r>
          </a:p>
          <a:p>
            <a:pPr algn="ctr"/>
            <a:r>
              <a:rPr lang="lv-LV" sz="4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K. Maklelandas stereotipi par latviešiem</a:t>
            </a:r>
            <a:endParaRPr lang="en-US" sz="4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1560" y="2780928"/>
            <a:ext cx="7848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hlinkClick r:id="rId2"/>
              </a:rPr>
              <a:t>https://www.youtube.com/watch?v=T1WXyuN_A7E&amp;list=FLGR3u5lBCupvNjwH7GM_IIw&amp;index=10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188640"/>
            <a:ext cx="79208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4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Joki un anekdotes par latviešiem</a:t>
            </a:r>
            <a:endParaRPr lang="en-US" sz="4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67544" y="980728"/>
            <a:ext cx="82809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2400" b="1" dirty="0" smtClean="0"/>
              <a:t>Anekdotes par latvieti – kartupeļēdāju, kas dzīvo nabadzībā, badā un padomju laiku spaidos, populāras gan Polijā, gan ASV.</a:t>
            </a:r>
            <a:endParaRPr lang="en-US" sz="2400" dirty="0"/>
          </a:p>
        </p:txBody>
      </p:sp>
      <p:sp>
        <p:nvSpPr>
          <p:cNvPr id="5" name="Rectangle 4"/>
          <p:cNvSpPr/>
          <p:nvPr/>
        </p:nvSpPr>
        <p:spPr>
          <a:xfrm>
            <a:off x="1475656" y="2060848"/>
            <a:ext cx="6120680" cy="44644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27584" y="332656"/>
            <a:ext cx="7560840" cy="310854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lv-LV" sz="2800" dirty="0" smtClean="0"/>
              <a:t>Latvietis, krievs un ebrejs sēž kafejnīcā. Garām iet zilonis. Ebrejs domā: «Es ziloni varētu sadalīt un gaļas gabalus pārdot. Nopelnītu tik daudz naudas!» Krievs domā: «Es zilonim uzrāpšos mugurā un būšu pats lielākais un varenākais!» Latvietis: «Redz, kā tas zilonis uz mani skatās. Diez ko viņš par mani domā?»</a:t>
            </a:r>
            <a:endParaRPr lang="en-US" sz="2400" dirty="0"/>
          </a:p>
        </p:txBody>
      </p:sp>
      <p:sp>
        <p:nvSpPr>
          <p:cNvPr id="3" name="Rectangle 2"/>
          <p:cNvSpPr/>
          <p:nvPr/>
        </p:nvSpPr>
        <p:spPr>
          <a:xfrm>
            <a:off x="755576" y="3789040"/>
            <a:ext cx="756084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2800" dirty="0" smtClean="0"/>
              <a:t>Zināms, igauņi joko, ka latviešiem ir seši kāju pirksti, bet lietuvieši – ka esam zirga galvas. Savukārt, ASV seriālā Onion News Empire izskanējis joks, ka </a:t>
            </a:r>
            <a:r>
              <a:rPr lang="lv-LV" sz="2800" b="1" dirty="0" smtClean="0"/>
              <a:t>populārākais hobijs Latvijā ir skumjas.</a:t>
            </a:r>
            <a:endParaRPr lang="en-US" sz="28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827584" y="5805264"/>
            <a:ext cx="72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hlinkClick r:id="rId2"/>
              </a:rPr>
              <a:t>http://nra.lv/latvija/102133-pasaule-klust-populari-joki-par-nabadzigajiem-latviesiem.htm</a:t>
            </a:r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0"/>
            <a:ext cx="849694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4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Un noslēgumam daži teicieni par latvieti                      </a:t>
            </a:r>
            <a:endParaRPr lang="en-US" sz="4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67544" y="1340768"/>
            <a:ext cx="81369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2800" b="1" dirty="0" smtClean="0"/>
              <a:t>Tikai latvietis var ar pilnu muti dziesmu nodziedāt.</a:t>
            </a:r>
            <a:endParaRPr lang="en-US" sz="2800" b="1" dirty="0"/>
          </a:p>
        </p:txBody>
      </p:sp>
      <p:sp>
        <p:nvSpPr>
          <p:cNvPr id="5" name="Rectangle 4"/>
          <p:cNvSpPr/>
          <p:nvPr/>
        </p:nvSpPr>
        <p:spPr>
          <a:xfrm>
            <a:off x="539552" y="3501008"/>
            <a:ext cx="799288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/>
              <a:t>Prometejs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uguni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pirmajiem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iedeva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latviešiem</a:t>
            </a:r>
            <a:r>
              <a:rPr lang="en-US" sz="2800" b="1" dirty="0" smtClean="0"/>
              <a:t>- </a:t>
            </a:r>
            <a:r>
              <a:rPr lang="en-US" sz="2800" b="1" dirty="0" err="1" smtClean="0"/>
              <a:t>tāpēc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katru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pavasari</a:t>
            </a:r>
            <a:r>
              <a:rPr lang="en-US" sz="2800" b="1" dirty="0" smtClean="0"/>
              <a:t> to </a:t>
            </a:r>
            <a:r>
              <a:rPr lang="en-US" sz="2800" b="1" dirty="0" err="1" smtClean="0"/>
              <a:t>godina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īpašā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rituālā</a:t>
            </a:r>
            <a:r>
              <a:rPr lang="en-US" sz="2800" b="1" dirty="0" smtClean="0"/>
              <a:t>- </a:t>
            </a:r>
            <a:r>
              <a:rPr lang="en-US" sz="2800" b="1" dirty="0" err="1" smtClean="0"/>
              <a:t>dedzinot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pērno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zāli</a:t>
            </a:r>
            <a:r>
              <a:rPr lang="en-US" sz="2800" b="1" dirty="0" smtClean="0"/>
              <a:t>.</a:t>
            </a:r>
            <a:endParaRPr lang="en-US" sz="2800" b="1" dirty="0"/>
          </a:p>
        </p:txBody>
      </p:sp>
      <p:sp>
        <p:nvSpPr>
          <p:cNvPr id="6" name="Rectangle 5"/>
          <p:cNvSpPr/>
          <p:nvPr/>
        </p:nvSpPr>
        <p:spPr>
          <a:xfrm>
            <a:off x="539552" y="2780928"/>
            <a:ext cx="83529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/>
              <a:t>Latvietis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ir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spējīgs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sakrāt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jebko</a:t>
            </a:r>
            <a:r>
              <a:rPr lang="en-US" sz="2800" b="1" dirty="0" smtClean="0"/>
              <a:t> un </a:t>
            </a:r>
            <a:r>
              <a:rPr lang="en-US" sz="2800" b="1" dirty="0" err="1" smtClean="0"/>
              <a:t>jebkādā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daudzumā</a:t>
            </a:r>
            <a:r>
              <a:rPr lang="en-US" sz="2800" b="1" dirty="0" smtClean="0"/>
              <a:t>.</a:t>
            </a:r>
            <a:endParaRPr lang="en-US" b="1" dirty="0"/>
          </a:p>
        </p:txBody>
      </p:sp>
      <p:sp>
        <p:nvSpPr>
          <p:cNvPr id="7" name="Rectangle 6"/>
          <p:cNvSpPr/>
          <p:nvPr/>
        </p:nvSpPr>
        <p:spPr>
          <a:xfrm>
            <a:off x="539552" y="2060848"/>
            <a:ext cx="618085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2800" b="1" dirty="0" smtClean="0"/>
              <a:t>Kas paliek pēc latviešiem?- Adītas zeķes.</a:t>
            </a:r>
            <a:endParaRPr lang="en-US" sz="2800" b="1" dirty="0"/>
          </a:p>
        </p:txBody>
      </p:sp>
      <p:sp>
        <p:nvSpPr>
          <p:cNvPr id="8" name="Rectangle 7"/>
          <p:cNvSpPr/>
          <p:nvPr/>
        </p:nvSpPr>
        <p:spPr>
          <a:xfrm>
            <a:off x="611560" y="5013176"/>
            <a:ext cx="741682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2800" b="1" dirty="0" smtClean="0"/>
              <a:t>Latvietis ēd poļu ābolus, dzer igauņu pienu, iepērkas lietuviešu veikalos un ļoti lepojas ar savām latviskajām tradīcijām. </a:t>
            </a:r>
            <a:endParaRPr lang="en-US" b="1" dirty="0"/>
          </a:p>
        </p:txBody>
      </p:sp>
      <p:sp>
        <p:nvSpPr>
          <p:cNvPr id="9" name="Smiley Face 8"/>
          <p:cNvSpPr/>
          <p:nvPr/>
        </p:nvSpPr>
        <p:spPr>
          <a:xfrm>
            <a:off x="7452320" y="4653136"/>
            <a:ext cx="1296144" cy="1296144"/>
          </a:xfrm>
          <a:prstGeom prst="smileyFac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592" y="836712"/>
            <a:ext cx="7200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4800" dirty="0" smtClean="0"/>
              <a:t>Kādi ir Tavi priekšstati par latviešiem?</a:t>
            </a:r>
            <a:endParaRPr lang="lv-LV" sz="4800" dirty="0"/>
          </a:p>
        </p:txBody>
      </p:sp>
      <p:sp>
        <p:nvSpPr>
          <p:cNvPr id="3" name="Rectangle 2"/>
          <p:cNvSpPr/>
          <p:nvPr/>
        </p:nvSpPr>
        <p:spPr>
          <a:xfrm>
            <a:off x="2699792" y="2780928"/>
            <a:ext cx="3528392" cy="31683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1268760"/>
            <a:ext cx="59046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7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Paldies </a:t>
            </a:r>
          </a:p>
          <a:p>
            <a:pPr algn="ctr"/>
            <a:r>
              <a:rPr lang="lv-LV" sz="7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par uzmanību!</a:t>
            </a:r>
            <a:endParaRPr lang="en-US" sz="7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tvnet.lv/article/zinas/1818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908720"/>
            <a:ext cx="7956649" cy="4811728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611560" y="260648"/>
            <a:ext cx="78488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Ko citi latvieši domā par latviešiem?</a:t>
            </a:r>
            <a:endParaRPr lang="lv-LV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5536" y="6453336"/>
            <a:ext cx="75608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 smtClean="0">
                <a:hlinkClick r:id="rId3"/>
              </a:rPr>
              <a:t>http://www.tvnet.lv/zinas/latvija/329009-latviesu_galvena_ipasiba_ir_skaudiba_un_nenovidiba</a:t>
            </a:r>
            <a:endParaRPr lang="lv-LV" sz="1400" dirty="0"/>
          </a:p>
        </p:txBody>
      </p:sp>
      <p:sp>
        <p:nvSpPr>
          <p:cNvPr id="6" name="TextBox 5"/>
          <p:cNvSpPr txBox="1"/>
          <p:nvPr/>
        </p:nvSpPr>
        <p:spPr>
          <a:xfrm>
            <a:off x="683568" y="5949280"/>
            <a:ext cx="54726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 b="1" dirty="0" smtClean="0"/>
              <a:t>Interneta aptauja 2010.g. 900 respondenti</a:t>
            </a:r>
            <a:endParaRPr lang="en-U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DAINIS\Desktop\tabul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88640"/>
            <a:ext cx="3672408" cy="6552728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4355976" y="404664"/>
            <a:ext cx="4572000" cy="38164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lv-LV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ES finansēts p</a:t>
            </a:r>
            <a:r>
              <a:rPr lang="en-US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ētījums</a:t>
            </a:r>
            <a:r>
              <a:rPr lang="en-US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</a:t>
            </a:r>
            <a:r>
              <a:rPr lang="en-US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projekta</a:t>
            </a:r>
            <a:endParaRPr lang="en-US" sz="32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r>
              <a:rPr lang="en-US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„</a:t>
            </a:r>
            <a:r>
              <a:rPr lang="en-US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Laužam</a:t>
            </a:r>
            <a:r>
              <a:rPr lang="en-US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stereotipus</a:t>
            </a:r>
            <a:r>
              <a:rPr lang="en-US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– </a:t>
            </a:r>
            <a:r>
              <a:rPr lang="en-US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stiprinām</a:t>
            </a:r>
            <a:r>
              <a:rPr lang="en-US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toleranci</a:t>
            </a:r>
            <a:r>
              <a:rPr lang="en-US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” </a:t>
            </a:r>
            <a:r>
              <a:rPr lang="en-US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ietvaros</a:t>
            </a:r>
            <a:endParaRPr lang="lv-LV" dirty="0" smtClean="0"/>
          </a:p>
          <a:p>
            <a:endParaRPr lang="lv-LV" dirty="0" smtClean="0"/>
          </a:p>
          <a:p>
            <a:endParaRPr lang="lv-LV" dirty="0" smtClean="0"/>
          </a:p>
          <a:p>
            <a:endParaRPr lang="lv-LV" dirty="0" smtClean="0"/>
          </a:p>
          <a:p>
            <a:r>
              <a:rPr lang="lv-LV" sz="2800" dirty="0" smtClean="0"/>
              <a:t>2011.g., 935 anketas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4716016" y="5733256"/>
            <a:ext cx="3744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hlinkClick r:id="rId3"/>
              </a:rPr>
              <a:t>http://www.kid.lv/lv/content/download/387/2467/file/Research_LAT.pdf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3059832" y="1772816"/>
            <a:ext cx="3024336" cy="288032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sz="2400" b="1" dirty="0" smtClean="0"/>
              <a:t>Latviešu tautas arhetipam atbilst Jaunavas zīmes īpašības</a:t>
            </a:r>
            <a:endParaRPr lang="lv-LV" sz="2400" b="1" dirty="0"/>
          </a:p>
        </p:txBody>
      </p:sp>
      <p:sp>
        <p:nvSpPr>
          <p:cNvPr id="4" name="Rectangle 3"/>
          <p:cNvSpPr/>
          <p:nvPr/>
        </p:nvSpPr>
        <p:spPr>
          <a:xfrm>
            <a:off x="5724128" y="476672"/>
            <a:ext cx="2736304" cy="144016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400" b="1" dirty="0">
                <a:solidFill>
                  <a:schemeClr val="tx1"/>
                </a:solidFill>
              </a:rPr>
              <a:t>k</a:t>
            </a:r>
            <a:r>
              <a:rPr lang="lv-LV" sz="2400" b="1" dirty="0" smtClean="0">
                <a:solidFill>
                  <a:schemeClr val="tx1"/>
                </a:solidFill>
              </a:rPr>
              <a:t>nipelīgums, sīkumainība</a:t>
            </a:r>
            <a:endParaRPr lang="lv-LV" sz="2400" b="1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228184" y="2492896"/>
            <a:ext cx="2520280" cy="1296144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400" b="1" dirty="0" smtClean="0">
                <a:solidFill>
                  <a:schemeClr val="tx1"/>
                </a:solidFill>
              </a:rPr>
              <a:t>turēšanās pie sava kaktiņa, sava stūrīša zemes</a:t>
            </a:r>
            <a:endParaRPr lang="lv-LV" sz="2400" b="1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27584" y="476672"/>
            <a:ext cx="2952328" cy="1224136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400" b="1" dirty="0" smtClean="0">
                <a:solidFill>
                  <a:schemeClr val="tx1"/>
                </a:solidFill>
              </a:rPr>
              <a:t>milzīga darba mīlestība</a:t>
            </a:r>
            <a:endParaRPr lang="lv-LV" sz="24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95536" y="4221088"/>
            <a:ext cx="2952328" cy="1872208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400" b="1" dirty="0" smtClean="0">
                <a:solidFill>
                  <a:schemeClr val="tx1"/>
                </a:solidFill>
              </a:rPr>
              <a:t>nealkst pārmaiņu, viņš turas gan pie esošās situācijas, gan esošās mantas tik ilgi, cik vien var</a:t>
            </a:r>
            <a:endParaRPr lang="lv-LV" sz="24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51520" y="2564904"/>
            <a:ext cx="2736304" cy="1152128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400" b="1" dirty="0" smtClean="0">
                <a:solidFill>
                  <a:schemeClr val="tx1"/>
                </a:solidFill>
              </a:rPr>
              <a:t>tiekšanās uz dziedāšanu un dancošanu</a:t>
            </a:r>
            <a:endParaRPr lang="lv-LV" sz="2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796136" y="4293096"/>
            <a:ext cx="2448272" cy="1656184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400" b="1" dirty="0" smtClean="0">
                <a:solidFill>
                  <a:schemeClr val="tx1"/>
                </a:solidFill>
              </a:rPr>
              <a:t>piemīt lētticība, viņš labprāt notic pasakām</a:t>
            </a:r>
            <a:endParaRPr lang="lv-LV" sz="2400" b="1" dirty="0">
              <a:solidFill>
                <a:schemeClr val="tx1"/>
              </a:solidFill>
            </a:endParaRPr>
          </a:p>
        </p:txBody>
      </p:sp>
      <p:sp>
        <p:nvSpPr>
          <p:cNvPr id="11" name="TextBox 10">
            <a:hlinkClick r:id="rId2"/>
          </p:cNvPr>
          <p:cNvSpPr txBox="1"/>
          <p:nvPr/>
        </p:nvSpPr>
        <p:spPr>
          <a:xfrm>
            <a:off x="539552" y="6237312"/>
            <a:ext cx="6480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lv-LV" dirty="0"/>
          </a:p>
        </p:txBody>
      </p:sp>
      <p:sp>
        <p:nvSpPr>
          <p:cNvPr id="12" name="TextBox 11"/>
          <p:cNvSpPr txBox="1"/>
          <p:nvPr/>
        </p:nvSpPr>
        <p:spPr>
          <a:xfrm>
            <a:off x="4788024" y="6165304"/>
            <a:ext cx="41044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hlinkClick r:id="rId2"/>
              </a:rPr>
              <a:t>http://www.astrologi.lv/blogi/kristaps-bankis/Latvija-un-latvietis/22/KAS-IR-LATVIETIS/</a:t>
            </a:r>
            <a:endParaRPr lang="en-US" sz="1400" dirty="0"/>
          </a:p>
        </p:txBody>
      </p:sp>
      <p:pic>
        <p:nvPicPr>
          <p:cNvPr id="14338" name="Picture 2" descr="http://www.astrologi.lv/img/calendar/zodiac/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888" y="4293096"/>
            <a:ext cx="1733550" cy="1581151"/>
          </a:xfrm>
          <a:prstGeom prst="rect">
            <a:avLst/>
          </a:prstGeom>
          <a:noFill/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2699792" y="1484784"/>
            <a:ext cx="3528392" cy="3456384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sz="2400" b="1" dirty="0" smtClean="0"/>
              <a:t>No Sabiedrības </a:t>
            </a:r>
          </a:p>
          <a:p>
            <a:pPr algn="ctr"/>
            <a:r>
              <a:rPr lang="lv-LV" sz="2400" b="1" dirty="0" smtClean="0"/>
              <a:t>integrācijas fonda materiāla par latviešiem</a:t>
            </a:r>
            <a:endParaRPr lang="lv-LV" sz="2400" b="1" dirty="0"/>
          </a:p>
        </p:txBody>
      </p:sp>
      <p:sp>
        <p:nvSpPr>
          <p:cNvPr id="4" name="Rectangle 3"/>
          <p:cNvSpPr/>
          <p:nvPr/>
        </p:nvSpPr>
        <p:spPr>
          <a:xfrm>
            <a:off x="6084168" y="548680"/>
            <a:ext cx="2736304" cy="144016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400" b="1" dirty="0" smtClean="0">
                <a:solidFill>
                  <a:schemeClr val="tx1"/>
                </a:solidFill>
              </a:rPr>
              <a:t>Mums patīk būt viesmīlīgiem</a:t>
            </a:r>
            <a:endParaRPr lang="lv-LV" sz="2400" b="1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12160" y="2348880"/>
            <a:ext cx="2376264" cy="1152128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400" b="1" dirty="0" smtClean="0">
                <a:solidFill>
                  <a:schemeClr val="tx1"/>
                </a:solidFill>
              </a:rPr>
              <a:t>Mums patīk lauki</a:t>
            </a:r>
            <a:endParaRPr lang="lv-LV" sz="2400" b="1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339752" y="404664"/>
            <a:ext cx="2952328" cy="1224136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400" b="1" dirty="0" smtClean="0">
                <a:solidFill>
                  <a:schemeClr val="tx1"/>
                </a:solidFill>
              </a:rPr>
              <a:t>Mums patīk latviešu valoda</a:t>
            </a:r>
            <a:endParaRPr lang="lv-LV" sz="24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79512" y="1556792"/>
            <a:ext cx="2520280" cy="1296144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400" b="1" dirty="0" smtClean="0">
                <a:solidFill>
                  <a:schemeClr val="tx1"/>
                </a:solidFill>
              </a:rPr>
              <a:t>Mums patīk just līdzi</a:t>
            </a:r>
            <a:endParaRPr lang="lv-LV" sz="24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95536" y="2996952"/>
            <a:ext cx="2736304" cy="1152128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400" b="1" dirty="0" smtClean="0">
                <a:solidFill>
                  <a:schemeClr val="tx1"/>
                </a:solidFill>
              </a:rPr>
              <a:t>Mums patīk kultūra</a:t>
            </a:r>
            <a:endParaRPr lang="lv-LV" sz="2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23528" y="4725144"/>
            <a:ext cx="2088232" cy="1224136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400" b="1" dirty="0" smtClean="0">
                <a:solidFill>
                  <a:schemeClr val="tx1"/>
                </a:solidFill>
              </a:rPr>
              <a:t>Mums patīk ēst</a:t>
            </a:r>
            <a:endParaRPr lang="lv-LV" sz="2400" b="1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012160" y="3861048"/>
            <a:ext cx="2664296" cy="1152128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400" b="1" dirty="0" smtClean="0">
                <a:solidFill>
                  <a:schemeClr val="tx1"/>
                </a:solidFill>
              </a:rPr>
              <a:t>Mums patīk saule un ziedi</a:t>
            </a:r>
            <a:endParaRPr lang="lv-LV" sz="2400" b="1" dirty="0">
              <a:solidFill>
                <a:schemeClr val="tx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04048" y="6093296"/>
            <a:ext cx="41399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 smtClean="0">
                <a:hlinkClick r:id="rId2"/>
              </a:rPr>
              <a:t>http://mia.lv/mums-patik-latvija-celvedis-latviesu-domasana/</a:t>
            </a:r>
            <a:endParaRPr lang="lv-LV" sz="1600" dirty="0"/>
          </a:p>
        </p:txBody>
      </p:sp>
      <p:sp>
        <p:nvSpPr>
          <p:cNvPr id="11" name="Rectangle 10"/>
          <p:cNvSpPr/>
          <p:nvPr/>
        </p:nvSpPr>
        <p:spPr>
          <a:xfrm>
            <a:off x="3275856" y="4941168"/>
            <a:ext cx="2376264" cy="1008112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400" b="1" dirty="0" smtClean="0">
                <a:solidFill>
                  <a:schemeClr val="tx1"/>
                </a:solidFill>
              </a:rPr>
              <a:t>Mums patīk mērenība</a:t>
            </a:r>
            <a:endParaRPr lang="en-US" sz="2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11560" y="404664"/>
            <a:ext cx="7776864" cy="59766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Screen Shot 2014-03-23 at 08.29.3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88640"/>
            <a:ext cx="6768752" cy="6333141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Screen Shot 2014-03-23 at 08.30.0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6732" y="222990"/>
            <a:ext cx="6659644" cy="6230346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348</TotalTime>
  <Words>704</Words>
  <Application>Microsoft Office PowerPoint</Application>
  <PresentationFormat>On-screen Show (4:3)</PresentationFormat>
  <Paragraphs>78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Stereotipi par latviešiem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Stereotipi par latviešiem</dc:title>
  <dc:creator>Iluta</dc:creator>
  <cp:lastModifiedBy>Vita</cp:lastModifiedBy>
  <cp:revision>36</cp:revision>
  <dcterms:created xsi:type="dcterms:W3CDTF">2015-03-16T08:32:28Z</dcterms:created>
  <dcterms:modified xsi:type="dcterms:W3CDTF">2015-03-23T16:37:49Z</dcterms:modified>
</cp:coreProperties>
</file>